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Gagalin" panose="020B0604020202020204" charset="0"/>
      <p:regular r:id="rId13"/>
    </p:embeddedFont>
    <p:embeddedFont>
      <p:font typeface="PT Serif Bold" panose="020B0604020202020204" charset="-52"/>
      <p:regular r:id="rId14"/>
    </p:embeddedFont>
    <p:embeddedFont>
      <p:font typeface="Poppins" panose="020B0604020202020204" charset="0"/>
      <p:regular r:id="rId15"/>
    </p:embeddedFont>
    <p:embeddedFont>
      <p:font typeface="Poppins Bold" panose="020B0604020202020204" charset="0"/>
      <p:regular r:id="rId16"/>
    </p:embeddedFont>
    <p:embeddedFont>
      <p:font typeface="Calibri" panose="020F0502020204030204" pitchFamily="34" charset="0"/>
      <p:regular r:id="rId17"/>
      <p:bold r:id="rId18"/>
      <p:italic r:id="rId19"/>
      <p:boldItalic r:id="rId20"/>
    </p:embeddedFont>
    <p:embeddedFont>
      <p:font typeface="PT Serif" panose="020B0604020202020204" charset="-52"/>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5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2.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1.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png"/><Relationship Id="rId7" Type="http://schemas.openxmlformats.org/officeDocument/2006/relationships/image" Target="../media/image36.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4.sv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8.sv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7.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52.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9.sv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8.sv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1.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svg"/><Relationship Id="rId5" Type="http://schemas.openxmlformats.org/officeDocument/2006/relationships/image" Target="../media/image4.pn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9230" r="-19230"/>
            </a:stretch>
          </a:blipFill>
        </p:spPr>
      </p:sp>
      <p:sp>
        <p:nvSpPr>
          <p:cNvPr id="3" name="Freeform 3"/>
          <p:cNvSpPr/>
          <p:nvPr/>
        </p:nvSpPr>
        <p:spPr>
          <a:xfrm flipH="1">
            <a:off x="13072829" y="5935623"/>
            <a:ext cx="3028915" cy="4338721"/>
          </a:xfrm>
          <a:custGeom>
            <a:avLst/>
            <a:gdLst/>
            <a:ahLst/>
            <a:cxnLst/>
            <a:rect l="l" t="t" r="r" b="b"/>
            <a:pathLst>
              <a:path w="3028915" h="4338721">
                <a:moveTo>
                  <a:pt x="3028915" y="0"/>
                </a:moveTo>
                <a:lnTo>
                  <a:pt x="0" y="0"/>
                </a:lnTo>
                <a:lnTo>
                  <a:pt x="0" y="4338721"/>
                </a:lnTo>
                <a:lnTo>
                  <a:pt x="3028915" y="4338721"/>
                </a:lnTo>
                <a:lnTo>
                  <a:pt x="3028915" y="0"/>
                </a:lnTo>
                <a:close/>
              </a:path>
            </a:pathLst>
          </a:custGeom>
          <a:blipFill>
            <a:blip r:embed="rId3"/>
            <a:stretch>
              <a:fillRect t="-3221" b="-26962"/>
            </a:stretch>
          </a:blipFill>
        </p:spPr>
      </p:sp>
      <p:sp>
        <p:nvSpPr>
          <p:cNvPr id="4" name="Freeform 4"/>
          <p:cNvSpPr/>
          <p:nvPr/>
        </p:nvSpPr>
        <p:spPr>
          <a:xfrm flipH="1">
            <a:off x="15259085" y="5263755"/>
            <a:ext cx="3028915" cy="5023245"/>
          </a:xfrm>
          <a:custGeom>
            <a:avLst/>
            <a:gdLst/>
            <a:ahLst/>
            <a:cxnLst/>
            <a:rect l="l" t="t" r="r" b="b"/>
            <a:pathLst>
              <a:path w="3028915" h="5023245">
                <a:moveTo>
                  <a:pt x="3028915" y="0"/>
                </a:moveTo>
                <a:lnTo>
                  <a:pt x="0" y="0"/>
                </a:lnTo>
                <a:lnTo>
                  <a:pt x="0" y="5023245"/>
                </a:lnTo>
                <a:lnTo>
                  <a:pt x="3028915" y="5023245"/>
                </a:lnTo>
                <a:lnTo>
                  <a:pt x="3028915" y="0"/>
                </a:lnTo>
                <a:close/>
              </a:path>
            </a:pathLst>
          </a:custGeom>
          <a:blipFill>
            <a:blip r:embed="rId3"/>
            <a:stretch>
              <a:fillRect t="-2782" b="-9661"/>
            </a:stretch>
          </a:blipFill>
        </p:spPr>
      </p:sp>
      <p:sp>
        <p:nvSpPr>
          <p:cNvPr id="5" name="Freeform 5"/>
          <p:cNvSpPr/>
          <p:nvPr/>
        </p:nvSpPr>
        <p:spPr>
          <a:xfrm>
            <a:off x="0" y="7480459"/>
            <a:ext cx="17259300" cy="2806541"/>
          </a:xfrm>
          <a:custGeom>
            <a:avLst/>
            <a:gdLst/>
            <a:ahLst/>
            <a:cxnLst/>
            <a:rect l="l" t="t" r="r" b="b"/>
            <a:pathLst>
              <a:path w="17259300" h="2806541">
                <a:moveTo>
                  <a:pt x="0" y="0"/>
                </a:moveTo>
                <a:lnTo>
                  <a:pt x="17259300" y="0"/>
                </a:lnTo>
                <a:lnTo>
                  <a:pt x="17259300" y="2806541"/>
                </a:lnTo>
                <a:lnTo>
                  <a:pt x="0" y="2806541"/>
                </a:lnTo>
                <a:lnTo>
                  <a:pt x="0" y="0"/>
                </a:lnTo>
                <a:close/>
              </a:path>
            </a:pathLst>
          </a:custGeom>
          <a:blipFill>
            <a:blip r:embed="rId4"/>
            <a:stretch>
              <a:fillRect t="-3169" b="-3169"/>
            </a:stretch>
          </a:blipFill>
        </p:spPr>
      </p:sp>
      <p:sp>
        <p:nvSpPr>
          <p:cNvPr id="6" name="Freeform 6"/>
          <p:cNvSpPr/>
          <p:nvPr/>
        </p:nvSpPr>
        <p:spPr>
          <a:xfrm flipH="1">
            <a:off x="1028700" y="1108858"/>
            <a:ext cx="4706302" cy="8149442"/>
          </a:xfrm>
          <a:custGeom>
            <a:avLst/>
            <a:gdLst/>
            <a:ahLst/>
            <a:cxnLst/>
            <a:rect l="l" t="t" r="r" b="b"/>
            <a:pathLst>
              <a:path w="4706302" h="8149442">
                <a:moveTo>
                  <a:pt x="4706302" y="0"/>
                </a:moveTo>
                <a:lnTo>
                  <a:pt x="0" y="0"/>
                </a:lnTo>
                <a:lnTo>
                  <a:pt x="0" y="8149442"/>
                </a:lnTo>
                <a:lnTo>
                  <a:pt x="4706302" y="8149442"/>
                </a:lnTo>
                <a:lnTo>
                  <a:pt x="4706302" y="0"/>
                </a:lnTo>
                <a:close/>
              </a:path>
            </a:pathLst>
          </a:custGeom>
          <a:blipFill>
            <a:blip r:embed="rId5"/>
            <a:stretch>
              <a:fillRect/>
            </a:stretch>
          </a:blipFill>
        </p:spPr>
      </p:sp>
      <p:sp>
        <p:nvSpPr>
          <p:cNvPr id="7" name="Freeform 7"/>
          <p:cNvSpPr/>
          <p:nvPr/>
        </p:nvSpPr>
        <p:spPr>
          <a:xfrm>
            <a:off x="4133340" y="2452451"/>
            <a:ext cx="1382354" cy="1467750"/>
          </a:xfrm>
          <a:custGeom>
            <a:avLst/>
            <a:gdLst/>
            <a:ahLst/>
            <a:cxnLst/>
            <a:rect l="l" t="t" r="r" b="b"/>
            <a:pathLst>
              <a:path w="1382354" h="1467750">
                <a:moveTo>
                  <a:pt x="0" y="0"/>
                </a:moveTo>
                <a:lnTo>
                  <a:pt x="1382353" y="0"/>
                </a:lnTo>
                <a:lnTo>
                  <a:pt x="1382353" y="1467750"/>
                </a:lnTo>
                <a:lnTo>
                  <a:pt x="0" y="146775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0" y="6292455"/>
            <a:ext cx="1753042" cy="3994545"/>
          </a:xfrm>
          <a:custGeom>
            <a:avLst/>
            <a:gdLst/>
            <a:ahLst/>
            <a:cxnLst/>
            <a:rect l="l" t="t" r="r" b="b"/>
            <a:pathLst>
              <a:path w="1753042" h="3994545">
                <a:moveTo>
                  <a:pt x="0" y="0"/>
                </a:moveTo>
                <a:lnTo>
                  <a:pt x="1753042" y="0"/>
                </a:lnTo>
                <a:lnTo>
                  <a:pt x="1753042" y="3994545"/>
                </a:lnTo>
                <a:lnTo>
                  <a:pt x="0" y="3994545"/>
                </a:lnTo>
                <a:lnTo>
                  <a:pt x="0" y="0"/>
                </a:lnTo>
                <a:close/>
              </a:path>
            </a:pathLst>
          </a:custGeom>
          <a:blipFill>
            <a:blip r:embed="rId3"/>
            <a:stretch>
              <a:fillRect l="-30154" b="-6516"/>
            </a:stretch>
          </a:blipFill>
        </p:spPr>
      </p:sp>
      <p:sp>
        <p:nvSpPr>
          <p:cNvPr id="9" name="Freeform 9"/>
          <p:cNvSpPr/>
          <p:nvPr/>
        </p:nvSpPr>
        <p:spPr>
          <a:xfrm>
            <a:off x="1753042" y="7827762"/>
            <a:ext cx="2380298" cy="2250463"/>
          </a:xfrm>
          <a:custGeom>
            <a:avLst/>
            <a:gdLst/>
            <a:ahLst/>
            <a:cxnLst/>
            <a:rect l="l" t="t" r="r" b="b"/>
            <a:pathLst>
              <a:path w="2380298" h="2250463">
                <a:moveTo>
                  <a:pt x="0" y="0"/>
                </a:moveTo>
                <a:lnTo>
                  <a:pt x="2380298" y="0"/>
                </a:lnTo>
                <a:lnTo>
                  <a:pt x="2380298" y="2250463"/>
                </a:lnTo>
                <a:lnTo>
                  <a:pt x="0" y="22504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0" name="Group 10"/>
          <p:cNvGrpSpPr/>
          <p:nvPr/>
        </p:nvGrpSpPr>
        <p:grpSpPr>
          <a:xfrm>
            <a:off x="15481459" y="7480459"/>
            <a:ext cx="1777841" cy="177784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3" name="Freeform 13"/>
          <p:cNvSpPr/>
          <p:nvPr/>
        </p:nvSpPr>
        <p:spPr>
          <a:xfrm>
            <a:off x="15783982" y="7827762"/>
            <a:ext cx="1172794" cy="1083235"/>
          </a:xfrm>
          <a:custGeom>
            <a:avLst/>
            <a:gdLst/>
            <a:ahLst/>
            <a:cxnLst/>
            <a:rect l="l" t="t" r="r" b="b"/>
            <a:pathLst>
              <a:path w="1172794" h="1083235">
                <a:moveTo>
                  <a:pt x="0" y="0"/>
                </a:moveTo>
                <a:lnTo>
                  <a:pt x="1172794" y="0"/>
                </a:lnTo>
                <a:lnTo>
                  <a:pt x="1172794" y="1083235"/>
                </a:lnTo>
                <a:lnTo>
                  <a:pt x="0" y="1083235"/>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4" name="Freeform 14"/>
          <p:cNvSpPr/>
          <p:nvPr/>
        </p:nvSpPr>
        <p:spPr>
          <a:xfrm>
            <a:off x="5735002" y="5935623"/>
            <a:ext cx="3356377" cy="4338721"/>
          </a:xfrm>
          <a:custGeom>
            <a:avLst/>
            <a:gdLst/>
            <a:ahLst/>
            <a:cxnLst/>
            <a:rect l="l" t="t" r="r" b="b"/>
            <a:pathLst>
              <a:path w="3356377" h="4338721">
                <a:moveTo>
                  <a:pt x="0" y="0"/>
                </a:moveTo>
                <a:lnTo>
                  <a:pt x="3356377" y="0"/>
                </a:lnTo>
                <a:lnTo>
                  <a:pt x="3356377" y="4338721"/>
                </a:lnTo>
                <a:lnTo>
                  <a:pt x="0" y="4338721"/>
                </a:lnTo>
                <a:lnTo>
                  <a:pt x="0" y="0"/>
                </a:lnTo>
                <a:close/>
              </a:path>
            </a:pathLst>
          </a:custGeom>
          <a:blipFill>
            <a:blip r:embed="rId12"/>
            <a:stretch>
              <a:fillRect b="-5119"/>
            </a:stretch>
          </a:blipFill>
        </p:spPr>
      </p:sp>
      <p:sp>
        <p:nvSpPr>
          <p:cNvPr id="15" name="TextBox 15"/>
          <p:cNvSpPr txBox="1"/>
          <p:nvPr/>
        </p:nvSpPr>
        <p:spPr>
          <a:xfrm>
            <a:off x="6176322" y="1812831"/>
            <a:ext cx="11867907" cy="4054010"/>
          </a:xfrm>
          <a:prstGeom prst="rect">
            <a:avLst/>
          </a:prstGeom>
        </p:spPr>
        <p:txBody>
          <a:bodyPr lIns="0" tIns="0" rIns="0" bIns="0" rtlCol="0" anchor="t">
            <a:spAutoFit/>
          </a:bodyPr>
          <a:lstStyle/>
          <a:p>
            <a:pPr algn="l">
              <a:lnSpc>
                <a:spcPts val="6120"/>
              </a:lnSpc>
            </a:pPr>
            <a:r>
              <a:rPr lang="en-US" sz="6059">
                <a:solidFill>
                  <a:srgbClr val="BE170B"/>
                </a:solidFill>
                <a:latin typeface="Gagalin"/>
                <a:ea typeface="Gagalin"/>
                <a:cs typeface="Gagalin"/>
                <a:sym typeface="Gagalin"/>
              </a:rPr>
              <a:t>NOGIRONLIGI BO‘LGAN SHAXSLARNING HUQUQLARINI TADQIQ QILISHDA STATISTIK MA’LUMOTLAR, MONITORING VA BAHOLASH TIZIMINING O‘RNI</a:t>
            </a:r>
          </a:p>
          <a:p>
            <a:pPr algn="l">
              <a:lnSpc>
                <a:spcPts val="7130"/>
              </a:lnSpc>
            </a:pPr>
            <a:endParaRPr lang="en-US" sz="6059">
              <a:solidFill>
                <a:srgbClr val="BE170B"/>
              </a:solidFill>
              <a:latin typeface="Gagalin"/>
              <a:ea typeface="Gagalin"/>
              <a:cs typeface="Gagalin"/>
              <a:sym typeface="Gagalin"/>
            </a:endParaRPr>
          </a:p>
        </p:txBody>
      </p:sp>
      <p:sp>
        <p:nvSpPr>
          <p:cNvPr id="16" name="TextBox 16"/>
          <p:cNvSpPr txBox="1"/>
          <p:nvPr/>
        </p:nvSpPr>
        <p:spPr>
          <a:xfrm>
            <a:off x="6176322" y="246676"/>
            <a:ext cx="12111678" cy="1402124"/>
          </a:xfrm>
          <a:prstGeom prst="rect">
            <a:avLst/>
          </a:prstGeom>
        </p:spPr>
        <p:txBody>
          <a:bodyPr lIns="0" tIns="0" rIns="0" bIns="0" rtlCol="0" anchor="t">
            <a:spAutoFit/>
          </a:bodyPr>
          <a:lstStyle/>
          <a:p>
            <a:pPr algn="l">
              <a:lnSpc>
                <a:spcPts val="11442"/>
              </a:lnSpc>
            </a:pPr>
            <a:r>
              <a:rPr lang="en-US" sz="8173">
                <a:solidFill>
                  <a:srgbClr val="4D6CAB"/>
                </a:solidFill>
                <a:latin typeface="Gagalin"/>
                <a:ea typeface="Gagalin"/>
                <a:cs typeface="Gagalin"/>
                <a:sym typeface="Gagalin"/>
              </a:rPr>
              <a:t>5-modul: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74"/>
            </a:stretch>
          </a:blipFill>
        </p:spPr>
      </p:sp>
      <p:grpSp>
        <p:nvGrpSpPr>
          <p:cNvPr id="3" name="Group 3"/>
          <p:cNvGrpSpPr/>
          <p:nvPr/>
        </p:nvGrpSpPr>
        <p:grpSpPr>
          <a:xfrm>
            <a:off x="0" y="8992801"/>
            <a:ext cx="18288000" cy="1294199"/>
            <a:chOff x="0" y="0"/>
            <a:chExt cx="4816593" cy="340859"/>
          </a:xfrm>
        </p:grpSpPr>
        <p:sp>
          <p:nvSpPr>
            <p:cNvPr id="4" name="Freeform 4"/>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DCA75E"/>
            </a:solidFill>
          </p:spPr>
        </p:sp>
        <p:sp>
          <p:nvSpPr>
            <p:cNvPr id="5" name="TextBox 5"/>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6" name="Freeform 6"/>
          <p:cNvSpPr/>
          <p:nvPr/>
        </p:nvSpPr>
        <p:spPr>
          <a:xfrm>
            <a:off x="0" y="0"/>
            <a:ext cx="5312496" cy="8992801"/>
          </a:xfrm>
          <a:custGeom>
            <a:avLst/>
            <a:gdLst/>
            <a:ahLst/>
            <a:cxnLst/>
            <a:rect l="l" t="t" r="r" b="b"/>
            <a:pathLst>
              <a:path w="5312496" h="8992801">
                <a:moveTo>
                  <a:pt x="0" y="0"/>
                </a:moveTo>
                <a:lnTo>
                  <a:pt x="5312496" y="0"/>
                </a:lnTo>
                <a:lnTo>
                  <a:pt x="5312496" y="8992801"/>
                </a:lnTo>
                <a:lnTo>
                  <a:pt x="0" y="8992801"/>
                </a:lnTo>
                <a:lnTo>
                  <a:pt x="0" y="0"/>
                </a:lnTo>
                <a:close/>
              </a:path>
            </a:pathLst>
          </a:custGeom>
          <a:blipFill>
            <a:blip r:embed="rId3"/>
            <a:stretch>
              <a:fillRect l="-268" r="-22957" b="-2952"/>
            </a:stretch>
          </a:blipFill>
        </p:spPr>
      </p:sp>
      <p:sp>
        <p:nvSpPr>
          <p:cNvPr id="7" name="Freeform 7"/>
          <p:cNvSpPr/>
          <p:nvPr/>
        </p:nvSpPr>
        <p:spPr>
          <a:xfrm>
            <a:off x="0" y="40370"/>
            <a:ext cx="1970333" cy="9217930"/>
          </a:xfrm>
          <a:custGeom>
            <a:avLst/>
            <a:gdLst/>
            <a:ahLst/>
            <a:cxnLst/>
            <a:rect l="l" t="t" r="r" b="b"/>
            <a:pathLst>
              <a:path w="1970333" h="9217930">
                <a:moveTo>
                  <a:pt x="0" y="0"/>
                </a:moveTo>
                <a:lnTo>
                  <a:pt x="1970333" y="0"/>
                </a:lnTo>
                <a:lnTo>
                  <a:pt x="1970333" y="9217930"/>
                </a:lnTo>
                <a:lnTo>
                  <a:pt x="0" y="9217930"/>
                </a:lnTo>
                <a:lnTo>
                  <a:pt x="0" y="0"/>
                </a:lnTo>
                <a:close/>
              </a:path>
            </a:pathLst>
          </a:custGeom>
          <a:blipFill>
            <a:blip r:embed="rId4"/>
            <a:stretch>
              <a:fillRect/>
            </a:stretch>
          </a:blipFill>
        </p:spPr>
      </p:sp>
      <p:sp>
        <p:nvSpPr>
          <p:cNvPr id="8" name="Freeform 8"/>
          <p:cNvSpPr/>
          <p:nvPr/>
        </p:nvSpPr>
        <p:spPr>
          <a:xfrm>
            <a:off x="1028700" y="2896239"/>
            <a:ext cx="5681648" cy="7390761"/>
          </a:xfrm>
          <a:custGeom>
            <a:avLst/>
            <a:gdLst/>
            <a:ahLst/>
            <a:cxnLst/>
            <a:rect l="l" t="t" r="r" b="b"/>
            <a:pathLst>
              <a:path w="5681648" h="7390761">
                <a:moveTo>
                  <a:pt x="0" y="0"/>
                </a:moveTo>
                <a:lnTo>
                  <a:pt x="5681648" y="0"/>
                </a:lnTo>
                <a:lnTo>
                  <a:pt x="5681648" y="7390761"/>
                </a:lnTo>
                <a:lnTo>
                  <a:pt x="0" y="7390761"/>
                </a:lnTo>
                <a:lnTo>
                  <a:pt x="0" y="0"/>
                </a:lnTo>
                <a:close/>
              </a:path>
            </a:pathLst>
          </a:custGeom>
          <a:blipFill>
            <a:blip r:embed="rId5"/>
            <a:stretch>
              <a:fillRect/>
            </a:stretch>
          </a:blipFill>
        </p:spPr>
      </p:sp>
      <p:sp>
        <p:nvSpPr>
          <p:cNvPr id="9" name="Freeform 9"/>
          <p:cNvSpPr/>
          <p:nvPr/>
        </p:nvSpPr>
        <p:spPr>
          <a:xfrm>
            <a:off x="1970333" y="1457927"/>
            <a:ext cx="2293576" cy="2296766"/>
          </a:xfrm>
          <a:custGeom>
            <a:avLst/>
            <a:gdLst/>
            <a:ahLst/>
            <a:cxnLst/>
            <a:rect l="l" t="t" r="r" b="b"/>
            <a:pathLst>
              <a:path w="2293576" h="2296766">
                <a:moveTo>
                  <a:pt x="0" y="0"/>
                </a:moveTo>
                <a:lnTo>
                  <a:pt x="2293576" y="0"/>
                </a:lnTo>
                <a:lnTo>
                  <a:pt x="2293576" y="2296766"/>
                </a:lnTo>
                <a:lnTo>
                  <a:pt x="0" y="229676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0" name="Group 10"/>
          <p:cNvGrpSpPr/>
          <p:nvPr/>
        </p:nvGrpSpPr>
        <p:grpSpPr>
          <a:xfrm>
            <a:off x="7321226" y="3754693"/>
            <a:ext cx="9938074" cy="4515277"/>
            <a:chOff x="0" y="0"/>
            <a:chExt cx="2617435" cy="1189209"/>
          </a:xfrm>
        </p:grpSpPr>
        <p:sp>
          <p:nvSpPr>
            <p:cNvPr id="11" name="Freeform 11"/>
            <p:cNvSpPr/>
            <p:nvPr/>
          </p:nvSpPr>
          <p:spPr>
            <a:xfrm>
              <a:off x="0" y="0"/>
              <a:ext cx="2617435" cy="1189209"/>
            </a:xfrm>
            <a:custGeom>
              <a:avLst/>
              <a:gdLst/>
              <a:ahLst/>
              <a:cxnLst/>
              <a:rect l="l" t="t" r="r" b="b"/>
              <a:pathLst>
                <a:path w="2617435" h="1189209">
                  <a:moveTo>
                    <a:pt x="17917" y="0"/>
                  </a:moveTo>
                  <a:lnTo>
                    <a:pt x="2599518" y="0"/>
                  </a:lnTo>
                  <a:cubicBezTo>
                    <a:pt x="2604270" y="0"/>
                    <a:pt x="2608827" y="1888"/>
                    <a:pt x="2612187" y="5248"/>
                  </a:cubicBezTo>
                  <a:cubicBezTo>
                    <a:pt x="2615548" y="8608"/>
                    <a:pt x="2617435" y="13165"/>
                    <a:pt x="2617435" y="17917"/>
                  </a:cubicBezTo>
                  <a:lnTo>
                    <a:pt x="2617435" y="1171291"/>
                  </a:lnTo>
                  <a:cubicBezTo>
                    <a:pt x="2617435" y="1176043"/>
                    <a:pt x="2615548" y="1180601"/>
                    <a:pt x="2612187" y="1183961"/>
                  </a:cubicBezTo>
                  <a:cubicBezTo>
                    <a:pt x="2608827" y="1187321"/>
                    <a:pt x="2604270" y="1189209"/>
                    <a:pt x="2599518" y="1189209"/>
                  </a:cubicBezTo>
                  <a:lnTo>
                    <a:pt x="17917" y="1189209"/>
                  </a:lnTo>
                  <a:cubicBezTo>
                    <a:pt x="13165" y="1189209"/>
                    <a:pt x="8608" y="1187321"/>
                    <a:pt x="5248" y="1183961"/>
                  </a:cubicBezTo>
                  <a:cubicBezTo>
                    <a:pt x="1888" y="1180601"/>
                    <a:pt x="0" y="1176043"/>
                    <a:pt x="0" y="1171291"/>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12" name="TextBox 12"/>
            <p:cNvSpPr txBox="1"/>
            <p:nvPr/>
          </p:nvSpPr>
          <p:spPr>
            <a:xfrm>
              <a:off x="0" y="57150"/>
              <a:ext cx="2617435" cy="1132059"/>
            </a:xfrm>
            <a:prstGeom prst="rect">
              <a:avLst/>
            </a:prstGeom>
          </p:spPr>
          <p:txBody>
            <a:bodyPr lIns="50800" tIns="50800" rIns="50800" bIns="50800" rtlCol="0" anchor="ctr"/>
            <a:lstStyle/>
            <a:p>
              <a:pPr algn="ctr">
                <a:lnSpc>
                  <a:spcPts val="2236"/>
                </a:lnSpc>
              </a:pPr>
              <a:endParaRPr/>
            </a:p>
          </p:txBody>
        </p:sp>
      </p:grpSp>
      <p:sp>
        <p:nvSpPr>
          <p:cNvPr id="13" name="Freeform 13"/>
          <p:cNvSpPr/>
          <p:nvPr/>
        </p:nvSpPr>
        <p:spPr>
          <a:xfrm>
            <a:off x="16717438" y="6847812"/>
            <a:ext cx="1570562" cy="3439188"/>
          </a:xfrm>
          <a:custGeom>
            <a:avLst/>
            <a:gdLst/>
            <a:ahLst/>
            <a:cxnLst/>
            <a:rect l="l" t="t" r="r" b="b"/>
            <a:pathLst>
              <a:path w="1570562" h="3439188">
                <a:moveTo>
                  <a:pt x="0" y="0"/>
                </a:moveTo>
                <a:lnTo>
                  <a:pt x="1570562" y="0"/>
                </a:lnTo>
                <a:lnTo>
                  <a:pt x="1570562" y="3439188"/>
                </a:lnTo>
                <a:lnTo>
                  <a:pt x="0" y="3439188"/>
                </a:lnTo>
                <a:lnTo>
                  <a:pt x="0" y="0"/>
                </a:lnTo>
                <a:close/>
              </a:path>
            </a:pathLst>
          </a:custGeom>
          <a:blipFill>
            <a:blip r:embed="rId8"/>
            <a:stretch>
              <a:fillRect/>
            </a:stretch>
          </a:blipFill>
        </p:spPr>
      </p:sp>
      <p:grpSp>
        <p:nvGrpSpPr>
          <p:cNvPr id="14" name="Group 14"/>
          <p:cNvGrpSpPr/>
          <p:nvPr/>
        </p:nvGrpSpPr>
        <p:grpSpPr>
          <a:xfrm>
            <a:off x="7321226" y="1906510"/>
            <a:ext cx="9938074" cy="1501904"/>
            <a:chOff x="0" y="0"/>
            <a:chExt cx="2617435" cy="395563"/>
          </a:xfrm>
        </p:grpSpPr>
        <p:sp>
          <p:nvSpPr>
            <p:cNvPr id="15" name="Freeform 15"/>
            <p:cNvSpPr/>
            <p:nvPr/>
          </p:nvSpPr>
          <p:spPr>
            <a:xfrm>
              <a:off x="0" y="0"/>
              <a:ext cx="2617435" cy="395563"/>
            </a:xfrm>
            <a:custGeom>
              <a:avLst/>
              <a:gdLst/>
              <a:ahLst/>
              <a:cxnLst/>
              <a:rect l="l" t="t" r="r" b="b"/>
              <a:pathLst>
                <a:path w="2617435" h="395563">
                  <a:moveTo>
                    <a:pt x="17917" y="0"/>
                  </a:moveTo>
                  <a:lnTo>
                    <a:pt x="2599518" y="0"/>
                  </a:lnTo>
                  <a:cubicBezTo>
                    <a:pt x="2604270" y="0"/>
                    <a:pt x="2608827" y="1888"/>
                    <a:pt x="2612187" y="5248"/>
                  </a:cubicBezTo>
                  <a:cubicBezTo>
                    <a:pt x="2615548" y="8608"/>
                    <a:pt x="2617435" y="13165"/>
                    <a:pt x="2617435" y="17917"/>
                  </a:cubicBezTo>
                  <a:lnTo>
                    <a:pt x="2617435" y="377646"/>
                  </a:lnTo>
                  <a:cubicBezTo>
                    <a:pt x="2617435" y="382398"/>
                    <a:pt x="2615548" y="386955"/>
                    <a:pt x="2612187" y="390315"/>
                  </a:cubicBezTo>
                  <a:cubicBezTo>
                    <a:pt x="2608827" y="393675"/>
                    <a:pt x="2604270" y="395563"/>
                    <a:pt x="2599518" y="395563"/>
                  </a:cubicBezTo>
                  <a:lnTo>
                    <a:pt x="17917" y="395563"/>
                  </a:lnTo>
                  <a:cubicBezTo>
                    <a:pt x="13165" y="395563"/>
                    <a:pt x="8608" y="393675"/>
                    <a:pt x="5248" y="390315"/>
                  </a:cubicBezTo>
                  <a:cubicBezTo>
                    <a:pt x="1888" y="386955"/>
                    <a:pt x="0" y="382398"/>
                    <a:pt x="0" y="377646"/>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16" name="TextBox 16"/>
            <p:cNvSpPr txBox="1"/>
            <p:nvPr/>
          </p:nvSpPr>
          <p:spPr>
            <a:xfrm>
              <a:off x="0" y="57150"/>
              <a:ext cx="2617435" cy="338413"/>
            </a:xfrm>
            <a:prstGeom prst="rect">
              <a:avLst/>
            </a:prstGeom>
          </p:spPr>
          <p:txBody>
            <a:bodyPr lIns="50800" tIns="50800" rIns="50800" bIns="50800" rtlCol="0" anchor="ctr"/>
            <a:lstStyle/>
            <a:p>
              <a:pPr algn="ctr">
                <a:lnSpc>
                  <a:spcPts val="2236"/>
                </a:lnSpc>
              </a:pPr>
              <a:endParaRPr/>
            </a:p>
          </p:txBody>
        </p:sp>
      </p:grpSp>
      <p:sp>
        <p:nvSpPr>
          <p:cNvPr id="17" name="TextBox 17"/>
          <p:cNvSpPr txBox="1"/>
          <p:nvPr/>
        </p:nvSpPr>
        <p:spPr>
          <a:xfrm>
            <a:off x="7436141" y="3880953"/>
            <a:ext cx="9708244" cy="4572635"/>
          </a:xfrm>
          <a:prstGeom prst="rect">
            <a:avLst/>
          </a:prstGeom>
        </p:spPr>
        <p:txBody>
          <a:bodyPr lIns="0" tIns="0" rIns="0" bIns="0" rtlCol="0" anchor="t">
            <a:spAutoFit/>
          </a:bodyPr>
          <a:lstStyle/>
          <a:p>
            <a:pPr algn="just">
              <a:lnSpc>
                <a:spcPts val="3640"/>
              </a:lnSpc>
            </a:pPr>
            <a:r>
              <a:rPr lang="en-US" sz="2600">
                <a:solidFill>
                  <a:srgbClr val="000000"/>
                </a:solidFill>
                <a:latin typeface="Poppins"/>
                <a:ea typeface="Poppins"/>
                <a:cs typeface="Poppins"/>
                <a:sym typeface="Poppins"/>
              </a:rPr>
              <a:t>1.Statistik ma’lumotlarning nogironligi bo‘lgan shaxslarning huquqlarini tadqiq etishdagi o‘rni va ahamiyati.</a:t>
            </a:r>
          </a:p>
          <a:p>
            <a:pPr algn="just">
              <a:lnSpc>
                <a:spcPts val="3640"/>
              </a:lnSpc>
            </a:pPr>
            <a:endParaRPr lang="en-US" sz="2600">
              <a:solidFill>
                <a:srgbClr val="000000"/>
              </a:solidFill>
              <a:latin typeface="Poppins"/>
              <a:ea typeface="Poppins"/>
              <a:cs typeface="Poppins"/>
              <a:sym typeface="Poppins"/>
            </a:endParaRPr>
          </a:p>
          <a:p>
            <a:pPr algn="just">
              <a:lnSpc>
                <a:spcPts val="3640"/>
              </a:lnSpc>
            </a:pPr>
            <a:r>
              <a:rPr lang="en-US" sz="2600">
                <a:solidFill>
                  <a:srgbClr val="000000"/>
                </a:solidFill>
                <a:latin typeface="Poppins"/>
                <a:ea typeface="Poppins"/>
                <a:cs typeface="Poppins"/>
                <a:sym typeface="Poppins"/>
              </a:rPr>
              <a:t>2.Monitoring tizimi va uning nogironligi bo‘lgan shaxslar huquqlarni huquqlarini tadqiq etishdagi o‘rni va ahamiyati.</a:t>
            </a:r>
          </a:p>
          <a:p>
            <a:pPr algn="just">
              <a:lnSpc>
                <a:spcPts val="3640"/>
              </a:lnSpc>
            </a:pPr>
            <a:endParaRPr lang="en-US" sz="2600">
              <a:solidFill>
                <a:srgbClr val="000000"/>
              </a:solidFill>
              <a:latin typeface="Poppins"/>
              <a:ea typeface="Poppins"/>
              <a:cs typeface="Poppins"/>
              <a:sym typeface="Poppins"/>
            </a:endParaRPr>
          </a:p>
          <a:p>
            <a:pPr algn="just">
              <a:lnSpc>
                <a:spcPts val="3640"/>
              </a:lnSpc>
            </a:pPr>
            <a:r>
              <a:rPr lang="en-US" sz="2600">
                <a:solidFill>
                  <a:srgbClr val="000000"/>
                </a:solidFill>
                <a:latin typeface="Poppins"/>
                <a:ea typeface="Poppins"/>
                <a:cs typeface="Poppins"/>
                <a:sym typeface="Poppins"/>
              </a:rPr>
              <a:t>3.Baholash tizimining mazmuni va uning huquqiy ahamiyati</a:t>
            </a:r>
          </a:p>
          <a:p>
            <a:pPr algn="l">
              <a:lnSpc>
                <a:spcPts val="3640"/>
              </a:lnSpc>
            </a:pPr>
            <a:endParaRPr lang="en-US" sz="2600">
              <a:solidFill>
                <a:srgbClr val="000000"/>
              </a:solidFill>
              <a:latin typeface="Poppins"/>
              <a:ea typeface="Poppins"/>
              <a:cs typeface="Poppins"/>
              <a:sym typeface="Poppins"/>
            </a:endParaRPr>
          </a:p>
        </p:txBody>
      </p:sp>
      <p:sp>
        <p:nvSpPr>
          <p:cNvPr id="18" name="TextBox 18"/>
          <p:cNvSpPr txBox="1"/>
          <p:nvPr/>
        </p:nvSpPr>
        <p:spPr>
          <a:xfrm>
            <a:off x="8297172" y="2235623"/>
            <a:ext cx="9990828" cy="846150"/>
          </a:xfrm>
          <a:prstGeom prst="rect">
            <a:avLst/>
          </a:prstGeom>
        </p:spPr>
        <p:txBody>
          <a:bodyPr lIns="0" tIns="0" rIns="0" bIns="0" rtlCol="0" anchor="t">
            <a:spAutoFit/>
          </a:bodyPr>
          <a:lstStyle/>
          <a:p>
            <a:pPr algn="l">
              <a:lnSpc>
                <a:spcPts val="6313"/>
              </a:lnSpc>
            </a:pPr>
            <a:r>
              <a:rPr lang="en-US" sz="6250">
                <a:solidFill>
                  <a:srgbClr val="BE170B"/>
                </a:solidFill>
                <a:latin typeface="Gagalin"/>
                <a:ea typeface="Gagalin"/>
                <a:cs typeface="Gagalin"/>
                <a:sym typeface="Gagalin"/>
              </a:rPr>
              <a:t>Asosiy masalalar: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7311" t="-78531" r="-11866" b="-50303"/>
            </a:stretch>
          </a:blipFill>
        </p:spPr>
      </p:sp>
      <p:grpSp>
        <p:nvGrpSpPr>
          <p:cNvPr id="3" name="Group 3"/>
          <p:cNvGrpSpPr/>
          <p:nvPr/>
        </p:nvGrpSpPr>
        <p:grpSpPr>
          <a:xfrm>
            <a:off x="0" y="8992801"/>
            <a:ext cx="18288000" cy="1294199"/>
            <a:chOff x="0" y="0"/>
            <a:chExt cx="4816593" cy="340859"/>
          </a:xfrm>
        </p:grpSpPr>
        <p:sp>
          <p:nvSpPr>
            <p:cNvPr id="4" name="Freeform 4"/>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F09B7A"/>
            </a:solidFill>
          </p:spPr>
        </p:sp>
        <p:sp>
          <p:nvSpPr>
            <p:cNvPr id="5" name="TextBox 5"/>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6" name="Freeform 6"/>
          <p:cNvSpPr/>
          <p:nvPr/>
        </p:nvSpPr>
        <p:spPr>
          <a:xfrm>
            <a:off x="14677023" y="4716579"/>
            <a:ext cx="3610977" cy="5570421"/>
          </a:xfrm>
          <a:custGeom>
            <a:avLst/>
            <a:gdLst/>
            <a:ahLst/>
            <a:cxnLst/>
            <a:rect l="l" t="t" r="r" b="b"/>
            <a:pathLst>
              <a:path w="3610977" h="5570421">
                <a:moveTo>
                  <a:pt x="0" y="0"/>
                </a:moveTo>
                <a:lnTo>
                  <a:pt x="3610977" y="0"/>
                </a:lnTo>
                <a:lnTo>
                  <a:pt x="3610977" y="5570421"/>
                </a:lnTo>
                <a:lnTo>
                  <a:pt x="0" y="5570421"/>
                </a:lnTo>
                <a:lnTo>
                  <a:pt x="0" y="0"/>
                </a:lnTo>
                <a:close/>
              </a:path>
            </a:pathLst>
          </a:custGeom>
          <a:blipFill>
            <a:blip r:embed="rId3"/>
            <a:stretch>
              <a:fillRect r="-62148" b="-504"/>
            </a:stretch>
          </a:blipFill>
        </p:spPr>
      </p:sp>
      <p:grpSp>
        <p:nvGrpSpPr>
          <p:cNvPr id="7" name="Group 7"/>
          <p:cNvGrpSpPr/>
          <p:nvPr/>
        </p:nvGrpSpPr>
        <p:grpSpPr>
          <a:xfrm>
            <a:off x="1159935" y="277748"/>
            <a:ext cx="10319099" cy="5189273"/>
            <a:chOff x="0" y="0"/>
            <a:chExt cx="2717787" cy="1366722"/>
          </a:xfrm>
        </p:grpSpPr>
        <p:sp>
          <p:nvSpPr>
            <p:cNvPr id="8" name="Freeform 8"/>
            <p:cNvSpPr/>
            <p:nvPr/>
          </p:nvSpPr>
          <p:spPr>
            <a:xfrm>
              <a:off x="0" y="0"/>
              <a:ext cx="2717787" cy="1366722"/>
            </a:xfrm>
            <a:custGeom>
              <a:avLst/>
              <a:gdLst/>
              <a:ahLst/>
              <a:cxnLst/>
              <a:rect l="l" t="t" r="r" b="b"/>
              <a:pathLst>
                <a:path w="2717787" h="1366722">
                  <a:moveTo>
                    <a:pt x="17256" y="0"/>
                  </a:moveTo>
                  <a:lnTo>
                    <a:pt x="2700532" y="0"/>
                  </a:lnTo>
                  <a:cubicBezTo>
                    <a:pt x="2710062" y="0"/>
                    <a:pt x="2717787" y="7726"/>
                    <a:pt x="2717787" y="17256"/>
                  </a:cubicBezTo>
                  <a:lnTo>
                    <a:pt x="2717787" y="1349466"/>
                  </a:lnTo>
                  <a:cubicBezTo>
                    <a:pt x="2717787" y="1358996"/>
                    <a:pt x="2710062" y="1366722"/>
                    <a:pt x="2700532" y="1366722"/>
                  </a:cubicBezTo>
                  <a:lnTo>
                    <a:pt x="17256" y="1366722"/>
                  </a:lnTo>
                  <a:cubicBezTo>
                    <a:pt x="7726" y="1366722"/>
                    <a:pt x="0" y="1358996"/>
                    <a:pt x="0" y="1349466"/>
                  </a:cubicBezTo>
                  <a:lnTo>
                    <a:pt x="0" y="17256"/>
                  </a:lnTo>
                  <a:cubicBezTo>
                    <a:pt x="0" y="7726"/>
                    <a:pt x="7726" y="0"/>
                    <a:pt x="17256" y="0"/>
                  </a:cubicBezTo>
                  <a:close/>
                </a:path>
              </a:pathLst>
            </a:custGeom>
            <a:solidFill>
              <a:srgbClr val="A4A95D">
                <a:alpha val="25882"/>
              </a:srgbClr>
            </a:solidFill>
            <a:ln w="95250" cap="rnd">
              <a:solidFill>
                <a:srgbClr val="000000">
                  <a:alpha val="25882"/>
                </a:srgbClr>
              </a:solidFill>
              <a:prstDash val="solid"/>
              <a:round/>
            </a:ln>
          </p:spPr>
        </p:sp>
        <p:sp>
          <p:nvSpPr>
            <p:cNvPr id="9" name="TextBox 9"/>
            <p:cNvSpPr txBox="1"/>
            <p:nvPr/>
          </p:nvSpPr>
          <p:spPr>
            <a:xfrm>
              <a:off x="0" y="57150"/>
              <a:ext cx="2717787" cy="1309572"/>
            </a:xfrm>
            <a:prstGeom prst="rect">
              <a:avLst/>
            </a:prstGeom>
          </p:spPr>
          <p:txBody>
            <a:bodyPr lIns="50800" tIns="50800" rIns="50800" bIns="50800" rtlCol="0" anchor="ctr"/>
            <a:lstStyle/>
            <a:p>
              <a:pPr algn="ctr">
                <a:lnSpc>
                  <a:spcPts val="2236"/>
                </a:lnSpc>
              </a:pPr>
              <a:endParaRPr/>
            </a:p>
          </p:txBody>
        </p:sp>
      </p:grpSp>
      <p:sp>
        <p:nvSpPr>
          <p:cNvPr id="10" name="Freeform 10"/>
          <p:cNvSpPr/>
          <p:nvPr/>
        </p:nvSpPr>
        <p:spPr>
          <a:xfrm>
            <a:off x="11887999" y="1697462"/>
            <a:ext cx="4435325" cy="8589538"/>
          </a:xfrm>
          <a:custGeom>
            <a:avLst/>
            <a:gdLst/>
            <a:ahLst/>
            <a:cxnLst/>
            <a:rect l="l" t="t" r="r" b="b"/>
            <a:pathLst>
              <a:path w="4435325" h="8589538">
                <a:moveTo>
                  <a:pt x="0" y="0"/>
                </a:moveTo>
                <a:lnTo>
                  <a:pt x="4435325" y="0"/>
                </a:lnTo>
                <a:lnTo>
                  <a:pt x="4435325" y="8589538"/>
                </a:lnTo>
                <a:lnTo>
                  <a:pt x="0" y="85895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flipH="1">
            <a:off x="10323071" y="6101266"/>
            <a:ext cx="3496628" cy="4185734"/>
          </a:xfrm>
          <a:custGeom>
            <a:avLst/>
            <a:gdLst/>
            <a:ahLst/>
            <a:cxnLst/>
            <a:rect l="l" t="t" r="r" b="b"/>
            <a:pathLst>
              <a:path w="3496628" h="4185734">
                <a:moveTo>
                  <a:pt x="3496629" y="0"/>
                </a:moveTo>
                <a:lnTo>
                  <a:pt x="0" y="0"/>
                </a:lnTo>
                <a:lnTo>
                  <a:pt x="0" y="4185734"/>
                </a:lnTo>
                <a:lnTo>
                  <a:pt x="3496629" y="4185734"/>
                </a:lnTo>
                <a:lnTo>
                  <a:pt x="3496629" y="0"/>
                </a:lnTo>
                <a:close/>
              </a:path>
            </a:pathLst>
          </a:custGeom>
          <a:blipFill>
            <a:blip r:embed="rId6"/>
            <a:stretch>
              <a:fillRect b="-13462"/>
            </a:stretch>
          </a:blipFill>
        </p:spPr>
      </p:sp>
      <p:sp>
        <p:nvSpPr>
          <p:cNvPr id="12" name="Freeform 12"/>
          <p:cNvSpPr/>
          <p:nvPr/>
        </p:nvSpPr>
        <p:spPr>
          <a:xfrm>
            <a:off x="15151605" y="1028700"/>
            <a:ext cx="2107695" cy="2107695"/>
          </a:xfrm>
          <a:custGeom>
            <a:avLst/>
            <a:gdLst/>
            <a:ahLst/>
            <a:cxnLst/>
            <a:rect l="l" t="t" r="r" b="b"/>
            <a:pathLst>
              <a:path w="2107695" h="2107695">
                <a:moveTo>
                  <a:pt x="0" y="0"/>
                </a:moveTo>
                <a:lnTo>
                  <a:pt x="2107695" y="0"/>
                </a:lnTo>
                <a:lnTo>
                  <a:pt x="2107695" y="2107695"/>
                </a:lnTo>
                <a:lnTo>
                  <a:pt x="0" y="2107695"/>
                </a:lnTo>
                <a:lnTo>
                  <a:pt x="0" y="0"/>
                </a:lnTo>
                <a:close/>
              </a:path>
            </a:pathLst>
          </a:custGeom>
          <a:blipFill>
            <a:blip r:embed="rId7"/>
            <a:stretch>
              <a:fillRect/>
            </a:stretch>
          </a:blipFill>
        </p:spPr>
      </p:sp>
      <p:sp>
        <p:nvSpPr>
          <p:cNvPr id="13" name="TextBox 13"/>
          <p:cNvSpPr txBox="1"/>
          <p:nvPr/>
        </p:nvSpPr>
        <p:spPr>
          <a:xfrm>
            <a:off x="1283906" y="551815"/>
            <a:ext cx="10136449" cy="4563745"/>
          </a:xfrm>
          <a:prstGeom prst="rect">
            <a:avLst/>
          </a:prstGeom>
        </p:spPr>
        <p:txBody>
          <a:bodyPr lIns="0" tIns="0" rIns="0" bIns="0" rtlCol="0" anchor="t">
            <a:spAutoFit/>
          </a:bodyPr>
          <a:lstStyle/>
          <a:p>
            <a:pPr algn="ctr">
              <a:lnSpc>
                <a:spcPts val="4039"/>
              </a:lnSpc>
            </a:pPr>
            <a:r>
              <a:rPr lang="en-US" sz="3999">
                <a:solidFill>
                  <a:srgbClr val="616709"/>
                </a:solidFill>
                <a:latin typeface="PT Serif"/>
                <a:ea typeface="PT Serif"/>
                <a:cs typeface="PT Serif"/>
                <a:sym typeface="PT Serif"/>
              </a:rPr>
              <a:t>Nogironlik – bu shaxsning individual holati emas, balki jamiyatdagi to‘siqlar, mavjud imkoniyatlar, resurslar yetishmovchiligi va davlat siyosatining samaradorlik darajasi bilan bevosita bog‘liq bo‘lgan murakkab ijtimoiy-huquqiy hodisadir. Shuning uchun huquqlarni tadqiq qilishda </a:t>
            </a:r>
            <a:r>
              <a:rPr lang="en-US" sz="3999" b="1">
                <a:solidFill>
                  <a:srgbClr val="616709"/>
                </a:solidFill>
                <a:latin typeface="PT Serif Bold"/>
                <a:ea typeface="PT Serif Bold"/>
                <a:cs typeface="PT Serif Bold"/>
                <a:sym typeface="PT Serif Bold"/>
              </a:rPr>
              <a:t>“faktlar asosida siyosat yuritish” (evidence-based policy) </a:t>
            </a:r>
            <a:r>
              <a:rPr lang="en-US" sz="3999">
                <a:solidFill>
                  <a:srgbClr val="616709"/>
                </a:solidFill>
                <a:latin typeface="PT Serif"/>
                <a:ea typeface="PT Serif"/>
                <a:cs typeface="PT Serif"/>
                <a:sym typeface="PT Serif"/>
              </a:rPr>
              <a:t>tamoyili hal qiluvchi o‘rin tutadi.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74"/>
            </a:stretch>
          </a:blipFill>
        </p:spPr>
      </p:sp>
      <p:grpSp>
        <p:nvGrpSpPr>
          <p:cNvPr id="3" name="Group 3"/>
          <p:cNvGrpSpPr/>
          <p:nvPr/>
        </p:nvGrpSpPr>
        <p:grpSpPr>
          <a:xfrm>
            <a:off x="6833253" y="1296344"/>
            <a:ext cx="9938074" cy="1364715"/>
            <a:chOff x="0" y="0"/>
            <a:chExt cx="2617435" cy="359431"/>
          </a:xfrm>
        </p:grpSpPr>
        <p:sp>
          <p:nvSpPr>
            <p:cNvPr id="4" name="Freeform 4"/>
            <p:cNvSpPr/>
            <p:nvPr/>
          </p:nvSpPr>
          <p:spPr>
            <a:xfrm>
              <a:off x="0" y="0"/>
              <a:ext cx="2617435" cy="359431"/>
            </a:xfrm>
            <a:custGeom>
              <a:avLst/>
              <a:gdLst/>
              <a:ahLst/>
              <a:cxnLst/>
              <a:rect l="l" t="t" r="r" b="b"/>
              <a:pathLst>
                <a:path w="2617435" h="359431">
                  <a:moveTo>
                    <a:pt x="17917" y="0"/>
                  </a:moveTo>
                  <a:lnTo>
                    <a:pt x="2599518" y="0"/>
                  </a:lnTo>
                  <a:cubicBezTo>
                    <a:pt x="2604270" y="0"/>
                    <a:pt x="2608827" y="1888"/>
                    <a:pt x="2612187" y="5248"/>
                  </a:cubicBezTo>
                  <a:cubicBezTo>
                    <a:pt x="2615548" y="8608"/>
                    <a:pt x="2617435" y="13165"/>
                    <a:pt x="2617435" y="17917"/>
                  </a:cubicBezTo>
                  <a:lnTo>
                    <a:pt x="2617435" y="341514"/>
                  </a:lnTo>
                  <a:cubicBezTo>
                    <a:pt x="2617435" y="346266"/>
                    <a:pt x="2615548" y="350823"/>
                    <a:pt x="2612187" y="354183"/>
                  </a:cubicBezTo>
                  <a:cubicBezTo>
                    <a:pt x="2608827" y="357543"/>
                    <a:pt x="2604270" y="359431"/>
                    <a:pt x="2599518" y="359431"/>
                  </a:cubicBezTo>
                  <a:lnTo>
                    <a:pt x="17917" y="359431"/>
                  </a:lnTo>
                  <a:cubicBezTo>
                    <a:pt x="13165" y="359431"/>
                    <a:pt x="8608" y="357543"/>
                    <a:pt x="5248" y="354183"/>
                  </a:cubicBezTo>
                  <a:cubicBezTo>
                    <a:pt x="1888" y="350823"/>
                    <a:pt x="0" y="346266"/>
                    <a:pt x="0" y="341514"/>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5" name="TextBox 5"/>
            <p:cNvSpPr txBox="1"/>
            <p:nvPr/>
          </p:nvSpPr>
          <p:spPr>
            <a:xfrm>
              <a:off x="0" y="57150"/>
              <a:ext cx="2617435" cy="302281"/>
            </a:xfrm>
            <a:prstGeom prst="rect">
              <a:avLst/>
            </a:prstGeom>
          </p:spPr>
          <p:txBody>
            <a:bodyPr lIns="50800" tIns="50800" rIns="50800" bIns="50800" rtlCol="0" anchor="ctr"/>
            <a:lstStyle/>
            <a:p>
              <a:pPr algn="ctr">
                <a:lnSpc>
                  <a:spcPts val="2236"/>
                </a:lnSpc>
              </a:pPr>
              <a:endParaRPr/>
            </a:p>
          </p:txBody>
        </p:sp>
      </p:grpSp>
      <p:grpSp>
        <p:nvGrpSpPr>
          <p:cNvPr id="6" name="Group 6"/>
          <p:cNvGrpSpPr/>
          <p:nvPr/>
        </p:nvGrpSpPr>
        <p:grpSpPr>
          <a:xfrm>
            <a:off x="6833253" y="3047881"/>
            <a:ext cx="9938074" cy="4191237"/>
            <a:chOff x="0" y="0"/>
            <a:chExt cx="2617435" cy="1103865"/>
          </a:xfrm>
        </p:grpSpPr>
        <p:sp>
          <p:nvSpPr>
            <p:cNvPr id="7" name="Freeform 7"/>
            <p:cNvSpPr/>
            <p:nvPr/>
          </p:nvSpPr>
          <p:spPr>
            <a:xfrm>
              <a:off x="0" y="0"/>
              <a:ext cx="2617435" cy="1103865"/>
            </a:xfrm>
            <a:custGeom>
              <a:avLst/>
              <a:gdLst/>
              <a:ahLst/>
              <a:cxnLst/>
              <a:rect l="l" t="t" r="r" b="b"/>
              <a:pathLst>
                <a:path w="2617435" h="1103865">
                  <a:moveTo>
                    <a:pt x="17917" y="0"/>
                  </a:moveTo>
                  <a:lnTo>
                    <a:pt x="2599518" y="0"/>
                  </a:lnTo>
                  <a:cubicBezTo>
                    <a:pt x="2604270" y="0"/>
                    <a:pt x="2608827" y="1888"/>
                    <a:pt x="2612187" y="5248"/>
                  </a:cubicBezTo>
                  <a:cubicBezTo>
                    <a:pt x="2615548" y="8608"/>
                    <a:pt x="2617435" y="13165"/>
                    <a:pt x="2617435" y="17917"/>
                  </a:cubicBezTo>
                  <a:lnTo>
                    <a:pt x="2617435" y="1085947"/>
                  </a:lnTo>
                  <a:cubicBezTo>
                    <a:pt x="2617435" y="1090700"/>
                    <a:pt x="2615548" y="1095257"/>
                    <a:pt x="2612187" y="1098617"/>
                  </a:cubicBezTo>
                  <a:cubicBezTo>
                    <a:pt x="2608827" y="1101977"/>
                    <a:pt x="2604270" y="1103865"/>
                    <a:pt x="2599518" y="1103865"/>
                  </a:cubicBezTo>
                  <a:lnTo>
                    <a:pt x="17917" y="1103865"/>
                  </a:lnTo>
                  <a:cubicBezTo>
                    <a:pt x="13165" y="1103865"/>
                    <a:pt x="8608" y="1101977"/>
                    <a:pt x="5248" y="1098617"/>
                  </a:cubicBezTo>
                  <a:cubicBezTo>
                    <a:pt x="1888" y="1095257"/>
                    <a:pt x="0" y="1090700"/>
                    <a:pt x="0" y="1085947"/>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8" name="TextBox 8"/>
            <p:cNvSpPr txBox="1"/>
            <p:nvPr/>
          </p:nvSpPr>
          <p:spPr>
            <a:xfrm>
              <a:off x="0" y="57150"/>
              <a:ext cx="2617435" cy="1046715"/>
            </a:xfrm>
            <a:prstGeom prst="rect">
              <a:avLst/>
            </a:prstGeom>
          </p:spPr>
          <p:txBody>
            <a:bodyPr lIns="50800" tIns="50800" rIns="50800" bIns="50800" rtlCol="0" anchor="ctr"/>
            <a:lstStyle/>
            <a:p>
              <a:pPr algn="ctr">
                <a:lnSpc>
                  <a:spcPts val="2236"/>
                </a:lnSpc>
              </a:pPr>
              <a:endParaRPr/>
            </a:p>
          </p:txBody>
        </p:sp>
      </p:grpSp>
      <p:sp>
        <p:nvSpPr>
          <p:cNvPr id="9" name="Freeform 9"/>
          <p:cNvSpPr/>
          <p:nvPr/>
        </p:nvSpPr>
        <p:spPr>
          <a:xfrm>
            <a:off x="1066940" y="1028700"/>
            <a:ext cx="2518258" cy="8229600"/>
          </a:xfrm>
          <a:custGeom>
            <a:avLst/>
            <a:gdLst/>
            <a:ahLst/>
            <a:cxnLst/>
            <a:rect l="l" t="t" r="r" b="b"/>
            <a:pathLst>
              <a:path w="2518258" h="8229600">
                <a:moveTo>
                  <a:pt x="0" y="0"/>
                </a:moveTo>
                <a:lnTo>
                  <a:pt x="2518258" y="0"/>
                </a:lnTo>
                <a:lnTo>
                  <a:pt x="2518258" y="8229600"/>
                </a:lnTo>
                <a:lnTo>
                  <a:pt x="0" y="82296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10" name="Group 10"/>
          <p:cNvGrpSpPr/>
          <p:nvPr/>
        </p:nvGrpSpPr>
        <p:grpSpPr>
          <a:xfrm>
            <a:off x="0" y="8992801"/>
            <a:ext cx="18288000" cy="1294199"/>
            <a:chOff x="0" y="0"/>
            <a:chExt cx="4816593" cy="340859"/>
          </a:xfrm>
        </p:grpSpPr>
        <p:sp>
          <p:nvSpPr>
            <p:cNvPr id="11" name="Freeform 11"/>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DCA75E"/>
            </a:solidFill>
          </p:spPr>
        </p:sp>
        <p:sp>
          <p:nvSpPr>
            <p:cNvPr id="12" name="TextBox 12"/>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13" name="Freeform 13"/>
          <p:cNvSpPr/>
          <p:nvPr/>
        </p:nvSpPr>
        <p:spPr>
          <a:xfrm>
            <a:off x="2768936" y="2894191"/>
            <a:ext cx="2766742" cy="6887731"/>
          </a:xfrm>
          <a:custGeom>
            <a:avLst/>
            <a:gdLst/>
            <a:ahLst/>
            <a:cxnLst/>
            <a:rect l="l" t="t" r="r" b="b"/>
            <a:pathLst>
              <a:path w="2766742" h="6887731">
                <a:moveTo>
                  <a:pt x="0" y="0"/>
                </a:moveTo>
                <a:lnTo>
                  <a:pt x="2766742" y="0"/>
                </a:lnTo>
                <a:lnTo>
                  <a:pt x="2766742" y="6887731"/>
                </a:lnTo>
                <a:lnTo>
                  <a:pt x="0" y="688773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4" name="Freeform 14"/>
          <p:cNvSpPr/>
          <p:nvPr/>
        </p:nvSpPr>
        <p:spPr>
          <a:xfrm>
            <a:off x="0" y="4689576"/>
            <a:ext cx="4182802" cy="5597424"/>
          </a:xfrm>
          <a:custGeom>
            <a:avLst/>
            <a:gdLst/>
            <a:ahLst/>
            <a:cxnLst/>
            <a:rect l="l" t="t" r="r" b="b"/>
            <a:pathLst>
              <a:path w="4182802" h="5597424">
                <a:moveTo>
                  <a:pt x="0" y="0"/>
                </a:moveTo>
                <a:lnTo>
                  <a:pt x="4182802" y="0"/>
                </a:lnTo>
                <a:lnTo>
                  <a:pt x="4182802" y="5597424"/>
                </a:lnTo>
                <a:lnTo>
                  <a:pt x="0" y="559742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5" name="Freeform 15"/>
          <p:cNvSpPr/>
          <p:nvPr/>
        </p:nvSpPr>
        <p:spPr>
          <a:xfrm flipH="1">
            <a:off x="11802290" y="7488288"/>
            <a:ext cx="6796216" cy="4114800"/>
          </a:xfrm>
          <a:custGeom>
            <a:avLst/>
            <a:gdLst/>
            <a:ahLst/>
            <a:cxnLst/>
            <a:rect l="l" t="t" r="r" b="b"/>
            <a:pathLst>
              <a:path w="6796216" h="4114800">
                <a:moveTo>
                  <a:pt x="6796216" y="0"/>
                </a:moveTo>
                <a:lnTo>
                  <a:pt x="0" y="0"/>
                </a:lnTo>
                <a:lnTo>
                  <a:pt x="0" y="4114800"/>
                </a:lnTo>
                <a:lnTo>
                  <a:pt x="6796216" y="4114800"/>
                </a:lnTo>
                <a:lnTo>
                  <a:pt x="6796216"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6" name="TextBox 16"/>
          <p:cNvSpPr txBox="1"/>
          <p:nvPr/>
        </p:nvSpPr>
        <p:spPr>
          <a:xfrm>
            <a:off x="7321226" y="1650384"/>
            <a:ext cx="8962128" cy="695783"/>
          </a:xfrm>
          <a:prstGeom prst="rect">
            <a:avLst/>
          </a:prstGeom>
        </p:spPr>
        <p:txBody>
          <a:bodyPr lIns="0" tIns="0" rIns="0" bIns="0" rtlCol="0" anchor="t">
            <a:spAutoFit/>
          </a:bodyPr>
          <a:lstStyle/>
          <a:p>
            <a:pPr algn="ctr">
              <a:lnSpc>
                <a:spcPts val="5202"/>
              </a:lnSpc>
            </a:pPr>
            <a:r>
              <a:rPr lang="en-US" sz="5150">
                <a:solidFill>
                  <a:srgbClr val="BE170B"/>
                </a:solidFill>
                <a:latin typeface="Gagalin"/>
                <a:ea typeface="Gagalin"/>
                <a:cs typeface="Gagalin"/>
                <a:sym typeface="Gagalin"/>
              </a:rPr>
              <a:t>“Functional approach”  </a:t>
            </a:r>
          </a:p>
        </p:txBody>
      </p:sp>
      <p:sp>
        <p:nvSpPr>
          <p:cNvPr id="17" name="TextBox 17"/>
          <p:cNvSpPr txBox="1"/>
          <p:nvPr/>
        </p:nvSpPr>
        <p:spPr>
          <a:xfrm>
            <a:off x="7077239" y="3103250"/>
            <a:ext cx="9450101" cy="4385038"/>
          </a:xfrm>
          <a:prstGeom prst="rect">
            <a:avLst/>
          </a:prstGeom>
        </p:spPr>
        <p:txBody>
          <a:bodyPr lIns="0" tIns="0" rIns="0" bIns="0" rtlCol="0" anchor="t">
            <a:spAutoFit/>
          </a:bodyPr>
          <a:lstStyle/>
          <a:p>
            <a:pPr algn="l">
              <a:lnSpc>
                <a:spcPts val="3479"/>
              </a:lnSpc>
            </a:pPr>
            <a:r>
              <a:rPr lang="en-US" sz="2485">
                <a:solidFill>
                  <a:srgbClr val="000000"/>
                </a:solidFill>
                <a:latin typeface="Poppins"/>
                <a:ea typeface="Poppins"/>
                <a:cs typeface="Poppins"/>
                <a:sym typeface="Poppins"/>
              </a:rPr>
              <a:t> BMTning “Nogironlar huquqlari to‘g‘risidagi Konvensiya”si (CRPD) davlatlardan nogironlikni baholashda </a:t>
            </a:r>
            <a:r>
              <a:rPr lang="en-US" sz="2485" b="1">
                <a:solidFill>
                  <a:srgbClr val="000000"/>
                </a:solidFill>
                <a:latin typeface="Poppins Bold"/>
                <a:ea typeface="Poppins Bold"/>
                <a:cs typeface="Poppins Bold"/>
                <a:sym typeface="Poppins Bold"/>
              </a:rPr>
              <a:t>“Functional approach”</a:t>
            </a:r>
            <a:r>
              <a:rPr lang="en-US" sz="2485">
                <a:solidFill>
                  <a:srgbClr val="000000"/>
                </a:solidFill>
                <a:latin typeface="Poppins"/>
                <a:ea typeface="Poppins"/>
                <a:cs typeface="Poppins"/>
                <a:sym typeface="Poppins"/>
              </a:rPr>
              <a:t> — ya’ni shaxsning funksional imkoniyatlari va jamiyatdagi to‘siqlarni birgalikda hisobga oluvchi yondashuvni qo‘llashni talab qiladi. Shu maqsadda WHO tomonidan ishlab chiqilgan </a:t>
            </a:r>
            <a:r>
              <a:rPr lang="en-US" sz="2485" b="1">
                <a:solidFill>
                  <a:srgbClr val="000000"/>
                </a:solidFill>
                <a:latin typeface="Poppins Bold"/>
                <a:ea typeface="Poppins Bold"/>
                <a:cs typeface="Poppins Bold"/>
                <a:sym typeface="Poppins Bold"/>
              </a:rPr>
              <a:t>ICF (International Classification of Functioning, Disability and Health) </a:t>
            </a:r>
            <a:r>
              <a:rPr lang="en-US" sz="2485">
                <a:solidFill>
                  <a:srgbClr val="000000"/>
                </a:solidFill>
                <a:latin typeface="Poppins"/>
                <a:ea typeface="Poppins"/>
                <a:cs typeface="Poppins"/>
                <a:sym typeface="Poppins"/>
              </a:rPr>
              <a:t>modeli bugungi kunda dunyoda nogironlik statistikasining asosiy metodologik negizi sifatida tan olingan.</a:t>
            </a:r>
          </a:p>
          <a:p>
            <a:pPr algn="l">
              <a:lnSpc>
                <a:spcPts val="3479"/>
              </a:lnSpc>
            </a:pPr>
            <a:endParaRPr lang="en-US" sz="2485">
              <a:solidFill>
                <a:srgbClr val="000000"/>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7311" t="-78531" r="-11866" b="-50303"/>
            </a:stretch>
          </a:blipFill>
        </p:spPr>
      </p:sp>
      <p:grpSp>
        <p:nvGrpSpPr>
          <p:cNvPr id="3" name="Group 3"/>
          <p:cNvGrpSpPr/>
          <p:nvPr/>
        </p:nvGrpSpPr>
        <p:grpSpPr>
          <a:xfrm>
            <a:off x="1724886" y="1846824"/>
            <a:ext cx="9938074" cy="1975362"/>
            <a:chOff x="0" y="0"/>
            <a:chExt cx="2617435" cy="520260"/>
          </a:xfrm>
        </p:grpSpPr>
        <p:sp>
          <p:nvSpPr>
            <p:cNvPr id="4" name="Freeform 4"/>
            <p:cNvSpPr/>
            <p:nvPr/>
          </p:nvSpPr>
          <p:spPr>
            <a:xfrm>
              <a:off x="0" y="0"/>
              <a:ext cx="2617435" cy="520260"/>
            </a:xfrm>
            <a:custGeom>
              <a:avLst/>
              <a:gdLst/>
              <a:ahLst/>
              <a:cxnLst/>
              <a:rect l="l" t="t" r="r" b="b"/>
              <a:pathLst>
                <a:path w="2617435" h="520260">
                  <a:moveTo>
                    <a:pt x="17917" y="0"/>
                  </a:moveTo>
                  <a:lnTo>
                    <a:pt x="2599518" y="0"/>
                  </a:lnTo>
                  <a:cubicBezTo>
                    <a:pt x="2604270" y="0"/>
                    <a:pt x="2608827" y="1888"/>
                    <a:pt x="2612187" y="5248"/>
                  </a:cubicBezTo>
                  <a:cubicBezTo>
                    <a:pt x="2615548" y="8608"/>
                    <a:pt x="2617435" y="13165"/>
                    <a:pt x="2617435" y="17917"/>
                  </a:cubicBezTo>
                  <a:lnTo>
                    <a:pt x="2617435" y="502343"/>
                  </a:lnTo>
                  <a:cubicBezTo>
                    <a:pt x="2617435" y="507095"/>
                    <a:pt x="2615548" y="511652"/>
                    <a:pt x="2612187" y="515012"/>
                  </a:cubicBezTo>
                  <a:cubicBezTo>
                    <a:pt x="2608827" y="518372"/>
                    <a:pt x="2604270" y="520260"/>
                    <a:pt x="2599518" y="520260"/>
                  </a:cubicBezTo>
                  <a:lnTo>
                    <a:pt x="17917" y="520260"/>
                  </a:lnTo>
                  <a:cubicBezTo>
                    <a:pt x="13165" y="520260"/>
                    <a:pt x="8608" y="518372"/>
                    <a:pt x="5248" y="515012"/>
                  </a:cubicBezTo>
                  <a:cubicBezTo>
                    <a:pt x="1888" y="511652"/>
                    <a:pt x="0" y="507095"/>
                    <a:pt x="0" y="502343"/>
                  </a:cubicBezTo>
                  <a:lnTo>
                    <a:pt x="0" y="17917"/>
                  </a:lnTo>
                  <a:cubicBezTo>
                    <a:pt x="0" y="13165"/>
                    <a:pt x="1888" y="8608"/>
                    <a:pt x="5248" y="5248"/>
                  </a:cubicBezTo>
                  <a:cubicBezTo>
                    <a:pt x="8608" y="1888"/>
                    <a:pt x="13165" y="0"/>
                    <a:pt x="17917" y="0"/>
                  </a:cubicBezTo>
                  <a:close/>
                </a:path>
              </a:pathLst>
            </a:custGeom>
            <a:solidFill>
              <a:srgbClr val="A4A95D">
                <a:alpha val="25882"/>
              </a:srgbClr>
            </a:solidFill>
            <a:ln w="95250" cap="rnd">
              <a:solidFill>
                <a:srgbClr val="000000">
                  <a:alpha val="25882"/>
                </a:srgbClr>
              </a:solidFill>
              <a:prstDash val="solid"/>
              <a:round/>
            </a:ln>
          </p:spPr>
        </p:sp>
        <p:sp>
          <p:nvSpPr>
            <p:cNvPr id="5" name="TextBox 5"/>
            <p:cNvSpPr txBox="1"/>
            <p:nvPr/>
          </p:nvSpPr>
          <p:spPr>
            <a:xfrm>
              <a:off x="0" y="57150"/>
              <a:ext cx="2617435" cy="463110"/>
            </a:xfrm>
            <a:prstGeom prst="rect">
              <a:avLst/>
            </a:prstGeom>
          </p:spPr>
          <p:txBody>
            <a:bodyPr lIns="50800" tIns="50800" rIns="50800" bIns="50800" rtlCol="0" anchor="ctr"/>
            <a:lstStyle/>
            <a:p>
              <a:pPr algn="ctr">
                <a:lnSpc>
                  <a:spcPts val="2236"/>
                </a:lnSpc>
              </a:pPr>
              <a:endParaRPr/>
            </a:p>
          </p:txBody>
        </p:sp>
      </p:grpSp>
      <p:grpSp>
        <p:nvGrpSpPr>
          <p:cNvPr id="6" name="Group 6"/>
          <p:cNvGrpSpPr/>
          <p:nvPr/>
        </p:nvGrpSpPr>
        <p:grpSpPr>
          <a:xfrm>
            <a:off x="1724886" y="4147157"/>
            <a:ext cx="9938074" cy="4330271"/>
            <a:chOff x="0" y="0"/>
            <a:chExt cx="2617435" cy="1140483"/>
          </a:xfrm>
        </p:grpSpPr>
        <p:sp>
          <p:nvSpPr>
            <p:cNvPr id="7" name="Freeform 7"/>
            <p:cNvSpPr/>
            <p:nvPr/>
          </p:nvSpPr>
          <p:spPr>
            <a:xfrm>
              <a:off x="0" y="0"/>
              <a:ext cx="2617435" cy="1140483"/>
            </a:xfrm>
            <a:custGeom>
              <a:avLst/>
              <a:gdLst/>
              <a:ahLst/>
              <a:cxnLst/>
              <a:rect l="l" t="t" r="r" b="b"/>
              <a:pathLst>
                <a:path w="2617435" h="1140483">
                  <a:moveTo>
                    <a:pt x="17917" y="0"/>
                  </a:moveTo>
                  <a:lnTo>
                    <a:pt x="2599518" y="0"/>
                  </a:lnTo>
                  <a:cubicBezTo>
                    <a:pt x="2604270" y="0"/>
                    <a:pt x="2608827" y="1888"/>
                    <a:pt x="2612187" y="5248"/>
                  </a:cubicBezTo>
                  <a:cubicBezTo>
                    <a:pt x="2615548" y="8608"/>
                    <a:pt x="2617435" y="13165"/>
                    <a:pt x="2617435" y="17917"/>
                  </a:cubicBezTo>
                  <a:lnTo>
                    <a:pt x="2617435" y="1122566"/>
                  </a:lnTo>
                  <a:cubicBezTo>
                    <a:pt x="2617435" y="1127318"/>
                    <a:pt x="2615548" y="1131875"/>
                    <a:pt x="2612187" y="1135235"/>
                  </a:cubicBezTo>
                  <a:cubicBezTo>
                    <a:pt x="2608827" y="1138595"/>
                    <a:pt x="2604270" y="1140483"/>
                    <a:pt x="2599518" y="1140483"/>
                  </a:cubicBezTo>
                  <a:lnTo>
                    <a:pt x="17917" y="1140483"/>
                  </a:lnTo>
                  <a:cubicBezTo>
                    <a:pt x="13165" y="1140483"/>
                    <a:pt x="8608" y="1138595"/>
                    <a:pt x="5248" y="1135235"/>
                  </a:cubicBezTo>
                  <a:cubicBezTo>
                    <a:pt x="1888" y="1131875"/>
                    <a:pt x="0" y="1127318"/>
                    <a:pt x="0" y="1122566"/>
                  </a:cubicBezTo>
                  <a:lnTo>
                    <a:pt x="0" y="17917"/>
                  </a:lnTo>
                  <a:cubicBezTo>
                    <a:pt x="0" y="13165"/>
                    <a:pt x="1888" y="8608"/>
                    <a:pt x="5248" y="5248"/>
                  </a:cubicBezTo>
                  <a:cubicBezTo>
                    <a:pt x="8608" y="1888"/>
                    <a:pt x="13165" y="0"/>
                    <a:pt x="17917" y="0"/>
                  </a:cubicBezTo>
                  <a:close/>
                </a:path>
              </a:pathLst>
            </a:custGeom>
            <a:solidFill>
              <a:srgbClr val="A4A95D">
                <a:alpha val="25882"/>
              </a:srgbClr>
            </a:solidFill>
            <a:ln w="95250" cap="rnd">
              <a:solidFill>
                <a:srgbClr val="000000">
                  <a:alpha val="25882"/>
                </a:srgbClr>
              </a:solidFill>
              <a:prstDash val="solid"/>
              <a:round/>
            </a:ln>
          </p:spPr>
        </p:sp>
        <p:sp>
          <p:nvSpPr>
            <p:cNvPr id="8" name="TextBox 8"/>
            <p:cNvSpPr txBox="1"/>
            <p:nvPr/>
          </p:nvSpPr>
          <p:spPr>
            <a:xfrm>
              <a:off x="0" y="57150"/>
              <a:ext cx="2617435" cy="1083333"/>
            </a:xfrm>
            <a:prstGeom prst="rect">
              <a:avLst/>
            </a:prstGeom>
          </p:spPr>
          <p:txBody>
            <a:bodyPr lIns="50800" tIns="50800" rIns="50800" bIns="50800" rtlCol="0" anchor="ctr"/>
            <a:lstStyle/>
            <a:p>
              <a:pPr algn="ctr">
                <a:lnSpc>
                  <a:spcPts val="2236"/>
                </a:lnSpc>
              </a:pPr>
              <a:endParaRPr/>
            </a:p>
          </p:txBody>
        </p:sp>
      </p:grpSp>
      <p:grpSp>
        <p:nvGrpSpPr>
          <p:cNvPr id="9" name="Group 9"/>
          <p:cNvGrpSpPr/>
          <p:nvPr/>
        </p:nvGrpSpPr>
        <p:grpSpPr>
          <a:xfrm>
            <a:off x="0" y="8992801"/>
            <a:ext cx="18288000" cy="1294199"/>
            <a:chOff x="0" y="0"/>
            <a:chExt cx="4816593" cy="340859"/>
          </a:xfrm>
        </p:grpSpPr>
        <p:sp>
          <p:nvSpPr>
            <p:cNvPr id="10" name="Freeform 10"/>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F09B7A"/>
            </a:solidFill>
          </p:spPr>
        </p:sp>
        <p:sp>
          <p:nvSpPr>
            <p:cNvPr id="11" name="TextBox 11"/>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12" name="Freeform 12"/>
          <p:cNvSpPr/>
          <p:nvPr/>
        </p:nvSpPr>
        <p:spPr>
          <a:xfrm>
            <a:off x="12975504" y="0"/>
            <a:ext cx="5312496" cy="8992801"/>
          </a:xfrm>
          <a:custGeom>
            <a:avLst/>
            <a:gdLst/>
            <a:ahLst/>
            <a:cxnLst/>
            <a:rect l="l" t="t" r="r" b="b"/>
            <a:pathLst>
              <a:path w="5312496" h="8992801">
                <a:moveTo>
                  <a:pt x="0" y="0"/>
                </a:moveTo>
                <a:lnTo>
                  <a:pt x="5312496" y="0"/>
                </a:lnTo>
                <a:lnTo>
                  <a:pt x="5312496" y="8992801"/>
                </a:lnTo>
                <a:lnTo>
                  <a:pt x="0" y="8992801"/>
                </a:lnTo>
                <a:lnTo>
                  <a:pt x="0" y="0"/>
                </a:lnTo>
                <a:close/>
              </a:path>
            </a:pathLst>
          </a:custGeom>
          <a:blipFill>
            <a:blip r:embed="rId3"/>
            <a:stretch>
              <a:fillRect l="-268" r="-22957" b="-2952"/>
            </a:stretch>
          </a:blipFill>
        </p:spPr>
      </p:sp>
      <p:sp>
        <p:nvSpPr>
          <p:cNvPr id="13" name="Freeform 13"/>
          <p:cNvSpPr/>
          <p:nvPr/>
        </p:nvSpPr>
        <p:spPr>
          <a:xfrm flipH="1">
            <a:off x="11662960" y="3437804"/>
            <a:ext cx="6625040" cy="6849196"/>
          </a:xfrm>
          <a:custGeom>
            <a:avLst/>
            <a:gdLst/>
            <a:ahLst/>
            <a:cxnLst/>
            <a:rect l="l" t="t" r="r" b="b"/>
            <a:pathLst>
              <a:path w="6625040" h="6849196">
                <a:moveTo>
                  <a:pt x="6625040" y="0"/>
                </a:moveTo>
                <a:lnTo>
                  <a:pt x="0" y="0"/>
                </a:lnTo>
                <a:lnTo>
                  <a:pt x="0" y="6849196"/>
                </a:lnTo>
                <a:lnTo>
                  <a:pt x="6625040" y="6849196"/>
                </a:lnTo>
                <a:lnTo>
                  <a:pt x="662504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4" name="Freeform 14"/>
          <p:cNvSpPr/>
          <p:nvPr/>
        </p:nvSpPr>
        <p:spPr>
          <a:xfrm>
            <a:off x="16769015" y="1139429"/>
            <a:ext cx="1518985" cy="2570589"/>
          </a:xfrm>
          <a:custGeom>
            <a:avLst/>
            <a:gdLst/>
            <a:ahLst/>
            <a:cxnLst/>
            <a:rect l="l" t="t" r="r" b="b"/>
            <a:pathLst>
              <a:path w="1518985" h="2570589">
                <a:moveTo>
                  <a:pt x="0" y="0"/>
                </a:moveTo>
                <a:lnTo>
                  <a:pt x="1518985" y="0"/>
                </a:lnTo>
                <a:lnTo>
                  <a:pt x="1518985" y="2570589"/>
                </a:lnTo>
                <a:lnTo>
                  <a:pt x="0" y="25705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flipH="1">
            <a:off x="13946780" y="1396023"/>
            <a:ext cx="2057400" cy="2057400"/>
          </a:xfrm>
          <a:custGeom>
            <a:avLst/>
            <a:gdLst/>
            <a:ahLst/>
            <a:cxnLst/>
            <a:rect l="l" t="t" r="r" b="b"/>
            <a:pathLst>
              <a:path w="2057400" h="2057400">
                <a:moveTo>
                  <a:pt x="2057400" y="0"/>
                </a:moveTo>
                <a:lnTo>
                  <a:pt x="0" y="0"/>
                </a:lnTo>
                <a:lnTo>
                  <a:pt x="0" y="2057400"/>
                </a:lnTo>
                <a:lnTo>
                  <a:pt x="2057400" y="2057400"/>
                </a:lnTo>
                <a:lnTo>
                  <a:pt x="205740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6" name="Freeform 16"/>
          <p:cNvSpPr/>
          <p:nvPr/>
        </p:nvSpPr>
        <p:spPr>
          <a:xfrm>
            <a:off x="0" y="6172200"/>
            <a:ext cx="1543050" cy="4114800"/>
          </a:xfrm>
          <a:custGeom>
            <a:avLst/>
            <a:gdLst/>
            <a:ahLst/>
            <a:cxnLst/>
            <a:rect l="l" t="t" r="r" b="b"/>
            <a:pathLst>
              <a:path w="1543050" h="4114800">
                <a:moveTo>
                  <a:pt x="0" y="0"/>
                </a:moveTo>
                <a:lnTo>
                  <a:pt x="1543050" y="0"/>
                </a:lnTo>
                <a:lnTo>
                  <a:pt x="1543050" y="4114800"/>
                </a:lnTo>
                <a:lnTo>
                  <a:pt x="0" y="4114800"/>
                </a:lnTo>
                <a:lnTo>
                  <a:pt x="0" y="0"/>
                </a:lnTo>
                <a:close/>
              </a:path>
            </a:pathLst>
          </a:custGeom>
          <a:blipFill>
            <a:blip r:embed="rId10"/>
            <a:stretch>
              <a:fillRect t="-1311" b="-1311"/>
            </a:stretch>
          </a:blipFill>
        </p:spPr>
      </p:sp>
      <p:sp>
        <p:nvSpPr>
          <p:cNvPr id="17" name="TextBox 17"/>
          <p:cNvSpPr txBox="1"/>
          <p:nvPr/>
        </p:nvSpPr>
        <p:spPr>
          <a:xfrm>
            <a:off x="2071528" y="2037413"/>
            <a:ext cx="9244790" cy="1784774"/>
          </a:xfrm>
          <a:prstGeom prst="rect">
            <a:avLst/>
          </a:prstGeom>
        </p:spPr>
        <p:txBody>
          <a:bodyPr lIns="0" tIns="0" rIns="0" bIns="0" rtlCol="0" anchor="t">
            <a:spAutoFit/>
          </a:bodyPr>
          <a:lstStyle/>
          <a:p>
            <a:pPr algn="just">
              <a:lnSpc>
                <a:spcPts val="3693"/>
              </a:lnSpc>
            </a:pPr>
            <a:r>
              <a:rPr lang="en-US" sz="3657">
                <a:solidFill>
                  <a:srgbClr val="616709"/>
                </a:solidFill>
                <a:latin typeface="Gagalin"/>
                <a:ea typeface="Gagalin"/>
                <a:cs typeface="Gagalin"/>
                <a:sym typeface="Gagalin"/>
              </a:rPr>
              <a:t>Nogironligi bo‘lgan shaxslar huquqlari sohasida monitoring tizimining ahamiyati bir necha muhim jihatlar bilan belgilanadi. </a:t>
            </a:r>
          </a:p>
          <a:p>
            <a:pPr algn="l">
              <a:lnSpc>
                <a:spcPts val="2986"/>
              </a:lnSpc>
            </a:pPr>
            <a:endParaRPr lang="en-US" sz="3657">
              <a:solidFill>
                <a:srgbClr val="616709"/>
              </a:solidFill>
              <a:latin typeface="Gagalin"/>
              <a:ea typeface="Gagalin"/>
              <a:cs typeface="Gagalin"/>
              <a:sym typeface="Gagalin"/>
            </a:endParaRPr>
          </a:p>
        </p:txBody>
      </p:sp>
      <p:sp>
        <p:nvSpPr>
          <p:cNvPr id="18" name="TextBox 18"/>
          <p:cNvSpPr txBox="1"/>
          <p:nvPr/>
        </p:nvSpPr>
        <p:spPr>
          <a:xfrm>
            <a:off x="2116602" y="4282712"/>
            <a:ext cx="9154641" cy="3946888"/>
          </a:xfrm>
          <a:prstGeom prst="rect">
            <a:avLst/>
          </a:prstGeom>
        </p:spPr>
        <p:txBody>
          <a:bodyPr lIns="0" tIns="0" rIns="0" bIns="0" rtlCol="0" anchor="t">
            <a:spAutoFit/>
          </a:bodyPr>
          <a:lstStyle/>
          <a:p>
            <a:pPr algn="l">
              <a:lnSpc>
                <a:spcPts val="3479"/>
              </a:lnSpc>
            </a:pPr>
            <a:r>
              <a:rPr lang="en-US" sz="2485">
                <a:solidFill>
                  <a:srgbClr val="000000"/>
                </a:solidFill>
                <a:latin typeface="Poppins"/>
                <a:ea typeface="Poppins"/>
                <a:cs typeface="Poppins"/>
                <a:sym typeface="Poppins"/>
              </a:rPr>
              <a:t> </a:t>
            </a:r>
            <a:r>
              <a:rPr lang="en-US" sz="2485" b="1">
                <a:solidFill>
                  <a:srgbClr val="000000"/>
                </a:solidFill>
                <a:latin typeface="Poppins Bold"/>
                <a:ea typeface="Poppins Bold"/>
                <a:cs typeface="Poppins Bold"/>
                <a:sym typeface="Poppins Bold"/>
              </a:rPr>
              <a:t>Birinchidan</a:t>
            </a:r>
            <a:r>
              <a:rPr lang="en-US" sz="2485">
                <a:solidFill>
                  <a:srgbClr val="000000"/>
                </a:solidFill>
                <a:latin typeface="Poppins"/>
                <a:ea typeface="Poppins"/>
                <a:cs typeface="Poppins"/>
                <a:sym typeface="Poppins"/>
              </a:rPr>
              <a:t>, monitoring huquqbuzarliklarni aniqlash va qayd etish imkonini beradi. Ko‘plab hollarda, nogironligi bo‘lgan shaxslar diskriminatsiya, irqchilik, ta'lim va ish bilan ta'minlanishda cheklovlar, ijtimoiy himoya tizimidan foydalanishda qiyinchiliklar bilan duch kelishadi. Monitoring tizimi bu muammolarni tizimli ravishda qayd etish va tahlil qilish orqali ularning oldini olish choralarini ishlab chiqishga yordam beradi.</a:t>
            </a:r>
          </a:p>
          <a:p>
            <a:pPr algn="l">
              <a:lnSpc>
                <a:spcPts val="3479"/>
              </a:lnSpc>
            </a:pPr>
            <a:endParaRPr lang="en-US" sz="2485">
              <a:solidFill>
                <a:srgbClr val="000000"/>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74"/>
            </a:stretch>
          </a:blipFill>
        </p:spPr>
      </p:sp>
      <p:grpSp>
        <p:nvGrpSpPr>
          <p:cNvPr id="3" name="Group 3"/>
          <p:cNvGrpSpPr/>
          <p:nvPr/>
        </p:nvGrpSpPr>
        <p:grpSpPr>
          <a:xfrm>
            <a:off x="0" y="925830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DCA75E"/>
            </a:solidFill>
          </p:spPr>
        </p:sp>
        <p:sp>
          <p:nvSpPr>
            <p:cNvPr id="5" name="TextBox 5"/>
            <p:cNvSpPr txBox="1"/>
            <p:nvPr/>
          </p:nvSpPr>
          <p:spPr>
            <a:xfrm>
              <a:off x="0" y="57150"/>
              <a:ext cx="4816593" cy="213783"/>
            </a:xfrm>
            <a:prstGeom prst="rect">
              <a:avLst/>
            </a:prstGeom>
          </p:spPr>
          <p:txBody>
            <a:bodyPr lIns="50800" tIns="50800" rIns="50800" bIns="50800" rtlCol="0" anchor="ctr"/>
            <a:lstStyle/>
            <a:p>
              <a:pPr algn="ctr">
                <a:lnSpc>
                  <a:spcPts val="2236"/>
                </a:lnSpc>
              </a:pPr>
              <a:endParaRPr/>
            </a:p>
          </p:txBody>
        </p:sp>
      </p:grpSp>
      <p:grpSp>
        <p:nvGrpSpPr>
          <p:cNvPr id="6" name="Group 6"/>
          <p:cNvGrpSpPr/>
          <p:nvPr/>
        </p:nvGrpSpPr>
        <p:grpSpPr>
          <a:xfrm>
            <a:off x="1028700" y="619398"/>
            <a:ext cx="16230600" cy="2399705"/>
            <a:chOff x="0" y="0"/>
            <a:chExt cx="4274726" cy="632021"/>
          </a:xfrm>
        </p:grpSpPr>
        <p:sp>
          <p:nvSpPr>
            <p:cNvPr id="7" name="Freeform 7"/>
            <p:cNvSpPr/>
            <p:nvPr/>
          </p:nvSpPr>
          <p:spPr>
            <a:xfrm>
              <a:off x="0" y="0"/>
              <a:ext cx="4274726" cy="632021"/>
            </a:xfrm>
            <a:custGeom>
              <a:avLst/>
              <a:gdLst/>
              <a:ahLst/>
              <a:cxnLst/>
              <a:rect l="l" t="t" r="r" b="b"/>
              <a:pathLst>
                <a:path w="4274726" h="632021">
                  <a:moveTo>
                    <a:pt x="10971" y="0"/>
                  </a:moveTo>
                  <a:lnTo>
                    <a:pt x="4263755" y="0"/>
                  </a:lnTo>
                  <a:cubicBezTo>
                    <a:pt x="4269814" y="0"/>
                    <a:pt x="4274726" y="4912"/>
                    <a:pt x="4274726" y="10971"/>
                  </a:cubicBezTo>
                  <a:lnTo>
                    <a:pt x="4274726" y="621050"/>
                  </a:lnTo>
                  <a:cubicBezTo>
                    <a:pt x="4274726" y="627109"/>
                    <a:pt x="4269814" y="632021"/>
                    <a:pt x="4263755" y="632021"/>
                  </a:cubicBezTo>
                  <a:lnTo>
                    <a:pt x="10971" y="632021"/>
                  </a:lnTo>
                  <a:cubicBezTo>
                    <a:pt x="4912" y="632021"/>
                    <a:pt x="0" y="627109"/>
                    <a:pt x="0" y="621050"/>
                  </a:cubicBezTo>
                  <a:lnTo>
                    <a:pt x="0" y="10971"/>
                  </a:lnTo>
                  <a:cubicBezTo>
                    <a:pt x="0" y="4912"/>
                    <a:pt x="4912" y="0"/>
                    <a:pt x="10971" y="0"/>
                  </a:cubicBezTo>
                  <a:close/>
                </a:path>
              </a:pathLst>
            </a:custGeom>
            <a:solidFill>
              <a:srgbClr val="E26D6A">
                <a:alpha val="25882"/>
              </a:srgbClr>
            </a:solidFill>
            <a:ln w="95250" cap="rnd">
              <a:solidFill>
                <a:srgbClr val="000000">
                  <a:alpha val="25882"/>
                </a:srgbClr>
              </a:solidFill>
              <a:prstDash val="solid"/>
              <a:round/>
            </a:ln>
          </p:spPr>
        </p:sp>
        <p:sp>
          <p:nvSpPr>
            <p:cNvPr id="8" name="TextBox 8"/>
            <p:cNvSpPr txBox="1"/>
            <p:nvPr/>
          </p:nvSpPr>
          <p:spPr>
            <a:xfrm>
              <a:off x="0" y="57150"/>
              <a:ext cx="4274726" cy="574871"/>
            </a:xfrm>
            <a:prstGeom prst="rect">
              <a:avLst/>
            </a:prstGeom>
          </p:spPr>
          <p:txBody>
            <a:bodyPr lIns="50800" tIns="50800" rIns="50800" bIns="50800" rtlCol="0" anchor="ctr"/>
            <a:lstStyle/>
            <a:p>
              <a:pPr algn="ctr">
                <a:lnSpc>
                  <a:spcPts val="2236"/>
                </a:lnSpc>
              </a:pPr>
              <a:endParaRPr/>
            </a:p>
          </p:txBody>
        </p:sp>
      </p:grpSp>
      <p:sp>
        <p:nvSpPr>
          <p:cNvPr id="9" name="Freeform 9"/>
          <p:cNvSpPr/>
          <p:nvPr/>
        </p:nvSpPr>
        <p:spPr>
          <a:xfrm>
            <a:off x="0" y="3362002"/>
            <a:ext cx="6874634" cy="6924998"/>
          </a:xfrm>
          <a:custGeom>
            <a:avLst/>
            <a:gdLst/>
            <a:ahLst/>
            <a:cxnLst/>
            <a:rect l="l" t="t" r="r" b="b"/>
            <a:pathLst>
              <a:path w="6874634" h="6924998">
                <a:moveTo>
                  <a:pt x="0" y="0"/>
                </a:moveTo>
                <a:lnTo>
                  <a:pt x="6874634" y="0"/>
                </a:lnTo>
                <a:lnTo>
                  <a:pt x="6874634" y="6924998"/>
                </a:lnTo>
                <a:lnTo>
                  <a:pt x="0" y="692499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10" name="Group 10"/>
          <p:cNvGrpSpPr/>
          <p:nvPr/>
        </p:nvGrpSpPr>
        <p:grpSpPr>
          <a:xfrm>
            <a:off x="7203444" y="3362002"/>
            <a:ext cx="7148119" cy="2455118"/>
            <a:chOff x="0" y="0"/>
            <a:chExt cx="1882632" cy="646616"/>
          </a:xfrm>
        </p:grpSpPr>
        <p:sp>
          <p:nvSpPr>
            <p:cNvPr id="11" name="Freeform 11"/>
            <p:cNvSpPr/>
            <p:nvPr/>
          </p:nvSpPr>
          <p:spPr>
            <a:xfrm>
              <a:off x="0" y="0"/>
              <a:ext cx="1882632" cy="646616"/>
            </a:xfrm>
            <a:custGeom>
              <a:avLst/>
              <a:gdLst/>
              <a:ahLst/>
              <a:cxnLst/>
              <a:rect l="l" t="t" r="r" b="b"/>
              <a:pathLst>
                <a:path w="1882632" h="646616">
                  <a:moveTo>
                    <a:pt x="24911" y="0"/>
                  </a:moveTo>
                  <a:lnTo>
                    <a:pt x="1857721" y="0"/>
                  </a:lnTo>
                  <a:cubicBezTo>
                    <a:pt x="1864328" y="0"/>
                    <a:pt x="1870664" y="2625"/>
                    <a:pt x="1875336" y="7296"/>
                  </a:cubicBezTo>
                  <a:cubicBezTo>
                    <a:pt x="1880008" y="11968"/>
                    <a:pt x="1882632" y="18304"/>
                    <a:pt x="1882632" y="24911"/>
                  </a:cubicBezTo>
                  <a:lnTo>
                    <a:pt x="1882632" y="621705"/>
                  </a:lnTo>
                  <a:cubicBezTo>
                    <a:pt x="1882632" y="628312"/>
                    <a:pt x="1880008" y="634648"/>
                    <a:pt x="1875336" y="639319"/>
                  </a:cubicBezTo>
                  <a:cubicBezTo>
                    <a:pt x="1870664" y="643991"/>
                    <a:pt x="1864328" y="646616"/>
                    <a:pt x="1857721" y="646616"/>
                  </a:cubicBezTo>
                  <a:lnTo>
                    <a:pt x="24911" y="646616"/>
                  </a:lnTo>
                  <a:cubicBezTo>
                    <a:pt x="18304" y="646616"/>
                    <a:pt x="11968" y="643991"/>
                    <a:pt x="7296" y="639319"/>
                  </a:cubicBezTo>
                  <a:cubicBezTo>
                    <a:pt x="2625" y="634648"/>
                    <a:pt x="0" y="628312"/>
                    <a:pt x="0" y="621705"/>
                  </a:cubicBezTo>
                  <a:lnTo>
                    <a:pt x="0" y="24911"/>
                  </a:lnTo>
                  <a:cubicBezTo>
                    <a:pt x="0" y="18304"/>
                    <a:pt x="2625" y="11968"/>
                    <a:pt x="7296" y="7296"/>
                  </a:cubicBezTo>
                  <a:cubicBezTo>
                    <a:pt x="11968" y="2625"/>
                    <a:pt x="18304" y="0"/>
                    <a:pt x="24911" y="0"/>
                  </a:cubicBezTo>
                  <a:close/>
                </a:path>
              </a:pathLst>
            </a:custGeom>
            <a:solidFill>
              <a:srgbClr val="E26D6A">
                <a:alpha val="25882"/>
              </a:srgbClr>
            </a:solidFill>
            <a:ln w="95250" cap="rnd">
              <a:solidFill>
                <a:srgbClr val="000000">
                  <a:alpha val="25882"/>
                </a:srgbClr>
              </a:solidFill>
              <a:prstDash val="solid"/>
              <a:round/>
            </a:ln>
          </p:spPr>
        </p:sp>
        <p:sp>
          <p:nvSpPr>
            <p:cNvPr id="12" name="TextBox 12"/>
            <p:cNvSpPr txBox="1"/>
            <p:nvPr/>
          </p:nvSpPr>
          <p:spPr>
            <a:xfrm>
              <a:off x="0" y="57150"/>
              <a:ext cx="1882632" cy="589466"/>
            </a:xfrm>
            <a:prstGeom prst="rect">
              <a:avLst/>
            </a:prstGeom>
          </p:spPr>
          <p:txBody>
            <a:bodyPr lIns="50800" tIns="50800" rIns="50800" bIns="50800" rtlCol="0" anchor="ctr"/>
            <a:lstStyle/>
            <a:p>
              <a:pPr algn="ctr">
                <a:lnSpc>
                  <a:spcPts val="2236"/>
                </a:lnSpc>
              </a:pPr>
              <a:endParaRPr/>
            </a:p>
          </p:txBody>
        </p:sp>
      </p:grpSp>
      <p:sp>
        <p:nvSpPr>
          <p:cNvPr id="13" name="TextBox 13"/>
          <p:cNvSpPr txBox="1"/>
          <p:nvPr/>
        </p:nvSpPr>
        <p:spPr>
          <a:xfrm>
            <a:off x="1345593" y="688768"/>
            <a:ext cx="15359764" cy="2632438"/>
          </a:xfrm>
          <a:prstGeom prst="rect">
            <a:avLst/>
          </a:prstGeom>
        </p:spPr>
        <p:txBody>
          <a:bodyPr lIns="0" tIns="0" rIns="0" bIns="0" rtlCol="0" anchor="t">
            <a:spAutoFit/>
          </a:bodyPr>
          <a:lstStyle/>
          <a:p>
            <a:pPr algn="just">
              <a:lnSpc>
                <a:spcPts val="3479"/>
              </a:lnSpc>
            </a:pPr>
            <a:r>
              <a:rPr lang="en-US" sz="2485">
                <a:solidFill>
                  <a:srgbClr val="000000"/>
                </a:solidFill>
                <a:latin typeface="Poppins"/>
                <a:ea typeface="Poppins"/>
                <a:cs typeface="Poppins"/>
                <a:sym typeface="Poppins"/>
              </a:rPr>
              <a:t> </a:t>
            </a:r>
            <a:r>
              <a:rPr lang="en-US" sz="2485" b="1">
                <a:solidFill>
                  <a:srgbClr val="000000"/>
                </a:solidFill>
                <a:latin typeface="Poppins Bold"/>
                <a:ea typeface="Poppins Bold"/>
                <a:cs typeface="Poppins Bold"/>
                <a:sym typeface="Poppins Bold"/>
              </a:rPr>
              <a:t>Ikkinchidan</a:t>
            </a:r>
            <a:r>
              <a:rPr lang="en-US" sz="2485">
                <a:solidFill>
                  <a:srgbClr val="000000"/>
                </a:solidFill>
                <a:latin typeface="Poppins"/>
                <a:ea typeface="Poppins"/>
                <a:cs typeface="Poppins"/>
                <a:sym typeface="Poppins"/>
              </a:rPr>
              <a:t>, monitoring davlat siyosati va dasturlarining samaradorligini baholash vositasi hisoblanadi. Nogironligi bo‘lgan shaxslarni ijtimoiy himoya qilish, reabilitatsiya dasturlari, to‘siqlardan holi (barrier-free) muhit yaratish va boshqa tadbirlar qay darajada samarali ekanligini aniqlash uchun monitoring ma'lumotlari zarurdir. Bu ma'lumotlar asosida davlat organlari o‘z strategiyalarini qayta ko‘rib chiqish va takomillashtirish imkoniyatiga ega bo‘ladilar.</a:t>
            </a:r>
          </a:p>
          <a:p>
            <a:pPr algn="just">
              <a:lnSpc>
                <a:spcPts val="3479"/>
              </a:lnSpc>
            </a:pPr>
            <a:endParaRPr lang="en-US" sz="2485">
              <a:solidFill>
                <a:srgbClr val="000000"/>
              </a:solidFill>
              <a:latin typeface="Poppins"/>
              <a:ea typeface="Poppins"/>
              <a:cs typeface="Poppins"/>
              <a:sym typeface="Poppins"/>
            </a:endParaRPr>
          </a:p>
        </p:txBody>
      </p:sp>
      <p:sp>
        <p:nvSpPr>
          <p:cNvPr id="14" name="TextBox 14"/>
          <p:cNvSpPr txBox="1"/>
          <p:nvPr/>
        </p:nvSpPr>
        <p:spPr>
          <a:xfrm>
            <a:off x="7597471" y="3458428"/>
            <a:ext cx="6924937" cy="2194288"/>
          </a:xfrm>
          <a:prstGeom prst="rect">
            <a:avLst/>
          </a:prstGeom>
        </p:spPr>
        <p:txBody>
          <a:bodyPr lIns="0" tIns="0" rIns="0" bIns="0" rtlCol="0" anchor="t">
            <a:spAutoFit/>
          </a:bodyPr>
          <a:lstStyle/>
          <a:p>
            <a:pPr algn="l">
              <a:lnSpc>
                <a:spcPts val="3479"/>
              </a:lnSpc>
            </a:pPr>
            <a:r>
              <a:rPr lang="en-US" sz="2485" b="1">
                <a:solidFill>
                  <a:srgbClr val="000000"/>
                </a:solidFill>
                <a:latin typeface="Poppins Bold"/>
                <a:ea typeface="Poppins Bold"/>
                <a:cs typeface="Poppins Bold"/>
                <a:sym typeface="Poppins Bold"/>
              </a:rPr>
              <a:t>Uchinchidan</a:t>
            </a:r>
            <a:r>
              <a:rPr lang="en-US" sz="2485">
                <a:solidFill>
                  <a:srgbClr val="000000"/>
                </a:solidFill>
                <a:latin typeface="Poppins"/>
                <a:ea typeface="Poppins"/>
                <a:cs typeface="Poppins"/>
                <a:sym typeface="Poppins"/>
              </a:rPr>
              <a:t>, monitoring fuqarolik jamiyatining faolligini oshiradi va nogironligi bo‘lgan shaxslarning o‘z huquqlarini himoya qilishda ishtirok etishlarini ta'minlaydi. </a:t>
            </a:r>
          </a:p>
        </p:txBody>
      </p:sp>
      <p:grpSp>
        <p:nvGrpSpPr>
          <p:cNvPr id="15" name="Group 15"/>
          <p:cNvGrpSpPr/>
          <p:nvPr/>
        </p:nvGrpSpPr>
        <p:grpSpPr>
          <a:xfrm>
            <a:off x="8561077" y="6160021"/>
            <a:ext cx="8886115" cy="2936354"/>
            <a:chOff x="0" y="0"/>
            <a:chExt cx="2340376" cy="773361"/>
          </a:xfrm>
        </p:grpSpPr>
        <p:sp>
          <p:nvSpPr>
            <p:cNvPr id="16" name="Freeform 16"/>
            <p:cNvSpPr/>
            <p:nvPr/>
          </p:nvSpPr>
          <p:spPr>
            <a:xfrm>
              <a:off x="0" y="0"/>
              <a:ext cx="2340376" cy="773361"/>
            </a:xfrm>
            <a:custGeom>
              <a:avLst/>
              <a:gdLst/>
              <a:ahLst/>
              <a:cxnLst/>
              <a:rect l="l" t="t" r="r" b="b"/>
              <a:pathLst>
                <a:path w="2340376" h="773361">
                  <a:moveTo>
                    <a:pt x="20038" y="0"/>
                  </a:moveTo>
                  <a:lnTo>
                    <a:pt x="2320337" y="0"/>
                  </a:lnTo>
                  <a:cubicBezTo>
                    <a:pt x="2331404" y="0"/>
                    <a:pt x="2340376" y="8972"/>
                    <a:pt x="2340376" y="20038"/>
                  </a:cubicBezTo>
                  <a:lnTo>
                    <a:pt x="2340376" y="753322"/>
                  </a:lnTo>
                  <a:cubicBezTo>
                    <a:pt x="2340376" y="758637"/>
                    <a:pt x="2338265" y="763734"/>
                    <a:pt x="2334507" y="767492"/>
                  </a:cubicBezTo>
                  <a:cubicBezTo>
                    <a:pt x="2330749" y="771250"/>
                    <a:pt x="2325652" y="773361"/>
                    <a:pt x="2320337" y="773361"/>
                  </a:cubicBezTo>
                  <a:lnTo>
                    <a:pt x="20038" y="773361"/>
                  </a:lnTo>
                  <a:cubicBezTo>
                    <a:pt x="14724" y="773361"/>
                    <a:pt x="9627" y="771250"/>
                    <a:pt x="5869" y="767492"/>
                  </a:cubicBezTo>
                  <a:cubicBezTo>
                    <a:pt x="2111" y="763734"/>
                    <a:pt x="0" y="758637"/>
                    <a:pt x="0" y="753322"/>
                  </a:cubicBezTo>
                  <a:lnTo>
                    <a:pt x="0" y="20038"/>
                  </a:lnTo>
                  <a:cubicBezTo>
                    <a:pt x="0" y="14724"/>
                    <a:pt x="2111" y="9627"/>
                    <a:pt x="5869" y="5869"/>
                  </a:cubicBezTo>
                  <a:cubicBezTo>
                    <a:pt x="9627" y="2111"/>
                    <a:pt x="14724" y="0"/>
                    <a:pt x="20038" y="0"/>
                  </a:cubicBezTo>
                  <a:close/>
                </a:path>
              </a:pathLst>
            </a:custGeom>
            <a:solidFill>
              <a:srgbClr val="E26D6A">
                <a:alpha val="25882"/>
              </a:srgbClr>
            </a:solidFill>
            <a:ln w="95250" cap="rnd">
              <a:solidFill>
                <a:srgbClr val="000000">
                  <a:alpha val="25882"/>
                </a:srgbClr>
              </a:solidFill>
              <a:prstDash val="solid"/>
              <a:round/>
            </a:ln>
          </p:spPr>
        </p:sp>
        <p:sp>
          <p:nvSpPr>
            <p:cNvPr id="17" name="TextBox 17"/>
            <p:cNvSpPr txBox="1"/>
            <p:nvPr/>
          </p:nvSpPr>
          <p:spPr>
            <a:xfrm>
              <a:off x="0" y="57150"/>
              <a:ext cx="2340376" cy="716211"/>
            </a:xfrm>
            <a:prstGeom prst="rect">
              <a:avLst/>
            </a:prstGeom>
          </p:spPr>
          <p:txBody>
            <a:bodyPr lIns="50800" tIns="50800" rIns="50800" bIns="50800" rtlCol="0" anchor="ctr"/>
            <a:lstStyle/>
            <a:p>
              <a:pPr algn="ctr">
                <a:lnSpc>
                  <a:spcPts val="2236"/>
                </a:lnSpc>
              </a:pPr>
              <a:endParaRPr/>
            </a:p>
          </p:txBody>
        </p:sp>
      </p:grpSp>
      <p:sp>
        <p:nvSpPr>
          <p:cNvPr id="18" name="TextBox 18"/>
          <p:cNvSpPr txBox="1"/>
          <p:nvPr/>
        </p:nvSpPr>
        <p:spPr>
          <a:xfrm>
            <a:off x="8795279" y="6321617"/>
            <a:ext cx="8897797" cy="2632438"/>
          </a:xfrm>
          <a:prstGeom prst="rect">
            <a:avLst/>
          </a:prstGeom>
        </p:spPr>
        <p:txBody>
          <a:bodyPr lIns="0" tIns="0" rIns="0" bIns="0" rtlCol="0" anchor="t">
            <a:spAutoFit/>
          </a:bodyPr>
          <a:lstStyle/>
          <a:p>
            <a:pPr algn="l">
              <a:lnSpc>
                <a:spcPts val="3479"/>
              </a:lnSpc>
            </a:pPr>
            <a:r>
              <a:rPr lang="en-US" sz="2485" b="1">
                <a:solidFill>
                  <a:srgbClr val="000000"/>
                </a:solidFill>
                <a:latin typeface="Poppins Bold"/>
                <a:ea typeface="Poppins Bold"/>
                <a:cs typeface="Poppins Bold"/>
                <a:sym typeface="Poppins Bold"/>
              </a:rPr>
              <a:t>To‘rtinchidan</a:t>
            </a:r>
            <a:r>
              <a:rPr lang="en-US" sz="2485">
                <a:solidFill>
                  <a:srgbClr val="000000"/>
                </a:solidFill>
                <a:latin typeface="Poppins"/>
                <a:ea typeface="Poppins"/>
                <a:cs typeface="Poppins"/>
                <a:sym typeface="Poppins"/>
              </a:rPr>
              <a:t>, monitoring xalqaro standartlar va majburiyatlarning bajarilishini nazorat qilish vositasidir. Ko‘pgina davlatlar Birlashgan Millatlar Tashkilotining Nogironligi bo‘lgan shaxslar huquqlari to‘g'risidagi konvensiyasiga qo‘shilgan va o‘z majburiyatlarini bajarish bo‘yicha hisobotlar taqdim etishlari kerak.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7311" t="-78531" r="-11866" b="-50303"/>
            </a:stretch>
          </a:blipFill>
        </p:spPr>
      </p:sp>
      <p:grpSp>
        <p:nvGrpSpPr>
          <p:cNvPr id="3" name="Group 3"/>
          <p:cNvGrpSpPr/>
          <p:nvPr/>
        </p:nvGrpSpPr>
        <p:grpSpPr>
          <a:xfrm>
            <a:off x="1907945" y="4324513"/>
            <a:ext cx="8346383" cy="854280"/>
            <a:chOff x="0" y="0"/>
            <a:chExt cx="2198224" cy="224996"/>
          </a:xfrm>
        </p:grpSpPr>
        <p:sp>
          <p:nvSpPr>
            <p:cNvPr id="4" name="Freeform 4"/>
            <p:cNvSpPr/>
            <p:nvPr/>
          </p:nvSpPr>
          <p:spPr>
            <a:xfrm>
              <a:off x="0" y="0"/>
              <a:ext cx="2198224" cy="224996"/>
            </a:xfrm>
            <a:custGeom>
              <a:avLst/>
              <a:gdLst/>
              <a:ahLst/>
              <a:cxnLst/>
              <a:rect l="l" t="t" r="r" b="b"/>
              <a:pathLst>
                <a:path w="2198224" h="224996">
                  <a:moveTo>
                    <a:pt x="21334" y="0"/>
                  </a:moveTo>
                  <a:lnTo>
                    <a:pt x="2176890" y="0"/>
                  </a:lnTo>
                  <a:cubicBezTo>
                    <a:pt x="2182548" y="0"/>
                    <a:pt x="2187975" y="2248"/>
                    <a:pt x="2191976" y="6249"/>
                  </a:cubicBezTo>
                  <a:cubicBezTo>
                    <a:pt x="2195976" y="10250"/>
                    <a:pt x="2198224" y="15676"/>
                    <a:pt x="2198224" y="21334"/>
                  </a:cubicBezTo>
                  <a:lnTo>
                    <a:pt x="2198224" y="203661"/>
                  </a:lnTo>
                  <a:cubicBezTo>
                    <a:pt x="2198224" y="215444"/>
                    <a:pt x="2188672" y="224996"/>
                    <a:pt x="2176890" y="224996"/>
                  </a:cubicBezTo>
                  <a:lnTo>
                    <a:pt x="21334" y="224996"/>
                  </a:lnTo>
                  <a:cubicBezTo>
                    <a:pt x="9552" y="224996"/>
                    <a:pt x="0" y="215444"/>
                    <a:pt x="0" y="203661"/>
                  </a:cubicBezTo>
                  <a:lnTo>
                    <a:pt x="0" y="21334"/>
                  </a:lnTo>
                  <a:cubicBezTo>
                    <a:pt x="0" y="9552"/>
                    <a:pt x="9552" y="0"/>
                    <a:pt x="21334" y="0"/>
                  </a:cubicBezTo>
                  <a:close/>
                </a:path>
              </a:pathLst>
            </a:custGeom>
            <a:solidFill>
              <a:srgbClr val="A4A95D">
                <a:alpha val="25882"/>
              </a:srgbClr>
            </a:solidFill>
            <a:ln w="95250" cap="rnd">
              <a:solidFill>
                <a:srgbClr val="000000">
                  <a:alpha val="25882"/>
                </a:srgbClr>
              </a:solidFill>
              <a:prstDash val="solid"/>
              <a:round/>
            </a:ln>
          </p:spPr>
        </p:sp>
        <p:sp>
          <p:nvSpPr>
            <p:cNvPr id="5" name="TextBox 5"/>
            <p:cNvSpPr txBox="1"/>
            <p:nvPr/>
          </p:nvSpPr>
          <p:spPr>
            <a:xfrm>
              <a:off x="0" y="57150"/>
              <a:ext cx="2198224" cy="167846"/>
            </a:xfrm>
            <a:prstGeom prst="rect">
              <a:avLst/>
            </a:prstGeom>
          </p:spPr>
          <p:txBody>
            <a:bodyPr lIns="50800" tIns="50800" rIns="50800" bIns="50800" rtlCol="0" anchor="ctr"/>
            <a:lstStyle/>
            <a:p>
              <a:pPr algn="ctr">
                <a:lnSpc>
                  <a:spcPts val="2236"/>
                </a:lnSpc>
              </a:pPr>
              <a:endParaRPr/>
            </a:p>
          </p:txBody>
        </p:sp>
      </p:grpSp>
      <p:grpSp>
        <p:nvGrpSpPr>
          <p:cNvPr id="6" name="Group 6"/>
          <p:cNvGrpSpPr/>
          <p:nvPr/>
        </p:nvGrpSpPr>
        <p:grpSpPr>
          <a:xfrm>
            <a:off x="1907945" y="1342681"/>
            <a:ext cx="8558593" cy="2147089"/>
            <a:chOff x="0" y="0"/>
            <a:chExt cx="2254115" cy="565489"/>
          </a:xfrm>
        </p:grpSpPr>
        <p:sp>
          <p:nvSpPr>
            <p:cNvPr id="7" name="Freeform 7"/>
            <p:cNvSpPr/>
            <p:nvPr/>
          </p:nvSpPr>
          <p:spPr>
            <a:xfrm>
              <a:off x="0" y="0"/>
              <a:ext cx="2254115" cy="565489"/>
            </a:xfrm>
            <a:custGeom>
              <a:avLst/>
              <a:gdLst/>
              <a:ahLst/>
              <a:cxnLst/>
              <a:rect l="l" t="t" r="r" b="b"/>
              <a:pathLst>
                <a:path w="2254115" h="565489">
                  <a:moveTo>
                    <a:pt x="20805" y="0"/>
                  </a:moveTo>
                  <a:lnTo>
                    <a:pt x="2233310" y="0"/>
                  </a:lnTo>
                  <a:cubicBezTo>
                    <a:pt x="2244800" y="0"/>
                    <a:pt x="2254115" y="9315"/>
                    <a:pt x="2254115" y="20805"/>
                  </a:cubicBezTo>
                  <a:lnTo>
                    <a:pt x="2254115" y="544683"/>
                  </a:lnTo>
                  <a:cubicBezTo>
                    <a:pt x="2254115" y="556174"/>
                    <a:pt x="2244800" y="565489"/>
                    <a:pt x="2233310" y="565489"/>
                  </a:cubicBezTo>
                  <a:lnTo>
                    <a:pt x="20805" y="565489"/>
                  </a:lnTo>
                  <a:cubicBezTo>
                    <a:pt x="15287" y="565489"/>
                    <a:pt x="9995" y="563297"/>
                    <a:pt x="6094" y="559395"/>
                  </a:cubicBezTo>
                  <a:cubicBezTo>
                    <a:pt x="2192" y="555493"/>
                    <a:pt x="0" y="550201"/>
                    <a:pt x="0" y="544683"/>
                  </a:cubicBezTo>
                  <a:lnTo>
                    <a:pt x="0" y="20805"/>
                  </a:lnTo>
                  <a:cubicBezTo>
                    <a:pt x="0" y="9315"/>
                    <a:pt x="9315" y="0"/>
                    <a:pt x="20805" y="0"/>
                  </a:cubicBezTo>
                  <a:close/>
                </a:path>
              </a:pathLst>
            </a:custGeom>
            <a:solidFill>
              <a:srgbClr val="A4A95D">
                <a:alpha val="25882"/>
              </a:srgbClr>
            </a:solidFill>
            <a:ln w="95250" cap="rnd">
              <a:solidFill>
                <a:srgbClr val="000000">
                  <a:alpha val="25882"/>
                </a:srgbClr>
              </a:solidFill>
              <a:prstDash val="solid"/>
              <a:round/>
            </a:ln>
          </p:spPr>
        </p:sp>
        <p:sp>
          <p:nvSpPr>
            <p:cNvPr id="8" name="TextBox 8"/>
            <p:cNvSpPr txBox="1"/>
            <p:nvPr/>
          </p:nvSpPr>
          <p:spPr>
            <a:xfrm>
              <a:off x="0" y="57150"/>
              <a:ext cx="2254115" cy="508339"/>
            </a:xfrm>
            <a:prstGeom prst="rect">
              <a:avLst/>
            </a:prstGeom>
          </p:spPr>
          <p:txBody>
            <a:bodyPr lIns="50800" tIns="50800" rIns="50800" bIns="50800" rtlCol="0" anchor="ctr"/>
            <a:lstStyle/>
            <a:p>
              <a:pPr algn="ctr">
                <a:lnSpc>
                  <a:spcPts val="2236"/>
                </a:lnSpc>
              </a:pPr>
              <a:endParaRPr/>
            </a:p>
          </p:txBody>
        </p:sp>
      </p:grpSp>
      <p:grpSp>
        <p:nvGrpSpPr>
          <p:cNvPr id="9" name="Group 9"/>
          <p:cNvGrpSpPr/>
          <p:nvPr/>
        </p:nvGrpSpPr>
        <p:grpSpPr>
          <a:xfrm>
            <a:off x="1907945" y="5521694"/>
            <a:ext cx="8346383" cy="854280"/>
            <a:chOff x="0" y="0"/>
            <a:chExt cx="2198224" cy="224996"/>
          </a:xfrm>
        </p:grpSpPr>
        <p:sp>
          <p:nvSpPr>
            <p:cNvPr id="10" name="Freeform 10"/>
            <p:cNvSpPr/>
            <p:nvPr/>
          </p:nvSpPr>
          <p:spPr>
            <a:xfrm>
              <a:off x="0" y="0"/>
              <a:ext cx="2198224" cy="224996"/>
            </a:xfrm>
            <a:custGeom>
              <a:avLst/>
              <a:gdLst/>
              <a:ahLst/>
              <a:cxnLst/>
              <a:rect l="l" t="t" r="r" b="b"/>
              <a:pathLst>
                <a:path w="2198224" h="224996">
                  <a:moveTo>
                    <a:pt x="21334" y="0"/>
                  </a:moveTo>
                  <a:lnTo>
                    <a:pt x="2176890" y="0"/>
                  </a:lnTo>
                  <a:cubicBezTo>
                    <a:pt x="2182548" y="0"/>
                    <a:pt x="2187975" y="2248"/>
                    <a:pt x="2191976" y="6249"/>
                  </a:cubicBezTo>
                  <a:cubicBezTo>
                    <a:pt x="2195976" y="10250"/>
                    <a:pt x="2198224" y="15676"/>
                    <a:pt x="2198224" y="21334"/>
                  </a:cubicBezTo>
                  <a:lnTo>
                    <a:pt x="2198224" y="203661"/>
                  </a:lnTo>
                  <a:cubicBezTo>
                    <a:pt x="2198224" y="215444"/>
                    <a:pt x="2188672" y="224996"/>
                    <a:pt x="2176890" y="224996"/>
                  </a:cubicBezTo>
                  <a:lnTo>
                    <a:pt x="21334" y="224996"/>
                  </a:lnTo>
                  <a:cubicBezTo>
                    <a:pt x="9552" y="224996"/>
                    <a:pt x="0" y="215444"/>
                    <a:pt x="0" y="203661"/>
                  </a:cubicBezTo>
                  <a:lnTo>
                    <a:pt x="0" y="21334"/>
                  </a:lnTo>
                  <a:cubicBezTo>
                    <a:pt x="0" y="9552"/>
                    <a:pt x="9552" y="0"/>
                    <a:pt x="21334" y="0"/>
                  </a:cubicBezTo>
                  <a:close/>
                </a:path>
              </a:pathLst>
            </a:custGeom>
            <a:solidFill>
              <a:srgbClr val="A4A95D">
                <a:alpha val="25882"/>
              </a:srgbClr>
            </a:solidFill>
            <a:ln w="95250" cap="rnd">
              <a:solidFill>
                <a:srgbClr val="000000">
                  <a:alpha val="25882"/>
                </a:srgbClr>
              </a:solidFill>
              <a:prstDash val="solid"/>
              <a:round/>
            </a:ln>
          </p:spPr>
        </p:sp>
        <p:sp>
          <p:nvSpPr>
            <p:cNvPr id="11" name="TextBox 11"/>
            <p:cNvSpPr txBox="1"/>
            <p:nvPr/>
          </p:nvSpPr>
          <p:spPr>
            <a:xfrm>
              <a:off x="0" y="57150"/>
              <a:ext cx="2198224" cy="167846"/>
            </a:xfrm>
            <a:prstGeom prst="rect">
              <a:avLst/>
            </a:prstGeom>
          </p:spPr>
          <p:txBody>
            <a:bodyPr lIns="50800" tIns="50800" rIns="50800" bIns="50800" rtlCol="0" anchor="ctr"/>
            <a:lstStyle/>
            <a:p>
              <a:pPr algn="ctr">
                <a:lnSpc>
                  <a:spcPts val="2236"/>
                </a:lnSpc>
              </a:pPr>
              <a:endParaRPr/>
            </a:p>
          </p:txBody>
        </p:sp>
      </p:grpSp>
      <p:grpSp>
        <p:nvGrpSpPr>
          <p:cNvPr id="12" name="Group 12"/>
          <p:cNvGrpSpPr/>
          <p:nvPr/>
        </p:nvGrpSpPr>
        <p:grpSpPr>
          <a:xfrm>
            <a:off x="1907945" y="6718874"/>
            <a:ext cx="8346383" cy="854280"/>
            <a:chOff x="0" y="0"/>
            <a:chExt cx="2198224" cy="224996"/>
          </a:xfrm>
        </p:grpSpPr>
        <p:sp>
          <p:nvSpPr>
            <p:cNvPr id="13" name="Freeform 13"/>
            <p:cNvSpPr/>
            <p:nvPr/>
          </p:nvSpPr>
          <p:spPr>
            <a:xfrm>
              <a:off x="0" y="0"/>
              <a:ext cx="2198224" cy="224996"/>
            </a:xfrm>
            <a:custGeom>
              <a:avLst/>
              <a:gdLst/>
              <a:ahLst/>
              <a:cxnLst/>
              <a:rect l="l" t="t" r="r" b="b"/>
              <a:pathLst>
                <a:path w="2198224" h="224996">
                  <a:moveTo>
                    <a:pt x="21334" y="0"/>
                  </a:moveTo>
                  <a:lnTo>
                    <a:pt x="2176890" y="0"/>
                  </a:lnTo>
                  <a:cubicBezTo>
                    <a:pt x="2182548" y="0"/>
                    <a:pt x="2187975" y="2248"/>
                    <a:pt x="2191976" y="6249"/>
                  </a:cubicBezTo>
                  <a:cubicBezTo>
                    <a:pt x="2195976" y="10250"/>
                    <a:pt x="2198224" y="15676"/>
                    <a:pt x="2198224" y="21334"/>
                  </a:cubicBezTo>
                  <a:lnTo>
                    <a:pt x="2198224" y="203661"/>
                  </a:lnTo>
                  <a:cubicBezTo>
                    <a:pt x="2198224" y="215444"/>
                    <a:pt x="2188672" y="224996"/>
                    <a:pt x="2176890" y="224996"/>
                  </a:cubicBezTo>
                  <a:lnTo>
                    <a:pt x="21334" y="224996"/>
                  </a:lnTo>
                  <a:cubicBezTo>
                    <a:pt x="9552" y="224996"/>
                    <a:pt x="0" y="215444"/>
                    <a:pt x="0" y="203661"/>
                  </a:cubicBezTo>
                  <a:lnTo>
                    <a:pt x="0" y="21334"/>
                  </a:lnTo>
                  <a:cubicBezTo>
                    <a:pt x="0" y="9552"/>
                    <a:pt x="9552" y="0"/>
                    <a:pt x="21334" y="0"/>
                  </a:cubicBezTo>
                  <a:close/>
                </a:path>
              </a:pathLst>
            </a:custGeom>
            <a:solidFill>
              <a:srgbClr val="A4A95D">
                <a:alpha val="25882"/>
              </a:srgbClr>
            </a:solidFill>
            <a:ln w="95250" cap="rnd">
              <a:solidFill>
                <a:srgbClr val="000000">
                  <a:alpha val="25882"/>
                </a:srgbClr>
              </a:solidFill>
              <a:prstDash val="solid"/>
              <a:round/>
            </a:ln>
          </p:spPr>
        </p:sp>
        <p:sp>
          <p:nvSpPr>
            <p:cNvPr id="14" name="TextBox 14"/>
            <p:cNvSpPr txBox="1"/>
            <p:nvPr/>
          </p:nvSpPr>
          <p:spPr>
            <a:xfrm>
              <a:off x="0" y="57150"/>
              <a:ext cx="2198224" cy="167846"/>
            </a:xfrm>
            <a:prstGeom prst="rect">
              <a:avLst/>
            </a:prstGeom>
          </p:spPr>
          <p:txBody>
            <a:bodyPr lIns="50800" tIns="50800" rIns="50800" bIns="50800" rtlCol="0" anchor="ctr"/>
            <a:lstStyle/>
            <a:p>
              <a:pPr algn="ctr">
                <a:lnSpc>
                  <a:spcPts val="2236"/>
                </a:lnSpc>
              </a:pPr>
              <a:endParaRPr/>
            </a:p>
          </p:txBody>
        </p:sp>
      </p:grpSp>
      <p:sp>
        <p:nvSpPr>
          <p:cNvPr id="15" name="Freeform 15"/>
          <p:cNvSpPr/>
          <p:nvPr/>
        </p:nvSpPr>
        <p:spPr>
          <a:xfrm flipH="1">
            <a:off x="10709408" y="763201"/>
            <a:ext cx="7578592" cy="8229600"/>
          </a:xfrm>
          <a:custGeom>
            <a:avLst/>
            <a:gdLst/>
            <a:ahLst/>
            <a:cxnLst/>
            <a:rect l="l" t="t" r="r" b="b"/>
            <a:pathLst>
              <a:path w="7578592" h="8229600">
                <a:moveTo>
                  <a:pt x="7578592" y="0"/>
                </a:moveTo>
                <a:lnTo>
                  <a:pt x="0" y="0"/>
                </a:lnTo>
                <a:lnTo>
                  <a:pt x="0" y="8229600"/>
                </a:lnTo>
                <a:lnTo>
                  <a:pt x="7578592" y="8229600"/>
                </a:lnTo>
                <a:lnTo>
                  <a:pt x="7578592" y="0"/>
                </a:lnTo>
                <a:close/>
              </a:path>
            </a:pathLst>
          </a:custGeom>
          <a:blipFill>
            <a:blip r:embed="rId3"/>
            <a:stretch>
              <a:fillRect l="-3249"/>
            </a:stretch>
          </a:blipFill>
        </p:spPr>
      </p:sp>
      <p:grpSp>
        <p:nvGrpSpPr>
          <p:cNvPr id="16" name="Group 16"/>
          <p:cNvGrpSpPr/>
          <p:nvPr/>
        </p:nvGrpSpPr>
        <p:grpSpPr>
          <a:xfrm>
            <a:off x="0" y="8992801"/>
            <a:ext cx="18288000" cy="1294199"/>
            <a:chOff x="0" y="0"/>
            <a:chExt cx="4816593" cy="340859"/>
          </a:xfrm>
        </p:grpSpPr>
        <p:sp>
          <p:nvSpPr>
            <p:cNvPr id="17" name="Freeform 17"/>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F09B7A"/>
            </a:solidFill>
          </p:spPr>
        </p:sp>
        <p:sp>
          <p:nvSpPr>
            <p:cNvPr id="18" name="TextBox 18"/>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19" name="Freeform 19"/>
          <p:cNvSpPr/>
          <p:nvPr/>
        </p:nvSpPr>
        <p:spPr>
          <a:xfrm>
            <a:off x="0" y="6124134"/>
            <a:ext cx="2323601" cy="4143839"/>
          </a:xfrm>
          <a:custGeom>
            <a:avLst/>
            <a:gdLst/>
            <a:ahLst/>
            <a:cxnLst/>
            <a:rect l="l" t="t" r="r" b="b"/>
            <a:pathLst>
              <a:path w="2323601" h="4143839">
                <a:moveTo>
                  <a:pt x="0" y="0"/>
                </a:moveTo>
                <a:lnTo>
                  <a:pt x="2323601" y="0"/>
                </a:lnTo>
                <a:lnTo>
                  <a:pt x="2323601" y="4143840"/>
                </a:lnTo>
                <a:lnTo>
                  <a:pt x="0" y="4143840"/>
                </a:lnTo>
                <a:lnTo>
                  <a:pt x="0" y="0"/>
                </a:lnTo>
                <a:close/>
              </a:path>
            </a:pathLst>
          </a:custGeom>
          <a:blipFill>
            <a:blip r:embed="rId4"/>
            <a:stretch>
              <a:fillRect l="-40440"/>
            </a:stretch>
          </a:blipFill>
        </p:spPr>
      </p:sp>
      <p:sp>
        <p:nvSpPr>
          <p:cNvPr id="20" name="Freeform 20"/>
          <p:cNvSpPr/>
          <p:nvPr/>
        </p:nvSpPr>
        <p:spPr>
          <a:xfrm flipH="1">
            <a:off x="10955681" y="2900964"/>
            <a:ext cx="7332319" cy="7386036"/>
          </a:xfrm>
          <a:custGeom>
            <a:avLst/>
            <a:gdLst/>
            <a:ahLst/>
            <a:cxnLst/>
            <a:rect l="l" t="t" r="r" b="b"/>
            <a:pathLst>
              <a:path w="7332319" h="7386036">
                <a:moveTo>
                  <a:pt x="7332319" y="0"/>
                </a:moveTo>
                <a:lnTo>
                  <a:pt x="0" y="0"/>
                </a:lnTo>
                <a:lnTo>
                  <a:pt x="0" y="7386036"/>
                </a:lnTo>
                <a:lnTo>
                  <a:pt x="7332319" y="7386036"/>
                </a:lnTo>
                <a:lnTo>
                  <a:pt x="7332319"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1" name="Freeform 21"/>
          <p:cNvSpPr/>
          <p:nvPr/>
        </p:nvSpPr>
        <p:spPr>
          <a:xfrm rot="3258058">
            <a:off x="10178127" y="5889353"/>
            <a:ext cx="881302" cy="5102276"/>
          </a:xfrm>
          <a:custGeom>
            <a:avLst/>
            <a:gdLst/>
            <a:ahLst/>
            <a:cxnLst/>
            <a:rect l="l" t="t" r="r" b="b"/>
            <a:pathLst>
              <a:path w="881302" h="5102276">
                <a:moveTo>
                  <a:pt x="0" y="0"/>
                </a:moveTo>
                <a:lnTo>
                  <a:pt x="881302" y="0"/>
                </a:lnTo>
                <a:lnTo>
                  <a:pt x="881302" y="5102276"/>
                </a:lnTo>
                <a:lnTo>
                  <a:pt x="0" y="510227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2" name="TextBox 22"/>
          <p:cNvSpPr txBox="1"/>
          <p:nvPr/>
        </p:nvSpPr>
        <p:spPr>
          <a:xfrm>
            <a:off x="1907945" y="4497472"/>
            <a:ext cx="9312453" cy="441688"/>
          </a:xfrm>
          <a:prstGeom prst="rect">
            <a:avLst/>
          </a:prstGeom>
        </p:spPr>
        <p:txBody>
          <a:bodyPr lIns="0" tIns="0" rIns="0" bIns="0" rtlCol="0" anchor="t">
            <a:spAutoFit/>
          </a:bodyPr>
          <a:lstStyle/>
          <a:p>
            <a:pPr marL="536662" lvl="1" indent="-268331" algn="l">
              <a:lnSpc>
                <a:spcPts val="3479"/>
              </a:lnSpc>
              <a:buFont typeface="Arial"/>
              <a:buChar char="•"/>
            </a:pPr>
            <a:r>
              <a:rPr lang="en-US" sz="2485">
                <a:solidFill>
                  <a:srgbClr val="000000"/>
                </a:solidFill>
                <a:latin typeface="Poppins"/>
                <a:ea typeface="Poppins"/>
                <a:cs typeface="Poppins"/>
                <a:sym typeface="Poppins"/>
              </a:rPr>
              <a:t> monitoring mustaqil va obyektiv bo‘lishi</a:t>
            </a:r>
          </a:p>
        </p:txBody>
      </p:sp>
      <p:sp>
        <p:nvSpPr>
          <p:cNvPr id="23" name="TextBox 23"/>
          <p:cNvSpPr txBox="1"/>
          <p:nvPr/>
        </p:nvSpPr>
        <p:spPr>
          <a:xfrm>
            <a:off x="1665075" y="1585809"/>
            <a:ext cx="8801463" cy="2357705"/>
          </a:xfrm>
          <a:prstGeom prst="rect">
            <a:avLst/>
          </a:prstGeom>
        </p:spPr>
        <p:txBody>
          <a:bodyPr lIns="0" tIns="0" rIns="0" bIns="0" rtlCol="0" anchor="t">
            <a:spAutoFit/>
          </a:bodyPr>
          <a:lstStyle/>
          <a:p>
            <a:pPr algn="ctr">
              <a:lnSpc>
                <a:spcPts val="4596"/>
              </a:lnSpc>
            </a:pPr>
            <a:r>
              <a:rPr lang="en-US" sz="4550">
                <a:solidFill>
                  <a:srgbClr val="616709"/>
                </a:solidFill>
                <a:latin typeface="Gagalin"/>
                <a:ea typeface="Gagalin"/>
                <a:cs typeface="Gagalin"/>
                <a:sym typeface="Gagalin"/>
              </a:rPr>
              <a:t> Monitoring tizimi samaradorligi quyidagi bir qator omillarga bog'liq:</a:t>
            </a:r>
          </a:p>
          <a:p>
            <a:pPr algn="ctr">
              <a:lnSpc>
                <a:spcPts val="4596"/>
              </a:lnSpc>
            </a:pPr>
            <a:r>
              <a:rPr lang="en-US" sz="4550">
                <a:solidFill>
                  <a:srgbClr val="616709"/>
                </a:solidFill>
                <a:latin typeface="Gagalin"/>
                <a:ea typeface="Gagalin"/>
                <a:cs typeface="Gagalin"/>
                <a:sym typeface="Gagalin"/>
              </a:rPr>
              <a:t> </a:t>
            </a:r>
          </a:p>
        </p:txBody>
      </p:sp>
      <p:sp>
        <p:nvSpPr>
          <p:cNvPr id="24" name="TextBox 24"/>
          <p:cNvSpPr txBox="1"/>
          <p:nvPr/>
        </p:nvSpPr>
        <p:spPr>
          <a:xfrm>
            <a:off x="1907945" y="5496136"/>
            <a:ext cx="8346383" cy="879838"/>
          </a:xfrm>
          <a:prstGeom prst="rect">
            <a:avLst/>
          </a:prstGeom>
        </p:spPr>
        <p:txBody>
          <a:bodyPr lIns="0" tIns="0" rIns="0" bIns="0" rtlCol="0" anchor="t">
            <a:spAutoFit/>
          </a:bodyPr>
          <a:lstStyle/>
          <a:p>
            <a:pPr marL="536662" lvl="1" indent="-268331" algn="l">
              <a:lnSpc>
                <a:spcPts val="3479"/>
              </a:lnSpc>
              <a:buFont typeface="Arial"/>
              <a:buChar char="•"/>
            </a:pPr>
            <a:r>
              <a:rPr lang="en-US" sz="2485">
                <a:solidFill>
                  <a:srgbClr val="000000"/>
                </a:solidFill>
                <a:latin typeface="Poppins"/>
                <a:ea typeface="Poppins"/>
                <a:cs typeface="Poppins"/>
                <a:sym typeface="Poppins"/>
              </a:rPr>
              <a:t>monitoring ma'lumotlari ochiq va ommaga tushunarli bo‘lishi</a:t>
            </a:r>
          </a:p>
        </p:txBody>
      </p:sp>
      <p:sp>
        <p:nvSpPr>
          <p:cNvPr id="25" name="TextBox 25"/>
          <p:cNvSpPr txBox="1"/>
          <p:nvPr/>
        </p:nvSpPr>
        <p:spPr>
          <a:xfrm>
            <a:off x="1907945" y="6693316"/>
            <a:ext cx="8315724" cy="879838"/>
          </a:xfrm>
          <a:prstGeom prst="rect">
            <a:avLst/>
          </a:prstGeom>
        </p:spPr>
        <p:txBody>
          <a:bodyPr lIns="0" tIns="0" rIns="0" bIns="0" rtlCol="0" anchor="t">
            <a:spAutoFit/>
          </a:bodyPr>
          <a:lstStyle/>
          <a:p>
            <a:pPr marL="536662" lvl="1" indent="-268331" algn="l">
              <a:lnSpc>
                <a:spcPts val="3479"/>
              </a:lnSpc>
              <a:buFont typeface="Arial"/>
              <a:buChar char="•"/>
            </a:pPr>
            <a:r>
              <a:rPr lang="en-US" sz="2485">
                <a:solidFill>
                  <a:srgbClr val="000000"/>
                </a:solidFill>
                <a:latin typeface="Poppins"/>
                <a:ea typeface="Poppins"/>
                <a:cs typeface="Poppins"/>
                <a:sym typeface="Poppins"/>
              </a:rPr>
              <a:t>monitoring jarayoniga nogironligi bo‘lgan shaxslarning o‘zlari faol jalb etilishi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74"/>
            </a:stretch>
          </a:blipFill>
        </p:spPr>
      </p:sp>
      <p:grpSp>
        <p:nvGrpSpPr>
          <p:cNvPr id="3" name="Group 3"/>
          <p:cNvGrpSpPr/>
          <p:nvPr/>
        </p:nvGrpSpPr>
        <p:grpSpPr>
          <a:xfrm>
            <a:off x="0" y="8992801"/>
            <a:ext cx="18288000" cy="1294199"/>
            <a:chOff x="0" y="0"/>
            <a:chExt cx="4816593" cy="340859"/>
          </a:xfrm>
        </p:grpSpPr>
        <p:sp>
          <p:nvSpPr>
            <p:cNvPr id="4" name="Freeform 4"/>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DCA75E"/>
            </a:solidFill>
          </p:spPr>
        </p:sp>
        <p:sp>
          <p:nvSpPr>
            <p:cNvPr id="5" name="TextBox 5"/>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grpSp>
        <p:nvGrpSpPr>
          <p:cNvPr id="6" name="Group 6"/>
          <p:cNvGrpSpPr/>
          <p:nvPr/>
        </p:nvGrpSpPr>
        <p:grpSpPr>
          <a:xfrm>
            <a:off x="6523202" y="4010628"/>
            <a:ext cx="9938074" cy="2859699"/>
            <a:chOff x="0" y="0"/>
            <a:chExt cx="2617435" cy="753172"/>
          </a:xfrm>
        </p:grpSpPr>
        <p:sp>
          <p:nvSpPr>
            <p:cNvPr id="7" name="Freeform 7"/>
            <p:cNvSpPr/>
            <p:nvPr/>
          </p:nvSpPr>
          <p:spPr>
            <a:xfrm>
              <a:off x="0" y="0"/>
              <a:ext cx="2617435" cy="753172"/>
            </a:xfrm>
            <a:custGeom>
              <a:avLst/>
              <a:gdLst/>
              <a:ahLst/>
              <a:cxnLst/>
              <a:rect l="l" t="t" r="r" b="b"/>
              <a:pathLst>
                <a:path w="2617435" h="753172">
                  <a:moveTo>
                    <a:pt x="17917" y="0"/>
                  </a:moveTo>
                  <a:lnTo>
                    <a:pt x="2599518" y="0"/>
                  </a:lnTo>
                  <a:cubicBezTo>
                    <a:pt x="2604270" y="0"/>
                    <a:pt x="2608827" y="1888"/>
                    <a:pt x="2612187" y="5248"/>
                  </a:cubicBezTo>
                  <a:cubicBezTo>
                    <a:pt x="2615548" y="8608"/>
                    <a:pt x="2617435" y="13165"/>
                    <a:pt x="2617435" y="17917"/>
                  </a:cubicBezTo>
                  <a:lnTo>
                    <a:pt x="2617435" y="735254"/>
                  </a:lnTo>
                  <a:cubicBezTo>
                    <a:pt x="2617435" y="740006"/>
                    <a:pt x="2615548" y="744564"/>
                    <a:pt x="2612187" y="747924"/>
                  </a:cubicBezTo>
                  <a:cubicBezTo>
                    <a:pt x="2608827" y="751284"/>
                    <a:pt x="2604270" y="753172"/>
                    <a:pt x="2599518" y="753172"/>
                  </a:cubicBezTo>
                  <a:lnTo>
                    <a:pt x="17917" y="753172"/>
                  </a:lnTo>
                  <a:cubicBezTo>
                    <a:pt x="13165" y="753172"/>
                    <a:pt x="8608" y="751284"/>
                    <a:pt x="5248" y="747924"/>
                  </a:cubicBezTo>
                  <a:cubicBezTo>
                    <a:pt x="1888" y="744564"/>
                    <a:pt x="0" y="740006"/>
                    <a:pt x="0" y="735254"/>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8" name="TextBox 8"/>
            <p:cNvSpPr txBox="1"/>
            <p:nvPr/>
          </p:nvSpPr>
          <p:spPr>
            <a:xfrm>
              <a:off x="0" y="57150"/>
              <a:ext cx="2617435" cy="696022"/>
            </a:xfrm>
            <a:prstGeom prst="rect">
              <a:avLst/>
            </a:prstGeom>
          </p:spPr>
          <p:txBody>
            <a:bodyPr lIns="50800" tIns="50800" rIns="50800" bIns="50800" rtlCol="0" anchor="ctr"/>
            <a:lstStyle/>
            <a:p>
              <a:pPr algn="ctr">
                <a:lnSpc>
                  <a:spcPts val="2236"/>
                </a:lnSpc>
              </a:pPr>
              <a:endParaRPr/>
            </a:p>
          </p:txBody>
        </p:sp>
      </p:grpSp>
      <p:grpSp>
        <p:nvGrpSpPr>
          <p:cNvPr id="9" name="Group 9"/>
          <p:cNvGrpSpPr/>
          <p:nvPr/>
        </p:nvGrpSpPr>
        <p:grpSpPr>
          <a:xfrm>
            <a:off x="6523202" y="1568369"/>
            <a:ext cx="9938074" cy="1975362"/>
            <a:chOff x="0" y="0"/>
            <a:chExt cx="2617435" cy="520260"/>
          </a:xfrm>
        </p:grpSpPr>
        <p:sp>
          <p:nvSpPr>
            <p:cNvPr id="10" name="Freeform 10"/>
            <p:cNvSpPr/>
            <p:nvPr/>
          </p:nvSpPr>
          <p:spPr>
            <a:xfrm>
              <a:off x="0" y="0"/>
              <a:ext cx="2617435" cy="520260"/>
            </a:xfrm>
            <a:custGeom>
              <a:avLst/>
              <a:gdLst/>
              <a:ahLst/>
              <a:cxnLst/>
              <a:rect l="l" t="t" r="r" b="b"/>
              <a:pathLst>
                <a:path w="2617435" h="520260">
                  <a:moveTo>
                    <a:pt x="17917" y="0"/>
                  </a:moveTo>
                  <a:lnTo>
                    <a:pt x="2599518" y="0"/>
                  </a:lnTo>
                  <a:cubicBezTo>
                    <a:pt x="2604270" y="0"/>
                    <a:pt x="2608827" y="1888"/>
                    <a:pt x="2612187" y="5248"/>
                  </a:cubicBezTo>
                  <a:cubicBezTo>
                    <a:pt x="2615548" y="8608"/>
                    <a:pt x="2617435" y="13165"/>
                    <a:pt x="2617435" y="17917"/>
                  </a:cubicBezTo>
                  <a:lnTo>
                    <a:pt x="2617435" y="502343"/>
                  </a:lnTo>
                  <a:cubicBezTo>
                    <a:pt x="2617435" y="507095"/>
                    <a:pt x="2615548" y="511652"/>
                    <a:pt x="2612187" y="515012"/>
                  </a:cubicBezTo>
                  <a:cubicBezTo>
                    <a:pt x="2608827" y="518372"/>
                    <a:pt x="2604270" y="520260"/>
                    <a:pt x="2599518" y="520260"/>
                  </a:cubicBezTo>
                  <a:lnTo>
                    <a:pt x="17917" y="520260"/>
                  </a:lnTo>
                  <a:cubicBezTo>
                    <a:pt x="13165" y="520260"/>
                    <a:pt x="8608" y="518372"/>
                    <a:pt x="5248" y="515012"/>
                  </a:cubicBezTo>
                  <a:cubicBezTo>
                    <a:pt x="1888" y="511652"/>
                    <a:pt x="0" y="507095"/>
                    <a:pt x="0" y="502343"/>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11" name="TextBox 11"/>
            <p:cNvSpPr txBox="1"/>
            <p:nvPr/>
          </p:nvSpPr>
          <p:spPr>
            <a:xfrm>
              <a:off x="0" y="57150"/>
              <a:ext cx="2617435" cy="463110"/>
            </a:xfrm>
            <a:prstGeom prst="rect">
              <a:avLst/>
            </a:prstGeom>
          </p:spPr>
          <p:txBody>
            <a:bodyPr lIns="50800" tIns="50800" rIns="50800" bIns="50800" rtlCol="0" anchor="ctr"/>
            <a:lstStyle/>
            <a:p>
              <a:pPr algn="ctr">
                <a:lnSpc>
                  <a:spcPts val="2236"/>
                </a:lnSpc>
              </a:pPr>
              <a:endParaRPr/>
            </a:p>
          </p:txBody>
        </p:sp>
      </p:grpSp>
      <p:sp>
        <p:nvSpPr>
          <p:cNvPr id="12" name="Freeform 12"/>
          <p:cNvSpPr/>
          <p:nvPr/>
        </p:nvSpPr>
        <p:spPr>
          <a:xfrm flipH="1">
            <a:off x="1028700" y="3644412"/>
            <a:ext cx="5531464" cy="6642588"/>
          </a:xfrm>
          <a:custGeom>
            <a:avLst/>
            <a:gdLst/>
            <a:ahLst/>
            <a:cxnLst/>
            <a:rect l="l" t="t" r="r" b="b"/>
            <a:pathLst>
              <a:path w="5531464" h="6642588">
                <a:moveTo>
                  <a:pt x="5531464" y="0"/>
                </a:moveTo>
                <a:lnTo>
                  <a:pt x="0" y="0"/>
                </a:lnTo>
                <a:lnTo>
                  <a:pt x="0" y="6642588"/>
                </a:lnTo>
                <a:lnTo>
                  <a:pt x="5531464" y="6642588"/>
                </a:lnTo>
                <a:lnTo>
                  <a:pt x="5531464"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3" name="Freeform 13"/>
          <p:cNvSpPr/>
          <p:nvPr/>
        </p:nvSpPr>
        <p:spPr>
          <a:xfrm>
            <a:off x="4132142" y="6066134"/>
            <a:ext cx="4387720" cy="4220866"/>
          </a:xfrm>
          <a:custGeom>
            <a:avLst/>
            <a:gdLst/>
            <a:ahLst/>
            <a:cxnLst/>
            <a:rect l="l" t="t" r="r" b="b"/>
            <a:pathLst>
              <a:path w="4387720" h="4220866">
                <a:moveTo>
                  <a:pt x="0" y="0"/>
                </a:moveTo>
                <a:lnTo>
                  <a:pt x="4387720" y="0"/>
                </a:lnTo>
                <a:lnTo>
                  <a:pt x="4387720" y="4220866"/>
                </a:lnTo>
                <a:lnTo>
                  <a:pt x="0" y="4220866"/>
                </a:lnTo>
                <a:lnTo>
                  <a:pt x="0" y="0"/>
                </a:lnTo>
                <a:close/>
              </a:path>
            </a:pathLst>
          </a:custGeom>
          <a:blipFill>
            <a:blip r:embed="rId5"/>
            <a:stretch>
              <a:fillRect b="-5318"/>
            </a:stretch>
          </a:blipFill>
        </p:spPr>
      </p:sp>
      <p:sp>
        <p:nvSpPr>
          <p:cNvPr id="14" name="Freeform 14"/>
          <p:cNvSpPr/>
          <p:nvPr/>
        </p:nvSpPr>
        <p:spPr>
          <a:xfrm>
            <a:off x="2377743" y="1325677"/>
            <a:ext cx="2105885" cy="2105885"/>
          </a:xfrm>
          <a:custGeom>
            <a:avLst/>
            <a:gdLst/>
            <a:ahLst/>
            <a:cxnLst/>
            <a:rect l="l" t="t" r="r" b="b"/>
            <a:pathLst>
              <a:path w="2105885" h="2105885">
                <a:moveTo>
                  <a:pt x="0" y="0"/>
                </a:moveTo>
                <a:lnTo>
                  <a:pt x="2105885" y="0"/>
                </a:lnTo>
                <a:lnTo>
                  <a:pt x="2105885" y="2105885"/>
                </a:lnTo>
                <a:lnTo>
                  <a:pt x="0" y="210588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a:off x="9768138" y="8992801"/>
            <a:ext cx="7491162" cy="1294199"/>
          </a:xfrm>
          <a:custGeom>
            <a:avLst/>
            <a:gdLst/>
            <a:ahLst/>
            <a:cxnLst/>
            <a:rect l="l" t="t" r="r" b="b"/>
            <a:pathLst>
              <a:path w="7491162" h="1294199">
                <a:moveTo>
                  <a:pt x="0" y="0"/>
                </a:moveTo>
                <a:lnTo>
                  <a:pt x="7491162" y="0"/>
                </a:lnTo>
                <a:lnTo>
                  <a:pt x="7491162" y="1294199"/>
                </a:lnTo>
                <a:lnTo>
                  <a:pt x="0" y="1294199"/>
                </a:lnTo>
                <a:lnTo>
                  <a:pt x="0" y="0"/>
                </a:lnTo>
                <a:close/>
              </a:path>
            </a:pathLst>
          </a:custGeom>
          <a:blipFill>
            <a:blip r:embed="rId8"/>
            <a:stretch>
              <a:fillRect b="-86430"/>
            </a:stretch>
          </a:blipFill>
        </p:spPr>
      </p:sp>
      <p:sp>
        <p:nvSpPr>
          <p:cNvPr id="16" name="Freeform 16"/>
          <p:cNvSpPr/>
          <p:nvPr/>
        </p:nvSpPr>
        <p:spPr>
          <a:xfrm>
            <a:off x="16423501" y="1568369"/>
            <a:ext cx="2633801" cy="7689931"/>
          </a:xfrm>
          <a:custGeom>
            <a:avLst/>
            <a:gdLst/>
            <a:ahLst/>
            <a:cxnLst/>
            <a:rect l="l" t="t" r="r" b="b"/>
            <a:pathLst>
              <a:path w="2633801" h="7689931">
                <a:moveTo>
                  <a:pt x="0" y="0"/>
                </a:moveTo>
                <a:lnTo>
                  <a:pt x="2633801" y="0"/>
                </a:lnTo>
                <a:lnTo>
                  <a:pt x="2633801" y="7689931"/>
                </a:lnTo>
                <a:lnTo>
                  <a:pt x="0" y="7689931"/>
                </a:lnTo>
                <a:lnTo>
                  <a:pt x="0" y="0"/>
                </a:lnTo>
                <a:close/>
              </a:path>
            </a:pathLst>
          </a:custGeom>
          <a:blipFill>
            <a:blip r:embed="rId9"/>
            <a:stretch>
              <a:fillRect/>
            </a:stretch>
          </a:blipFill>
        </p:spPr>
      </p:sp>
      <p:sp>
        <p:nvSpPr>
          <p:cNvPr id="17" name="TextBox 17"/>
          <p:cNvSpPr txBox="1"/>
          <p:nvPr/>
        </p:nvSpPr>
        <p:spPr>
          <a:xfrm>
            <a:off x="6903579" y="4147059"/>
            <a:ext cx="9176506" cy="2520161"/>
          </a:xfrm>
          <a:prstGeom prst="rect">
            <a:avLst/>
          </a:prstGeom>
        </p:spPr>
        <p:txBody>
          <a:bodyPr lIns="0" tIns="0" rIns="0" bIns="0" rtlCol="0" anchor="t">
            <a:spAutoFit/>
          </a:bodyPr>
          <a:lstStyle/>
          <a:p>
            <a:pPr algn="just">
              <a:lnSpc>
                <a:spcPts val="3368"/>
              </a:lnSpc>
            </a:pPr>
            <a:r>
              <a:rPr lang="en-US" sz="2406" b="1">
                <a:solidFill>
                  <a:srgbClr val="000000"/>
                </a:solidFill>
                <a:latin typeface="Poppins Bold"/>
                <a:ea typeface="Poppins Bold"/>
                <a:cs typeface="Poppins Bold"/>
                <a:sym typeface="Poppins Bold"/>
              </a:rPr>
              <a:t>Birinchi navbatda</a:t>
            </a:r>
            <a:r>
              <a:rPr lang="en-US" sz="2406">
                <a:solidFill>
                  <a:srgbClr val="000000"/>
                </a:solidFill>
                <a:latin typeface="Poppins"/>
                <a:ea typeface="Poppins"/>
                <a:cs typeface="Poppins"/>
                <a:sym typeface="Poppins"/>
              </a:rPr>
              <a:t>, bu qonunchilik bazasini baholashdir. Nogironligi bo‘lgan shaxslar huquqlari to‘g'risidagi milliy qonunchilik xalqaro standartlar, jumladan Birlashgan Millatlar Tashkilotining Nogironligi bo‘lgan shaxslar huquqlari to‘g'risidagi konvensiyasi talablariga qay darajada muvofiq ekanligini tekshirish muhimdir. </a:t>
            </a:r>
          </a:p>
        </p:txBody>
      </p:sp>
      <p:sp>
        <p:nvSpPr>
          <p:cNvPr id="18" name="TextBox 18"/>
          <p:cNvSpPr txBox="1"/>
          <p:nvPr/>
        </p:nvSpPr>
        <p:spPr>
          <a:xfrm>
            <a:off x="6712982" y="1756737"/>
            <a:ext cx="9444527" cy="1633189"/>
          </a:xfrm>
          <a:prstGeom prst="rect">
            <a:avLst/>
          </a:prstGeom>
        </p:spPr>
        <p:txBody>
          <a:bodyPr lIns="0" tIns="0" rIns="0" bIns="0" rtlCol="0" anchor="t">
            <a:spAutoFit/>
          </a:bodyPr>
          <a:lstStyle/>
          <a:p>
            <a:pPr algn="ctr">
              <a:lnSpc>
                <a:spcPts val="4286"/>
              </a:lnSpc>
            </a:pPr>
            <a:r>
              <a:rPr lang="en-US" sz="4244">
                <a:solidFill>
                  <a:srgbClr val="BE170B"/>
                </a:solidFill>
                <a:latin typeface="Gagalin"/>
                <a:ea typeface="Gagalin"/>
                <a:cs typeface="Gagalin"/>
                <a:sym typeface="Gagalin"/>
              </a:rPr>
              <a:t>Baholash tizimining mazmuni bir necha asosiy komponentlarni o‘z ichiga oladi: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7311" t="-78531" r="-11866" b="-50303"/>
            </a:stretch>
          </a:blipFill>
        </p:spPr>
      </p:sp>
      <p:grpSp>
        <p:nvGrpSpPr>
          <p:cNvPr id="3" name="Group 3"/>
          <p:cNvGrpSpPr/>
          <p:nvPr/>
        </p:nvGrpSpPr>
        <p:grpSpPr>
          <a:xfrm>
            <a:off x="4970809" y="454020"/>
            <a:ext cx="8346383" cy="1721494"/>
            <a:chOff x="0" y="0"/>
            <a:chExt cx="2198224" cy="453398"/>
          </a:xfrm>
        </p:grpSpPr>
        <p:sp>
          <p:nvSpPr>
            <p:cNvPr id="4" name="Freeform 4"/>
            <p:cNvSpPr/>
            <p:nvPr/>
          </p:nvSpPr>
          <p:spPr>
            <a:xfrm>
              <a:off x="0" y="0"/>
              <a:ext cx="2198224" cy="453398"/>
            </a:xfrm>
            <a:custGeom>
              <a:avLst/>
              <a:gdLst/>
              <a:ahLst/>
              <a:cxnLst/>
              <a:rect l="l" t="t" r="r" b="b"/>
              <a:pathLst>
                <a:path w="2198224" h="453398">
                  <a:moveTo>
                    <a:pt x="21334" y="0"/>
                  </a:moveTo>
                  <a:lnTo>
                    <a:pt x="2176890" y="0"/>
                  </a:lnTo>
                  <a:cubicBezTo>
                    <a:pt x="2182548" y="0"/>
                    <a:pt x="2187975" y="2248"/>
                    <a:pt x="2191976" y="6249"/>
                  </a:cubicBezTo>
                  <a:cubicBezTo>
                    <a:pt x="2195976" y="10250"/>
                    <a:pt x="2198224" y="15676"/>
                    <a:pt x="2198224" y="21334"/>
                  </a:cubicBezTo>
                  <a:lnTo>
                    <a:pt x="2198224" y="432063"/>
                  </a:lnTo>
                  <a:cubicBezTo>
                    <a:pt x="2198224" y="443846"/>
                    <a:pt x="2188672" y="453398"/>
                    <a:pt x="2176890" y="453398"/>
                  </a:cubicBezTo>
                  <a:lnTo>
                    <a:pt x="21334" y="453398"/>
                  </a:lnTo>
                  <a:cubicBezTo>
                    <a:pt x="9552" y="453398"/>
                    <a:pt x="0" y="443846"/>
                    <a:pt x="0" y="432063"/>
                  </a:cubicBezTo>
                  <a:lnTo>
                    <a:pt x="0" y="21334"/>
                  </a:lnTo>
                  <a:cubicBezTo>
                    <a:pt x="0" y="9552"/>
                    <a:pt x="9552" y="0"/>
                    <a:pt x="21334" y="0"/>
                  </a:cubicBezTo>
                  <a:close/>
                </a:path>
              </a:pathLst>
            </a:custGeom>
            <a:solidFill>
              <a:srgbClr val="A4A95D">
                <a:alpha val="25882"/>
              </a:srgbClr>
            </a:solidFill>
            <a:ln w="95250" cap="rnd">
              <a:solidFill>
                <a:srgbClr val="000000">
                  <a:alpha val="25882"/>
                </a:srgbClr>
              </a:solidFill>
              <a:prstDash val="solid"/>
              <a:round/>
            </a:ln>
          </p:spPr>
        </p:sp>
        <p:sp>
          <p:nvSpPr>
            <p:cNvPr id="5" name="TextBox 5"/>
            <p:cNvSpPr txBox="1"/>
            <p:nvPr/>
          </p:nvSpPr>
          <p:spPr>
            <a:xfrm>
              <a:off x="0" y="57150"/>
              <a:ext cx="2198224" cy="396248"/>
            </a:xfrm>
            <a:prstGeom prst="rect">
              <a:avLst/>
            </a:prstGeom>
          </p:spPr>
          <p:txBody>
            <a:bodyPr lIns="50800" tIns="50800" rIns="50800" bIns="50800" rtlCol="0" anchor="ctr"/>
            <a:lstStyle/>
            <a:p>
              <a:pPr algn="ctr">
                <a:lnSpc>
                  <a:spcPts val="2236"/>
                </a:lnSpc>
              </a:pPr>
              <a:endParaRPr/>
            </a:p>
          </p:txBody>
        </p:sp>
      </p:grpSp>
      <p:sp>
        <p:nvSpPr>
          <p:cNvPr id="6" name="Freeform 6"/>
          <p:cNvSpPr/>
          <p:nvPr/>
        </p:nvSpPr>
        <p:spPr>
          <a:xfrm>
            <a:off x="0" y="0"/>
            <a:ext cx="4000273" cy="2953189"/>
          </a:xfrm>
          <a:custGeom>
            <a:avLst/>
            <a:gdLst/>
            <a:ahLst/>
            <a:cxnLst/>
            <a:rect l="l" t="t" r="r" b="b"/>
            <a:pathLst>
              <a:path w="4000273" h="2953189">
                <a:moveTo>
                  <a:pt x="0" y="0"/>
                </a:moveTo>
                <a:lnTo>
                  <a:pt x="4000273" y="0"/>
                </a:lnTo>
                <a:lnTo>
                  <a:pt x="4000273" y="2953189"/>
                </a:lnTo>
                <a:lnTo>
                  <a:pt x="0" y="2953189"/>
                </a:lnTo>
                <a:lnTo>
                  <a:pt x="0" y="0"/>
                </a:lnTo>
                <a:close/>
              </a:path>
            </a:pathLst>
          </a:custGeom>
          <a:blipFill>
            <a:blip r:embed="rId3"/>
            <a:stretch>
              <a:fillRect l="-4125" t="-45219"/>
            </a:stretch>
          </a:blipFill>
        </p:spPr>
      </p:sp>
      <p:sp>
        <p:nvSpPr>
          <p:cNvPr id="7" name="Freeform 7"/>
          <p:cNvSpPr/>
          <p:nvPr/>
        </p:nvSpPr>
        <p:spPr>
          <a:xfrm flipH="1">
            <a:off x="0" y="1671749"/>
            <a:ext cx="2652303" cy="4293968"/>
          </a:xfrm>
          <a:custGeom>
            <a:avLst/>
            <a:gdLst/>
            <a:ahLst/>
            <a:cxnLst/>
            <a:rect l="l" t="t" r="r" b="b"/>
            <a:pathLst>
              <a:path w="2652303" h="4293968">
                <a:moveTo>
                  <a:pt x="2652303" y="0"/>
                </a:moveTo>
                <a:lnTo>
                  <a:pt x="0" y="0"/>
                </a:lnTo>
                <a:lnTo>
                  <a:pt x="0" y="4293969"/>
                </a:lnTo>
                <a:lnTo>
                  <a:pt x="2652303" y="4293969"/>
                </a:lnTo>
                <a:lnTo>
                  <a:pt x="2652303" y="0"/>
                </a:lnTo>
                <a:close/>
              </a:path>
            </a:pathLst>
          </a:custGeom>
          <a:blipFill>
            <a:blip r:embed="rId4"/>
            <a:stretch>
              <a:fillRect r="-44896"/>
            </a:stretch>
          </a:blipFill>
        </p:spPr>
      </p:sp>
      <p:grpSp>
        <p:nvGrpSpPr>
          <p:cNvPr id="8" name="Group 8"/>
          <p:cNvGrpSpPr/>
          <p:nvPr/>
        </p:nvGrpSpPr>
        <p:grpSpPr>
          <a:xfrm>
            <a:off x="1028700" y="3491803"/>
            <a:ext cx="3942109" cy="4590346"/>
            <a:chOff x="0" y="0"/>
            <a:chExt cx="1038251" cy="1208980"/>
          </a:xfrm>
        </p:grpSpPr>
        <p:sp>
          <p:nvSpPr>
            <p:cNvPr id="9" name="Freeform 9"/>
            <p:cNvSpPr/>
            <p:nvPr/>
          </p:nvSpPr>
          <p:spPr>
            <a:xfrm>
              <a:off x="0" y="0"/>
              <a:ext cx="1038251" cy="1208980"/>
            </a:xfrm>
            <a:custGeom>
              <a:avLst/>
              <a:gdLst/>
              <a:ahLst/>
              <a:cxnLst/>
              <a:rect l="l" t="t" r="r" b="b"/>
              <a:pathLst>
                <a:path w="1038251" h="1208980">
                  <a:moveTo>
                    <a:pt x="45170" y="0"/>
                  </a:moveTo>
                  <a:lnTo>
                    <a:pt x="993081" y="0"/>
                  </a:lnTo>
                  <a:cubicBezTo>
                    <a:pt x="1005061" y="0"/>
                    <a:pt x="1016550" y="4759"/>
                    <a:pt x="1025021" y="13230"/>
                  </a:cubicBezTo>
                  <a:cubicBezTo>
                    <a:pt x="1033492" y="21701"/>
                    <a:pt x="1038251" y="33190"/>
                    <a:pt x="1038251" y="45170"/>
                  </a:cubicBezTo>
                  <a:lnTo>
                    <a:pt x="1038251" y="1163810"/>
                  </a:lnTo>
                  <a:cubicBezTo>
                    <a:pt x="1038251" y="1188757"/>
                    <a:pt x="1018028" y="1208980"/>
                    <a:pt x="993081" y="1208980"/>
                  </a:cubicBezTo>
                  <a:lnTo>
                    <a:pt x="45170" y="1208980"/>
                  </a:lnTo>
                  <a:cubicBezTo>
                    <a:pt x="33190" y="1208980"/>
                    <a:pt x="21701" y="1204221"/>
                    <a:pt x="13230" y="1195750"/>
                  </a:cubicBezTo>
                  <a:cubicBezTo>
                    <a:pt x="4759" y="1187279"/>
                    <a:pt x="0" y="1175790"/>
                    <a:pt x="0" y="1163810"/>
                  </a:cubicBezTo>
                  <a:lnTo>
                    <a:pt x="0" y="45170"/>
                  </a:lnTo>
                  <a:cubicBezTo>
                    <a:pt x="0" y="20223"/>
                    <a:pt x="20223" y="0"/>
                    <a:pt x="45170" y="0"/>
                  </a:cubicBezTo>
                  <a:close/>
                </a:path>
              </a:pathLst>
            </a:custGeom>
            <a:solidFill>
              <a:srgbClr val="A4A95D">
                <a:alpha val="25882"/>
              </a:srgbClr>
            </a:solidFill>
            <a:ln w="95250" cap="rnd">
              <a:solidFill>
                <a:srgbClr val="000000">
                  <a:alpha val="25882"/>
                </a:srgbClr>
              </a:solidFill>
              <a:prstDash val="solid"/>
              <a:round/>
            </a:ln>
          </p:spPr>
        </p:sp>
        <p:sp>
          <p:nvSpPr>
            <p:cNvPr id="10" name="TextBox 10"/>
            <p:cNvSpPr txBox="1"/>
            <p:nvPr/>
          </p:nvSpPr>
          <p:spPr>
            <a:xfrm>
              <a:off x="0" y="57150"/>
              <a:ext cx="1038251" cy="1151830"/>
            </a:xfrm>
            <a:prstGeom prst="rect">
              <a:avLst/>
            </a:prstGeom>
          </p:spPr>
          <p:txBody>
            <a:bodyPr lIns="50800" tIns="50800" rIns="50800" bIns="50800" rtlCol="0" anchor="ctr"/>
            <a:lstStyle/>
            <a:p>
              <a:pPr algn="ctr">
                <a:lnSpc>
                  <a:spcPts val="2236"/>
                </a:lnSpc>
              </a:pPr>
              <a:endParaRPr/>
            </a:p>
          </p:txBody>
        </p:sp>
      </p:grpSp>
      <p:grpSp>
        <p:nvGrpSpPr>
          <p:cNvPr id="11" name="Group 11"/>
          <p:cNvGrpSpPr/>
          <p:nvPr/>
        </p:nvGrpSpPr>
        <p:grpSpPr>
          <a:xfrm>
            <a:off x="0" y="8992801"/>
            <a:ext cx="18288000" cy="1294199"/>
            <a:chOff x="0" y="0"/>
            <a:chExt cx="4816593" cy="340859"/>
          </a:xfrm>
        </p:grpSpPr>
        <p:sp>
          <p:nvSpPr>
            <p:cNvPr id="12" name="Freeform 12"/>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F09B7A"/>
            </a:solidFill>
          </p:spPr>
        </p:sp>
        <p:sp>
          <p:nvSpPr>
            <p:cNvPr id="13" name="TextBox 13"/>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14" name="Freeform 14"/>
          <p:cNvSpPr/>
          <p:nvPr/>
        </p:nvSpPr>
        <p:spPr>
          <a:xfrm>
            <a:off x="6879933" y="2570772"/>
            <a:ext cx="4601095" cy="6172200"/>
          </a:xfrm>
          <a:custGeom>
            <a:avLst/>
            <a:gdLst/>
            <a:ahLst/>
            <a:cxnLst/>
            <a:rect l="l" t="t" r="r" b="b"/>
            <a:pathLst>
              <a:path w="4601095" h="6172200">
                <a:moveTo>
                  <a:pt x="0" y="0"/>
                </a:moveTo>
                <a:lnTo>
                  <a:pt x="4601094" y="0"/>
                </a:lnTo>
                <a:lnTo>
                  <a:pt x="4601094" y="6172200"/>
                </a:lnTo>
                <a:lnTo>
                  <a:pt x="0" y="61722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5" name="Freeform 15"/>
          <p:cNvSpPr/>
          <p:nvPr/>
        </p:nvSpPr>
        <p:spPr>
          <a:xfrm>
            <a:off x="5007289" y="4256884"/>
            <a:ext cx="8273423" cy="6060282"/>
          </a:xfrm>
          <a:custGeom>
            <a:avLst/>
            <a:gdLst/>
            <a:ahLst/>
            <a:cxnLst/>
            <a:rect l="l" t="t" r="r" b="b"/>
            <a:pathLst>
              <a:path w="8273423" h="6060282">
                <a:moveTo>
                  <a:pt x="0" y="0"/>
                </a:moveTo>
                <a:lnTo>
                  <a:pt x="8273422" y="0"/>
                </a:lnTo>
                <a:lnTo>
                  <a:pt x="8273422" y="6060282"/>
                </a:lnTo>
                <a:lnTo>
                  <a:pt x="0" y="6060282"/>
                </a:lnTo>
                <a:lnTo>
                  <a:pt x="0" y="0"/>
                </a:lnTo>
                <a:close/>
              </a:path>
            </a:pathLst>
          </a:custGeom>
          <a:blipFill>
            <a:blip r:embed="rId7"/>
            <a:stretch>
              <a:fillRect/>
            </a:stretch>
          </a:blipFill>
        </p:spPr>
      </p:sp>
      <p:sp>
        <p:nvSpPr>
          <p:cNvPr id="16" name="Freeform 16"/>
          <p:cNvSpPr/>
          <p:nvPr/>
        </p:nvSpPr>
        <p:spPr>
          <a:xfrm flipH="1">
            <a:off x="14287727" y="0"/>
            <a:ext cx="4000273" cy="2953189"/>
          </a:xfrm>
          <a:custGeom>
            <a:avLst/>
            <a:gdLst/>
            <a:ahLst/>
            <a:cxnLst/>
            <a:rect l="l" t="t" r="r" b="b"/>
            <a:pathLst>
              <a:path w="4000273" h="2953189">
                <a:moveTo>
                  <a:pt x="4000273" y="0"/>
                </a:moveTo>
                <a:lnTo>
                  <a:pt x="0" y="0"/>
                </a:lnTo>
                <a:lnTo>
                  <a:pt x="0" y="2953189"/>
                </a:lnTo>
                <a:lnTo>
                  <a:pt x="4000273" y="2953189"/>
                </a:lnTo>
                <a:lnTo>
                  <a:pt x="4000273" y="0"/>
                </a:lnTo>
                <a:close/>
              </a:path>
            </a:pathLst>
          </a:custGeom>
          <a:blipFill>
            <a:blip r:embed="rId3"/>
            <a:stretch>
              <a:fillRect l="-4125" t="-45219"/>
            </a:stretch>
          </a:blipFill>
        </p:spPr>
      </p:sp>
      <p:sp>
        <p:nvSpPr>
          <p:cNvPr id="17" name="Freeform 17"/>
          <p:cNvSpPr/>
          <p:nvPr/>
        </p:nvSpPr>
        <p:spPr>
          <a:xfrm>
            <a:off x="15670649" y="1316683"/>
            <a:ext cx="2652303" cy="4293968"/>
          </a:xfrm>
          <a:custGeom>
            <a:avLst/>
            <a:gdLst/>
            <a:ahLst/>
            <a:cxnLst/>
            <a:rect l="l" t="t" r="r" b="b"/>
            <a:pathLst>
              <a:path w="2652303" h="4293968">
                <a:moveTo>
                  <a:pt x="0" y="0"/>
                </a:moveTo>
                <a:lnTo>
                  <a:pt x="2652302" y="0"/>
                </a:lnTo>
                <a:lnTo>
                  <a:pt x="2652302" y="4293969"/>
                </a:lnTo>
                <a:lnTo>
                  <a:pt x="0" y="4293969"/>
                </a:lnTo>
                <a:lnTo>
                  <a:pt x="0" y="0"/>
                </a:lnTo>
                <a:close/>
              </a:path>
            </a:pathLst>
          </a:custGeom>
          <a:blipFill>
            <a:blip r:embed="rId4"/>
            <a:stretch>
              <a:fillRect r="-44896"/>
            </a:stretch>
          </a:blipFill>
        </p:spPr>
      </p:sp>
      <p:grpSp>
        <p:nvGrpSpPr>
          <p:cNvPr id="18" name="Group 18"/>
          <p:cNvGrpSpPr/>
          <p:nvPr/>
        </p:nvGrpSpPr>
        <p:grpSpPr>
          <a:xfrm>
            <a:off x="13280711" y="3463668"/>
            <a:ext cx="3942109" cy="4590346"/>
            <a:chOff x="0" y="0"/>
            <a:chExt cx="1038251" cy="1208980"/>
          </a:xfrm>
        </p:grpSpPr>
        <p:sp>
          <p:nvSpPr>
            <p:cNvPr id="19" name="Freeform 19"/>
            <p:cNvSpPr/>
            <p:nvPr/>
          </p:nvSpPr>
          <p:spPr>
            <a:xfrm>
              <a:off x="0" y="0"/>
              <a:ext cx="1038251" cy="1208980"/>
            </a:xfrm>
            <a:custGeom>
              <a:avLst/>
              <a:gdLst/>
              <a:ahLst/>
              <a:cxnLst/>
              <a:rect l="l" t="t" r="r" b="b"/>
              <a:pathLst>
                <a:path w="1038251" h="1208980">
                  <a:moveTo>
                    <a:pt x="45170" y="0"/>
                  </a:moveTo>
                  <a:lnTo>
                    <a:pt x="993081" y="0"/>
                  </a:lnTo>
                  <a:cubicBezTo>
                    <a:pt x="1005061" y="0"/>
                    <a:pt x="1016550" y="4759"/>
                    <a:pt x="1025021" y="13230"/>
                  </a:cubicBezTo>
                  <a:cubicBezTo>
                    <a:pt x="1033492" y="21701"/>
                    <a:pt x="1038251" y="33190"/>
                    <a:pt x="1038251" y="45170"/>
                  </a:cubicBezTo>
                  <a:lnTo>
                    <a:pt x="1038251" y="1163810"/>
                  </a:lnTo>
                  <a:cubicBezTo>
                    <a:pt x="1038251" y="1188757"/>
                    <a:pt x="1018028" y="1208980"/>
                    <a:pt x="993081" y="1208980"/>
                  </a:cubicBezTo>
                  <a:lnTo>
                    <a:pt x="45170" y="1208980"/>
                  </a:lnTo>
                  <a:cubicBezTo>
                    <a:pt x="33190" y="1208980"/>
                    <a:pt x="21701" y="1204221"/>
                    <a:pt x="13230" y="1195750"/>
                  </a:cubicBezTo>
                  <a:cubicBezTo>
                    <a:pt x="4759" y="1187279"/>
                    <a:pt x="0" y="1175790"/>
                    <a:pt x="0" y="1163810"/>
                  </a:cubicBezTo>
                  <a:lnTo>
                    <a:pt x="0" y="45170"/>
                  </a:lnTo>
                  <a:cubicBezTo>
                    <a:pt x="0" y="20223"/>
                    <a:pt x="20223" y="0"/>
                    <a:pt x="45170" y="0"/>
                  </a:cubicBezTo>
                  <a:close/>
                </a:path>
              </a:pathLst>
            </a:custGeom>
            <a:solidFill>
              <a:srgbClr val="A4A95D">
                <a:alpha val="25882"/>
              </a:srgbClr>
            </a:solidFill>
            <a:ln w="95250" cap="rnd">
              <a:solidFill>
                <a:srgbClr val="000000">
                  <a:alpha val="25882"/>
                </a:srgbClr>
              </a:solidFill>
              <a:prstDash val="solid"/>
              <a:round/>
            </a:ln>
          </p:spPr>
        </p:sp>
        <p:sp>
          <p:nvSpPr>
            <p:cNvPr id="20" name="TextBox 20"/>
            <p:cNvSpPr txBox="1"/>
            <p:nvPr/>
          </p:nvSpPr>
          <p:spPr>
            <a:xfrm>
              <a:off x="0" y="57150"/>
              <a:ext cx="1038251" cy="1151830"/>
            </a:xfrm>
            <a:prstGeom prst="rect">
              <a:avLst/>
            </a:prstGeom>
          </p:spPr>
          <p:txBody>
            <a:bodyPr lIns="50800" tIns="50800" rIns="50800" bIns="50800" rtlCol="0" anchor="ctr"/>
            <a:lstStyle/>
            <a:p>
              <a:pPr algn="ctr">
                <a:lnSpc>
                  <a:spcPts val="2236"/>
                </a:lnSpc>
              </a:pPr>
              <a:endParaRPr/>
            </a:p>
          </p:txBody>
        </p:sp>
      </p:grpSp>
      <p:sp>
        <p:nvSpPr>
          <p:cNvPr id="21" name="Freeform 21"/>
          <p:cNvSpPr/>
          <p:nvPr/>
        </p:nvSpPr>
        <p:spPr>
          <a:xfrm>
            <a:off x="0" y="7698947"/>
            <a:ext cx="1063651" cy="2618219"/>
          </a:xfrm>
          <a:custGeom>
            <a:avLst/>
            <a:gdLst/>
            <a:ahLst/>
            <a:cxnLst/>
            <a:rect l="l" t="t" r="r" b="b"/>
            <a:pathLst>
              <a:path w="1063651" h="2618219">
                <a:moveTo>
                  <a:pt x="0" y="0"/>
                </a:moveTo>
                <a:lnTo>
                  <a:pt x="1063651" y="0"/>
                </a:lnTo>
                <a:lnTo>
                  <a:pt x="1063651" y="2618219"/>
                </a:lnTo>
                <a:lnTo>
                  <a:pt x="0" y="2618219"/>
                </a:lnTo>
                <a:lnTo>
                  <a:pt x="0" y="0"/>
                </a:lnTo>
                <a:close/>
              </a:path>
            </a:pathLst>
          </a:custGeom>
          <a:blipFill>
            <a:blip r:embed="rId8"/>
            <a:stretch>
              <a:fillRect/>
            </a:stretch>
          </a:blipFill>
        </p:spPr>
      </p:sp>
      <p:sp>
        <p:nvSpPr>
          <p:cNvPr id="22" name="Freeform 22"/>
          <p:cNvSpPr/>
          <p:nvPr/>
        </p:nvSpPr>
        <p:spPr>
          <a:xfrm flipH="1">
            <a:off x="17259300" y="7698947"/>
            <a:ext cx="1063651" cy="2618219"/>
          </a:xfrm>
          <a:custGeom>
            <a:avLst/>
            <a:gdLst/>
            <a:ahLst/>
            <a:cxnLst/>
            <a:rect l="l" t="t" r="r" b="b"/>
            <a:pathLst>
              <a:path w="1063651" h="2618219">
                <a:moveTo>
                  <a:pt x="1063651" y="0"/>
                </a:moveTo>
                <a:lnTo>
                  <a:pt x="0" y="0"/>
                </a:lnTo>
                <a:lnTo>
                  <a:pt x="0" y="2618219"/>
                </a:lnTo>
                <a:lnTo>
                  <a:pt x="1063651" y="2618219"/>
                </a:lnTo>
                <a:lnTo>
                  <a:pt x="1063651" y="0"/>
                </a:lnTo>
                <a:close/>
              </a:path>
            </a:pathLst>
          </a:custGeom>
          <a:blipFill>
            <a:blip r:embed="rId8"/>
            <a:stretch>
              <a:fillRect/>
            </a:stretch>
          </a:blipFill>
        </p:spPr>
      </p:sp>
      <p:sp>
        <p:nvSpPr>
          <p:cNvPr id="23" name="TextBox 23"/>
          <p:cNvSpPr txBox="1"/>
          <p:nvPr/>
        </p:nvSpPr>
        <p:spPr>
          <a:xfrm>
            <a:off x="13518836" y="3600635"/>
            <a:ext cx="3540292" cy="4687570"/>
          </a:xfrm>
          <a:prstGeom prst="rect">
            <a:avLst/>
          </a:prstGeom>
        </p:spPr>
        <p:txBody>
          <a:bodyPr lIns="0" tIns="0" rIns="0" bIns="0" rtlCol="0" anchor="t">
            <a:spAutoFit/>
          </a:bodyPr>
          <a:lstStyle/>
          <a:p>
            <a:pPr algn="ctr">
              <a:lnSpc>
                <a:spcPts val="3079"/>
              </a:lnSpc>
            </a:pPr>
            <a:r>
              <a:rPr lang="en-US" sz="2199" b="1">
                <a:solidFill>
                  <a:srgbClr val="000000"/>
                </a:solidFill>
                <a:latin typeface="Poppins Bold"/>
                <a:ea typeface="Poppins Bold"/>
                <a:cs typeface="Poppins Bold"/>
                <a:sym typeface="Poppins Bold"/>
              </a:rPr>
              <a:t>To‘rtinchi element </a:t>
            </a:r>
            <a:r>
              <a:rPr lang="en-US" sz="2199">
                <a:solidFill>
                  <a:srgbClr val="000000"/>
                </a:solidFill>
                <a:latin typeface="Poppins"/>
                <a:ea typeface="Poppins"/>
                <a:cs typeface="Poppins"/>
                <a:sym typeface="Poppins"/>
              </a:rPr>
              <a:t>resurslarni baholashdir. Nogironligi bo‘lgan shaxslar huquqlarini ta’minlash uchun ajratilgan byudjet mablag'lari, moddiy-texnik baza, kadrlar salohiyati va boshqa resurslarning yetarliligini baholash muhimdir. </a:t>
            </a:r>
          </a:p>
          <a:p>
            <a:pPr algn="just">
              <a:lnSpc>
                <a:spcPts val="3079"/>
              </a:lnSpc>
            </a:pPr>
            <a:endParaRPr lang="en-US" sz="2199">
              <a:solidFill>
                <a:srgbClr val="000000"/>
              </a:solidFill>
              <a:latin typeface="Poppins"/>
              <a:ea typeface="Poppins"/>
              <a:cs typeface="Poppins"/>
              <a:sym typeface="Poppins"/>
            </a:endParaRPr>
          </a:p>
        </p:txBody>
      </p:sp>
      <p:sp>
        <p:nvSpPr>
          <p:cNvPr id="24" name="TextBox 24"/>
          <p:cNvSpPr txBox="1"/>
          <p:nvPr/>
        </p:nvSpPr>
        <p:spPr>
          <a:xfrm>
            <a:off x="1229609" y="3601759"/>
            <a:ext cx="3540292" cy="4294233"/>
          </a:xfrm>
          <a:prstGeom prst="rect">
            <a:avLst/>
          </a:prstGeom>
        </p:spPr>
        <p:txBody>
          <a:bodyPr lIns="0" tIns="0" rIns="0" bIns="0" rtlCol="0" anchor="t">
            <a:spAutoFit/>
          </a:bodyPr>
          <a:lstStyle/>
          <a:p>
            <a:pPr algn="ctr">
              <a:lnSpc>
                <a:spcPts val="3759"/>
              </a:lnSpc>
            </a:pPr>
            <a:r>
              <a:rPr lang="en-US" sz="2685" b="1">
                <a:solidFill>
                  <a:srgbClr val="000000"/>
                </a:solidFill>
                <a:latin typeface="Poppins Bold"/>
                <a:ea typeface="Poppins Bold"/>
                <a:cs typeface="Poppins Bold"/>
                <a:sym typeface="Poppins Bold"/>
              </a:rPr>
              <a:t>Uchinchi jihat</a:t>
            </a:r>
            <a:r>
              <a:rPr lang="en-US" sz="2685">
                <a:solidFill>
                  <a:srgbClr val="000000"/>
                </a:solidFill>
                <a:latin typeface="Poppins"/>
                <a:ea typeface="Poppins"/>
                <a:cs typeface="Poppins"/>
                <a:sym typeface="Poppins"/>
              </a:rPr>
              <a:t> amaliyotni baholashdir. Bu degani, qonunchilik va siyosatlar amalda qanday amalga oshirilayotganini tekshirishdir. </a:t>
            </a:r>
          </a:p>
        </p:txBody>
      </p:sp>
      <p:sp>
        <p:nvSpPr>
          <p:cNvPr id="25" name="TextBox 25"/>
          <p:cNvSpPr txBox="1"/>
          <p:nvPr/>
        </p:nvSpPr>
        <p:spPr>
          <a:xfrm>
            <a:off x="5043768" y="739144"/>
            <a:ext cx="8273423" cy="1436370"/>
          </a:xfrm>
          <a:prstGeom prst="rect">
            <a:avLst/>
          </a:prstGeom>
        </p:spPr>
        <p:txBody>
          <a:bodyPr lIns="0" tIns="0" rIns="0" bIns="0" rtlCol="0" anchor="t">
            <a:spAutoFit/>
          </a:bodyPr>
          <a:lstStyle/>
          <a:p>
            <a:pPr algn="ctr">
              <a:lnSpc>
                <a:spcPts val="3779"/>
              </a:lnSpc>
            </a:pPr>
            <a:r>
              <a:rPr lang="en-US" sz="2700" b="1">
                <a:solidFill>
                  <a:srgbClr val="000000"/>
                </a:solidFill>
                <a:latin typeface="Poppins Bold"/>
                <a:ea typeface="Poppins Bold"/>
                <a:cs typeface="Poppins Bold"/>
                <a:sym typeface="Poppins Bold"/>
              </a:rPr>
              <a:t>Ikkinchi </a:t>
            </a:r>
            <a:r>
              <a:rPr lang="en-US" sz="2700">
                <a:solidFill>
                  <a:srgbClr val="000000"/>
                </a:solidFill>
                <a:latin typeface="Poppins"/>
                <a:ea typeface="Poppins"/>
                <a:cs typeface="Poppins"/>
                <a:sym typeface="Poppins"/>
              </a:rPr>
              <a:t>muhim komponent davlat siyosati va dasturlarini baholashdir. </a:t>
            </a:r>
          </a:p>
          <a:p>
            <a:pPr algn="ctr">
              <a:lnSpc>
                <a:spcPts val="3779"/>
              </a:lnSpc>
            </a:pPr>
            <a:endParaRPr lang="en-US" sz="2700">
              <a:solidFill>
                <a:srgbClr val="000000"/>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74"/>
            </a:stretch>
          </a:blipFill>
        </p:spPr>
      </p:sp>
      <p:grpSp>
        <p:nvGrpSpPr>
          <p:cNvPr id="3" name="Group 3"/>
          <p:cNvGrpSpPr/>
          <p:nvPr/>
        </p:nvGrpSpPr>
        <p:grpSpPr>
          <a:xfrm>
            <a:off x="6833253" y="3047881"/>
            <a:ext cx="9938074" cy="4191237"/>
            <a:chOff x="0" y="0"/>
            <a:chExt cx="2617435" cy="1103865"/>
          </a:xfrm>
        </p:grpSpPr>
        <p:sp>
          <p:nvSpPr>
            <p:cNvPr id="4" name="Freeform 4"/>
            <p:cNvSpPr/>
            <p:nvPr/>
          </p:nvSpPr>
          <p:spPr>
            <a:xfrm>
              <a:off x="0" y="0"/>
              <a:ext cx="2617435" cy="1103865"/>
            </a:xfrm>
            <a:custGeom>
              <a:avLst/>
              <a:gdLst/>
              <a:ahLst/>
              <a:cxnLst/>
              <a:rect l="l" t="t" r="r" b="b"/>
              <a:pathLst>
                <a:path w="2617435" h="1103865">
                  <a:moveTo>
                    <a:pt x="17917" y="0"/>
                  </a:moveTo>
                  <a:lnTo>
                    <a:pt x="2599518" y="0"/>
                  </a:lnTo>
                  <a:cubicBezTo>
                    <a:pt x="2604270" y="0"/>
                    <a:pt x="2608827" y="1888"/>
                    <a:pt x="2612187" y="5248"/>
                  </a:cubicBezTo>
                  <a:cubicBezTo>
                    <a:pt x="2615548" y="8608"/>
                    <a:pt x="2617435" y="13165"/>
                    <a:pt x="2617435" y="17917"/>
                  </a:cubicBezTo>
                  <a:lnTo>
                    <a:pt x="2617435" y="1085947"/>
                  </a:lnTo>
                  <a:cubicBezTo>
                    <a:pt x="2617435" y="1090700"/>
                    <a:pt x="2615548" y="1095257"/>
                    <a:pt x="2612187" y="1098617"/>
                  </a:cubicBezTo>
                  <a:cubicBezTo>
                    <a:pt x="2608827" y="1101977"/>
                    <a:pt x="2604270" y="1103865"/>
                    <a:pt x="2599518" y="1103865"/>
                  </a:cubicBezTo>
                  <a:lnTo>
                    <a:pt x="17917" y="1103865"/>
                  </a:lnTo>
                  <a:cubicBezTo>
                    <a:pt x="13165" y="1103865"/>
                    <a:pt x="8608" y="1101977"/>
                    <a:pt x="5248" y="1098617"/>
                  </a:cubicBezTo>
                  <a:cubicBezTo>
                    <a:pt x="1888" y="1095257"/>
                    <a:pt x="0" y="1090700"/>
                    <a:pt x="0" y="1085947"/>
                  </a:cubicBezTo>
                  <a:lnTo>
                    <a:pt x="0" y="17917"/>
                  </a:lnTo>
                  <a:cubicBezTo>
                    <a:pt x="0" y="13165"/>
                    <a:pt x="1888" y="8608"/>
                    <a:pt x="5248" y="5248"/>
                  </a:cubicBezTo>
                  <a:cubicBezTo>
                    <a:pt x="8608" y="1888"/>
                    <a:pt x="13165" y="0"/>
                    <a:pt x="17917" y="0"/>
                  </a:cubicBezTo>
                  <a:close/>
                </a:path>
              </a:pathLst>
            </a:custGeom>
            <a:solidFill>
              <a:srgbClr val="E26D6A">
                <a:alpha val="25882"/>
              </a:srgbClr>
            </a:solidFill>
            <a:ln w="95250" cap="rnd">
              <a:solidFill>
                <a:srgbClr val="000000">
                  <a:alpha val="25882"/>
                </a:srgbClr>
              </a:solidFill>
              <a:prstDash val="solid"/>
              <a:round/>
            </a:ln>
          </p:spPr>
        </p:sp>
        <p:sp>
          <p:nvSpPr>
            <p:cNvPr id="5" name="TextBox 5"/>
            <p:cNvSpPr txBox="1"/>
            <p:nvPr/>
          </p:nvSpPr>
          <p:spPr>
            <a:xfrm>
              <a:off x="0" y="57150"/>
              <a:ext cx="2617435" cy="1046715"/>
            </a:xfrm>
            <a:prstGeom prst="rect">
              <a:avLst/>
            </a:prstGeom>
          </p:spPr>
          <p:txBody>
            <a:bodyPr lIns="50800" tIns="50800" rIns="50800" bIns="50800" rtlCol="0" anchor="ctr"/>
            <a:lstStyle/>
            <a:p>
              <a:pPr algn="ctr">
                <a:lnSpc>
                  <a:spcPts val="2236"/>
                </a:lnSpc>
              </a:pPr>
              <a:endParaRPr/>
            </a:p>
          </p:txBody>
        </p:sp>
      </p:grpSp>
      <p:sp>
        <p:nvSpPr>
          <p:cNvPr id="6" name="Freeform 6"/>
          <p:cNvSpPr/>
          <p:nvPr/>
        </p:nvSpPr>
        <p:spPr>
          <a:xfrm>
            <a:off x="1066940" y="1028700"/>
            <a:ext cx="2518258" cy="8229600"/>
          </a:xfrm>
          <a:custGeom>
            <a:avLst/>
            <a:gdLst/>
            <a:ahLst/>
            <a:cxnLst/>
            <a:rect l="l" t="t" r="r" b="b"/>
            <a:pathLst>
              <a:path w="2518258" h="8229600">
                <a:moveTo>
                  <a:pt x="0" y="0"/>
                </a:moveTo>
                <a:lnTo>
                  <a:pt x="2518258" y="0"/>
                </a:lnTo>
                <a:lnTo>
                  <a:pt x="2518258" y="8229600"/>
                </a:lnTo>
                <a:lnTo>
                  <a:pt x="0" y="82296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7" name="Group 7"/>
          <p:cNvGrpSpPr/>
          <p:nvPr/>
        </p:nvGrpSpPr>
        <p:grpSpPr>
          <a:xfrm>
            <a:off x="0" y="8992801"/>
            <a:ext cx="18288000" cy="1294199"/>
            <a:chOff x="0" y="0"/>
            <a:chExt cx="4816593" cy="340859"/>
          </a:xfrm>
        </p:grpSpPr>
        <p:sp>
          <p:nvSpPr>
            <p:cNvPr id="8" name="Freeform 8"/>
            <p:cNvSpPr/>
            <p:nvPr/>
          </p:nvSpPr>
          <p:spPr>
            <a:xfrm>
              <a:off x="0" y="0"/>
              <a:ext cx="4816592" cy="340859"/>
            </a:xfrm>
            <a:custGeom>
              <a:avLst/>
              <a:gdLst/>
              <a:ahLst/>
              <a:cxnLst/>
              <a:rect l="l" t="t" r="r" b="b"/>
              <a:pathLst>
                <a:path w="4816592" h="340859">
                  <a:moveTo>
                    <a:pt x="0" y="0"/>
                  </a:moveTo>
                  <a:lnTo>
                    <a:pt x="4816592" y="0"/>
                  </a:lnTo>
                  <a:lnTo>
                    <a:pt x="4816592" y="340859"/>
                  </a:lnTo>
                  <a:lnTo>
                    <a:pt x="0" y="340859"/>
                  </a:lnTo>
                  <a:close/>
                </a:path>
              </a:pathLst>
            </a:custGeom>
            <a:solidFill>
              <a:srgbClr val="DCA75E"/>
            </a:solidFill>
          </p:spPr>
        </p:sp>
        <p:sp>
          <p:nvSpPr>
            <p:cNvPr id="9" name="TextBox 9"/>
            <p:cNvSpPr txBox="1"/>
            <p:nvPr/>
          </p:nvSpPr>
          <p:spPr>
            <a:xfrm>
              <a:off x="0" y="57150"/>
              <a:ext cx="4816593" cy="283709"/>
            </a:xfrm>
            <a:prstGeom prst="rect">
              <a:avLst/>
            </a:prstGeom>
          </p:spPr>
          <p:txBody>
            <a:bodyPr lIns="50800" tIns="50800" rIns="50800" bIns="50800" rtlCol="0" anchor="ctr"/>
            <a:lstStyle/>
            <a:p>
              <a:pPr algn="ctr">
                <a:lnSpc>
                  <a:spcPts val="2236"/>
                </a:lnSpc>
              </a:pPr>
              <a:endParaRPr/>
            </a:p>
          </p:txBody>
        </p:sp>
      </p:grpSp>
      <p:sp>
        <p:nvSpPr>
          <p:cNvPr id="10" name="Freeform 10"/>
          <p:cNvSpPr/>
          <p:nvPr/>
        </p:nvSpPr>
        <p:spPr>
          <a:xfrm>
            <a:off x="2768936" y="2894191"/>
            <a:ext cx="2766742" cy="6887731"/>
          </a:xfrm>
          <a:custGeom>
            <a:avLst/>
            <a:gdLst/>
            <a:ahLst/>
            <a:cxnLst/>
            <a:rect l="l" t="t" r="r" b="b"/>
            <a:pathLst>
              <a:path w="2766742" h="6887731">
                <a:moveTo>
                  <a:pt x="0" y="0"/>
                </a:moveTo>
                <a:lnTo>
                  <a:pt x="2766742" y="0"/>
                </a:lnTo>
                <a:lnTo>
                  <a:pt x="2766742" y="6887731"/>
                </a:lnTo>
                <a:lnTo>
                  <a:pt x="0" y="688773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1" name="Freeform 11"/>
          <p:cNvSpPr/>
          <p:nvPr/>
        </p:nvSpPr>
        <p:spPr>
          <a:xfrm>
            <a:off x="0" y="4689576"/>
            <a:ext cx="4182802" cy="5597424"/>
          </a:xfrm>
          <a:custGeom>
            <a:avLst/>
            <a:gdLst/>
            <a:ahLst/>
            <a:cxnLst/>
            <a:rect l="l" t="t" r="r" b="b"/>
            <a:pathLst>
              <a:path w="4182802" h="5597424">
                <a:moveTo>
                  <a:pt x="0" y="0"/>
                </a:moveTo>
                <a:lnTo>
                  <a:pt x="4182802" y="0"/>
                </a:lnTo>
                <a:lnTo>
                  <a:pt x="4182802" y="5597424"/>
                </a:lnTo>
                <a:lnTo>
                  <a:pt x="0" y="559742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Freeform 12"/>
          <p:cNvSpPr/>
          <p:nvPr/>
        </p:nvSpPr>
        <p:spPr>
          <a:xfrm flipH="1">
            <a:off x="11802290" y="7488288"/>
            <a:ext cx="6796216" cy="4114800"/>
          </a:xfrm>
          <a:custGeom>
            <a:avLst/>
            <a:gdLst/>
            <a:ahLst/>
            <a:cxnLst/>
            <a:rect l="l" t="t" r="r" b="b"/>
            <a:pathLst>
              <a:path w="6796216" h="4114800">
                <a:moveTo>
                  <a:pt x="6796216" y="0"/>
                </a:moveTo>
                <a:lnTo>
                  <a:pt x="0" y="0"/>
                </a:lnTo>
                <a:lnTo>
                  <a:pt x="0" y="4114800"/>
                </a:lnTo>
                <a:lnTo>
                  <a:pt x="6796216" y="4114800"/>
                </a:lnTo>
                <a:lnTo>
                  <a:pt x="6796216"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3" name="TextBox 13"/>
          <p:cNvSpPr txBox="1"/>
          <p:nvPr/>
        </p:nvSpPr>
        <p:spPr>
          <a:xfrm>
            <a:off x="7077239" y="3292230"/>
            <a:ext cx="9450101" cy="4098018"/>
          </a:xfrm>
          <a:prstGeom prst="rect">
            <a:avLst/>
          </a:prstGeom>
        </p:spPr>
        <p:txBody>
          <a:bodyPr lIns="0" tIns="0" rIns="0" bIns="0" rtlCol="0" anchor="t">
            <a:spAutoFit/>
          </a:bodyPr>
          <a:lstStyle/>
          <a:p>
            <a:pPr algn="l">
              <a:lnSpc>
                <a:spcPts val="3619"/>
              </a:lnSpc>
            </a:pPr>
            <a:r>
              <a:rPr lang="en-US" sz="2585" b="1">
                <a:solidFill>
                  <a:srgbClr val="000000"/>
                </a:solidFill>
                <a:latin typeface="Poppins Bold"/>
                <a:ea typeface="Poppins Bold"/>
                <a:cs typeface="Poppins Bold"/>
                <a:sym typeface="Poppins Bold"/>
              </a:rPr>
              <a:t>Beshinchi jihat</a:t>
            </a:r>
            <a:r>
              <a:rPr lang="en-US" sz="2585">
                <a:solidFill>
                  <a:srgbClr val="000000"/>
                </a:solidFill>
                <a:latin typeface="Poppins"/>
                <a:ea typeface="Poppins"/>
                <a:cs typeface="Poppins"/>
                <a:sym typeface="Poppins"/>
              </a:rPr>
              <a:t> nogironligi bo‘lgan shaxslarning o‘zlari va ularning tashkilotlarining ishtirokini baholashdir. Qarorlar qabul qilish jarayonida, siyosat ishlab chiqishda va ijro etishda nogironligi bo‘lgan shaxslarning qanchalik faol ishtirok etayotganligini, ularning fikrlari va takliflari hisobga olinayotganmi yoki yo‘qligini baholash zarur. Bu jarayonda "biz haqimizda bizsiz emas" tamoyilining qay darajada amalga oshirilayotgani tekshiriladi.</a:t>
            </a:r>
          </a:p>
          <a:p>
            <a:pPr algn="l">
              <a:lnSpc>
                <a:spcPts val="3479"/>
              </a:lnSpc>
            </a:pPr>
            <a:endParaRPr lang="en-US" sz="2585">
              <a:solidFill>
                <a:srgbClr val="000000"/>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9230" r="-19230"/>
            </a:stretch>
          </a:blipFill>
        </p:spPr>
      </p:sp>
      <p:sp>
        <p:nvSpPr>
          <p:cNvPr id="3" name="Freeform 3"/>
          <p:cNvSpPr/>
          <p:nvPr/>
        </p:nvSpPr>
        <p:spPr>
          <a:xfrm flipH="1">
            <a:off x="13072829" y="5935623"/>
            <a:ext cx="3028915" cy="4338721"/>
          </a:xfrm>
          <a:custGeom>
            <a:avLst/>
            <a:gdLst/>
            <a:ahLst/>
            <a:cxnLst/>
            <a:rect l="l" t="t" r="r" b="b"/>
            <a:pathLst>
              <a:path w="3028915" h="4338721">
                <a:moveTo>
                  <a:pt x="3028915" y="0"/>
                </a:moveTo>
                <a:lnTo>
                  <a:pt x="0" y="0"/>
                </a:lnTo>
                <a:lnTo>
                  <a:pt x="0" y="4338721"/>
                </a:lnTo>
                <a:lnTo>
                  <a:pt x="3028915" y="4338721"/>
                </a:lnTo>
                <a:lnTo>
                  <a:pt x="3028915" y="0"/>
                </a:lnTo>
                <a:close/>
              </a:path>
            </a:pathLst>
          </a:custGeom>
          <a:blipFill>
            <a:blip r:embed="rId3"/>
            <a:stretch>
              <a:fillRect t="-3221" b="-26962"/>
            </a:stretch>
          </a:blipFill>
        </p:spPr>
      </p:sp>
      <p:sp>
        <p:nvSpPr>
          <p:cNvPr id="4" name="Freeform 4"/>
          <p:cNvSpPr/>
          <p:nvPr/>
        </p:nvSpPr>
        <p:spPr>
          <a:xfrm flipH="1">
            <a:off x="15259085" y="5263755"/>
            <a:ext cx="3028915" cy="5023245"/>
          </a:xfrm>
          <a:custGeom>
            <a:avLst/>
            <a:gdLst/>
            <a:ahLst/>
            <a:cxnLst/>
            <a:rect l="l" t="t" r="r" b="b"/>
            <a:pathLst>
              <a:path w="3028915" h="5023245">
                <a:moveTo>
                  <a:pt x="3028915" y="0"/>
                </a:moveTo>
                <a:lnTo>
                  <a:pt x="0" y="0"/>
                </a:lnTo>
                <a:lnTo>
                  <a:pt x="0" y="5023245"/>
                </a:lnTo>
                <a:lnTo>
                  <a:pt x="3028915" y="5023245"/>
                </a:lnTo>
                <a:lnTo>
                  <a:pt x="3028915" y="0"/>
                </a:lnTo>
                <a:close/>
              </a:path>
            </a:pathLst>
          </a:custGeom>
          <a:blipFill>
            <a:blip r:embed="rId3"/>
            <a:stretch>
              <a:fillRect t="-2782" b="-9661"/>
            </a:stretch>
          </a:blipFill>
        </p:spPr>
      </p:sp>
      <p:sp>
        <p:nvSpPr>
          <p:cNvPr id="5" name="Freeform 5"/>
          <p:cNvSpPr/>
          <p:nvPr/>
        </p:nvSpPr>
        <p:spPr>
          <a:xfrm>
            <a:off x="0" y="7480459"/>
            <a:ext cx="17259300" cy="2806541"/>
          </a:xfrm>
          <a:custGeom>
            <a:avLst/>
            <a:gdLst/>
            <a:ahLst/>
            <a:cxnLst/>
            <a:rect l="l" t="t" r="r" b="b"/>
            <a:pathLst>
              <a:path w="17259300" h="2806541">
                <a:moveTo>
                  <a:pt x="0" y="0"/>
                </a:moveTo>
                <a:lnTo>
                  <a:pt x="17259300" y="0"/>
                </a:lnTo>
                <a:lnTo>
                  <a:pt x="17259300" y="2806541"/>
                </a:lnTo>
                <a:lnTo>
                  <a:pt x="0" y="2806541"/>
                </a:lnTo>
                <a:lnTo>
                  <a:pt x="0" y="0"/>
                </a:lnTo>
                <a:close/>
              </a:path>
            </a:pathLst>
          </a:custGeom>
          <a:blipFill>
            <a:blip r:embed="rId4"/>
            <a:stretch>
              <a:fillRect t="-3169" b="-3169"/>
            </a:stretch>
          </a:blipFill>
        </p:spPr>
      </p:sp>
      <p:sp>
        <p:nvSpPr>
          <p:cNvPr id="6" name="Freeform 6"/>
          <p:cNvSpPr/>
          <p:nvPr/>
        </p:nvSpPr>
        <p:spPr>
          <a:xfrm flipH="1">
            <a:off x="1028700" y="1108858"/>
            <a:ext cx="4706302" cy="8149442"/>
          </a:xfrm>
          <a:custGeom>
            <a:avLst/>
            <a:gdLst/>
            <a:ahLst/>
            <a:cxnLst/>
            <a:rect l="l" t="t" r="r" b="b"/>
            <a:pathLst>
              <a:path w="4706302" h="8149442">
                <a:moveTo>
                  <a:pt x="4706302" y="0"/>
                </a:moveTo>
                <a:lnTo>
                  <a:pt x="0" y="0"/>
                </a:lnTo>
                <a:lnTo>
                  <a:pt x="0" y="8149442"/>
                </a:lnTo>
                <a:lnTo>
                  <a:pt x="4706302" y="8149442"/>
                </a:lnTo>
                <a:lnTo>
                  <a:pt x="4706302" y="0"/>
                </a:lnTo>
                <a:close/>
              </a:path>
            </a:pathLst>
          </a:custGeom>
          <a:blipFill>
            <a:blip r:embed="rId5"/>
            <a:stretch>
              <a:fillRect/>
            </a:stretch>
          </a:blipFill>
        </p:spPr>
      </p:sp>
      <p:sp>
        <p:nvSpPr>
          <p:cNvPr id="7" name="Freeform 7"/>
          <p:cNvSpPr/>
          <p:nvPr/>
        </p:nvSpPr>
        <p:spPr>
          <a:xfrm>
            <a:off x="4445180" y="2191813"/>
            <a:ext cx="1850496" cy="1964812"/>
          </a:xfrm>
          <a:custGeom>
            <a:avLst/>
            <a:gdLst/>
            <a:ahLst/>
            <a:cxnLst/>
            <a:rect l="l" t="t" r="r" b="b"/>
            <a:pathLst>
              <a:path w="1850496" h="1964812">
                <a:moveTo>
                  <a:pt x="0" y="0"/>
                </a:moveTo>
                <a:lnTo>
                  <a:pt x="1850496" y="0"/>
                </a:lnTo>
                <a:lnTo>
                  <a:pt x="1850496" y="1964812"/>
                </a:lnTo>
                <a:lnTo>
                  <a:pt x="0" y="196481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0" y="6292455"/>
            <a:ext cx="1753042" cy="3994545"/>
          </a:xfrm>
          <a:custGeom>
            <a:avLst/>
            <a:gdLst/>
            <a:ahLst/>
            <a:cxnLst/>
            <a:rect l="l" t="t" r="r" b="b"/>
            <a:pathLst>
              <a:path w="1753042" h="3994545">
                <a:moveTo>
                  <a:pt x="0" y="0"/>
                </a:moveTo>
                <a:lnTo>
                  <a:pt x="1753042" y="0"/>
                </a:lnTo>
                <a:lnTo>
                  <a:pt x="1753042" y="3994545"/>
                </a:lnTo>
                <a:lnTo>
                  <a:pt x="0" y="3994545"/>
                </a:lnTo>
                <a:lnTo>
                  <a:pt x="0" y="0"/>
                </a:lnTo>
                <a:close/>
              </a:path>
            </a:pathLst>
          </a:custGeom>
          <a:blipFill>
            <a:blip r:embed="rId3"/>
            <a:stretch>
              <a:fillRect l="-30154" b="-6516"/>
            </a:stretch>
          </a:blipFill>
        </p:spPr>
      </p:sp>
      <p:grpSp>
        <p:nvGrpSpPr>
          <p:cNvPr id="9" name="Group 9"/>
          <p:cNvGrpSpPr/>
          <p:nvPr/>
        </p:nvGrpSpPr>
        <p:grpSpPr>
          <a:xfrm>
            <a:off x="15481459" y="7480459"/>
            <a:ext cx="1777841" cy="177784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2" name="Freeform 12"/>
          <p:cNvSpPr/>
          <p:nvPr/>
        </p:nvSpPr>
        <p:spPr>
          <a:xfrm>
            <a:off x="15783982" y="7827762"/>
            <a:ext cx="1172794" cy="1083235"/>
          </a:xfrm>
          <a:custGeom>
            <a:avLst/>
            <a:gdLst/>
            <a:ahLst/>
            <a:cxnLst/>
            <a:rect l="l" t="t" r="r" b="b"/>
            <a:pathLst>
              <a:path w="1172794" h="1083235">
                <a:moveTo>
                  <a:pt x="0" y="0"/>
                </a:moveTo>
                <a:lnTo>
                  <a:pt x="1172794" y="0"/>
                </a:lnTo>
                <a:lnTo>
                  <a:pt x="1172794" y="1083235"/>
                </a:lnTo>
                <a:lnTo>
                  <a:pt x="0" y="108323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TextBox 13"/>
          <p:cNvSpPr txBox="1"/>
          <p:nvPr/>
        </p:nvSpPr>
        <p:spPr>
          <a:xfrm>
            <a:off x="7391530" y="2157579"/>
            <a:ext cx="9867770" cy="1999046"/>
          </a:xfrm>
          <a:prstGeom prst="rect">
            <a:avLst/>
          </a:prstGeom>
        </p:spPr>
        <p:txBody>
          <a:bodyPr lIns="0" tIns="0" rIns="0" bIns="0" rtlCol="0" anchor="t">
            <a:spAutoFit/>
          </a:bodyPr>
          <a:lstStyle/>
          <a:p>
            <a:pPr algn="l">
              <a:lnSpc>
                <a:spcPts val="16341"/>
              </a:lnSpc>
            </a:pPr>
            <a:r>
              <a:rPr lang="en-US" sz="11672">
                <a:solidFill>
                  <a:srgbClr val="4D6CAB"/>
                </a:solidFill>
                <a:latin typeface="Gagalin"/>
                <a:ea typeface="Gagalin"/>
                <a:cs typeface="Gagalin"/>
                <a:sym typeface="Gagalin"/>
              </a:rPr>
              <a:t>thank you</a:t>
            </a:r>
          </a:p>
        </p:txBody>
      </p:sp>
      <p:sp>
        <p:nvSpPr>
          <p:cNvPr id="14" name="Freeform 14"/>
          <p:cNvSpPr/>
          <p:nvPr/>
        </p:nvSpPr>
        <p:spPr>
          <a:xfrm>
            <a:off x="1753042" y="7827762"/>
            <a:ext cx="2380298" cy="2250463"/>
          </a:xfrm>
          <a:custGeom>
            <a:avLst/>
            <a:gdLst/>
            <a:ahLst/>
            <a:cxnLst/>
            <a:rect l="l" t="t" r="r" b="b"/>
            <a:pathLst>
              <a:path w="2380298" h="2250463">
                <a:moveTo>
                  <a:pt x="0" y="0"/>
                </a:moveTo>
                <a:lnTo>
                  <a:pt x="2380298" y="0"/>
                </a:lnTo>
                <a:lnTo>
                  <a:pt x="2380298" y="2250463"/>
                </a:lnTo>
                <a:lnTo>
                  <a:pt x="0" y="225046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Freeform 15"/>
          <p:cNvSpPr/>
          <p:nvPr/>
        </p:nvSpPr>
        <p:spPr>
          <a:xfrm>
            <a:off x="5735002" y="5935623"/>
            <a:ext cx="3356377" cy="4338721"/>
          </a:xfrm>
          <a:custGeom>
            <a:avLst/>
            <a:gdLst/>
            <a:ahLst/>
            <a:cxnLst/>
            <a:rect l="l" t="t" r="r" b="b"/>
            <a:pathLst>
              <a:path w="3356377" h="4338721">
                <a:moveTo>
                  <a:pt x="0" y="0"/>
                </a:moveTo>
                <a:lnTo>
                  <a:pt x="3356377" y="0"/>
                </a:lnTo>
                <a:lnTo>
                  <a:pt x="3356377" y="4338721"/>
                </a:lnTo>
                <a:lnTo>
                  <a:pt x="0" y="4338721"/>
                </a:lnTo>
                <a:lnTo>
                  <a:pt x="0" y="0"/>
                </a:lnTo>
                <a:close/>
              </a:path>
            </a:pathLst>
          </a:custGeom>
          <a:blipFill>
            <a:blip r:embed="rId12"/>
            <a:stretch>
              <a:fillRect b="-511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Произвольный</PresentationFormat>
  <Paragraphs>28</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Gagalin</vt:lpstr>
      <vt:lpstr>PT Serif Bold</vt:lpstr>
      <vt:lpstr>Poppins</vt:lpstr>
      <vt:lpstr>Poppins Bold</vt:lpstr>
      <vt:lpstr>Calibri</vt:lpstr>
      <vt:lpstr>PT Serif</vt: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5-modul</dc:title>
  <dc:creator>Dell</dc:creator>
  <cp:lastModifiedBy>Dell</cp:lastModifiedBy>
  <cp:revision>2</cp:revision>
  <dcterms:created xsi:type="dcterms:W3CDTF">2006-08-16T00:00:00Z</dcterms:created>
  <dcterms:modified xsi:type="dcterms:W3CDTF">2025-11-17T15:29:25Z</dcterms:modified>
  <dc:identifier>DAG42rStNxY</dc:identifier>
</cp:coreProperties>
</file>