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Barlow Condensed Heavy" charset="1" panose="00000A06000000000000"/>
      <p:regular r:id="rId17"/>
    </p:embeddedFont>
    <p:embeddedFont>
      <p:font typeface="Open Sans Bold" charset="1" panose="020B0806030504020204"/>
      <p:regular r:id="rId18"/>
    </p:embeddedFont>
    <p:embeddedFont>
      <p:font typeface="Aileron Bold" charset="1" panose="00000800000000000000"/>
      <p:regular r:id="rId19"/>
    </p:embeddedFont>
    <p:embeddedFont>
      <p:font typeface="Akzidenz-Grotesk Heavy" charset="1" panose="02000503050000020004"/>
      <p:regular r:id="rId20"/>
    </p:embeddedFont>
    <p:embeddedFont>
      <p:font typeface="Aileron Ultra-Bold" charset="1" panose="00000A00000000000000"/>
      <p:regular r:id="rId21"/>
    </p:embeddedFont>
    <p:embeddedFont>
      <p:font typeface="Akzidenz-Grotesk" charset="1" panose="02000503030000020003"/>
      <p:regular r:id="rId22"/>
    </p:embeddedFont>
    <p:embeddedFont>
      <p:font typeface="Aileron" charset="1" panose="00000500000000000000"/>
      <p:regular r:id="rId23"/>
    </p:embeddedFont>
    <p:embeddedFont>
      <p:font typeface="Akzidenz-Grotesk Bold" charset="1" panose="02000803050000020004"/>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svg" Type="http://schemas.openxmlformats.org/officeDocument/2006/relationships/image"/><Relationship Id="rId2" Target="../media/image6.png" Type="http://schemas.openxmlformats.org/officeDocument/2006/relationships/image"/><Relationship Id="rId3" Target="../media/image7.svg" Type="http://schemas.openxmlformats.org/officeDocument/2006/relationships/image"/><Relationship Id="rId4" Target="../media/image12.jpe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 Id="rId7" Target="../media/image15.png" Type="http://schemas.openxmlformats.org/officeDocument/2006/relationships/image"/><Relationship Id="rId8" Target="../media/image16.svg" Type="http://schemas.openxmlformats.org/officeDocument/2006/relationships/image"/><Relationship Id="rId9" Target="../media/image1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svg" Type="http://schemas.openxmlformats.org/officeDocument/2006/relationships/image"/><Relationship Id="rId2" Target="../media/image17.png" Type="http://schemas.openxmlformats.org/officeDocument/2006/relationships/image"/><Relationship Id="rId3" Target="../media/image18.jpeg" Type="http://schemas.openxmlformats.org/officeDocument/2006/relationships/image"/><Relationship Id="rId4" Target="../media/image19.jpe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 Id="rId7" Target="../media/image1.png" Type="http://schemas.openxmlformats.org/officeDocument/2006/relationships/image"/><Relationship Id="rId8" Target="../media/image2.svg" Type="http://schemas.openxmlformats.org/officeDocument/2006/relationships/image"/><Relationship Id="rId9"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 Id="rId4" Target="../media/image22.jpeg" Type="http://schemas.openxmlformats.org/officeDocument/2006/relationships/image"/><Relationship Id="rId5" Target="../media/image1.png" Type="http://schemas.openxmlformats.org/officeDocument/2006/relationships/image"/><Relationship Id="rId6" Target="../media/image2.svg" Type="http://schemas.openxmlformats.org/officeDocument/2006/relationships/image"/><Relationship Id="rId7" Target="../media/image10.png" Type="http://schemas.openxmlformats.org/officeDocument/2006/relationships/image"/><Relationship Id="rId8" Target="../media/image11.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jpeg" Type="http://schemas.openxmlformats.org/officeDocument/2006/relationships/image"/><Relationship Id="rId3" Target="../media/image24.png" Type="http://schemas.openxmlformats.org/officeDocument/2006/relationships/image"/><Relationship Id="rId4" Target="../media/image25.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png" Type="http://schemas.openxmlformats.org/officeDocument/2006/relationships/image"/><Relationship Id="rId3" Target="../media/image27.svg" Type="http://schemas.openxmlformats.org/officeDocument/2006/relationships/image"/><Relationship Id="rId4" Target="../media/image28.jpeg" Type="http://schemas.openxmlformats.org/officeDocument/2006/relationships/image"/><Relationship Id="rId5" Target="../media/image1.png" Type="http://schemas.openxmlformats.org/officeDocument/2006/relationships/image"/><Relationship Id="rId6" Target="../media/image2.svg" Type="http://schemas.openxmlformats.org/officeDocument/2006/relationships/image"/><Relationship Id="rId7" Target="../media/image29.jpeg" Type="http://schemas.openxmlformats.org/officeDocument/2006/relationships/image"/><Relationship Id="rId8" Target="../media/image10.png" Type="http://schemas.openxmlformats.org/officeDocument/2006/relationships/image"/><Relationship Id="rId9" Target="../media/image11.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 Id="rId4" Target="../media/image30.jpeg" Type="http://schemas.openxmlformats.org/officeDocument/2006/relationships/image"/><Relationship Id="rId5" Target="../media/image1.png" Type="http://schemas.openxmlformats.org/officeDocument/2006/relationships/image"/><Relationship Id="rId6" Target="../media/image2.svg" Type="http://schemas.openxmlformats.org/officeDocument/2006/relationships/image"/><Relationship Id="rId7" Target="../media/image10.png" Type="http://schemas.openxmlformats.org/officeDocument/2006/relationships/image"/><Relationship Id="rId8" Target="../media/image11.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32.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469396" y="2719229"/>
            <a:ext cx="2544433" cy="2544433"/>
          </a:xfrm>
          <a:custGeom>
            <a:avLst/>
            <a:gdLst/>
            <a:ahLst/>
            <a:cxnLst/>
            <a:rect r="r" b="b" t="t" l="l"/>
            <a:pathLst>
              <a:path h="2544433" w="2544433">
                <a:moveTo>
                  <a:pt x="0" y="0"/>
                </a:moveTo>
                <a:lnTo>
                  <a:pt x="2544432" y="0"/>
                </a:lnTo>
                <a:lnTo>
                  <a:pt x="2544432" y="2544433"/>
                </a:lnTo>
                <a:lnTo>
                  <a:pt x="0" y="25444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1149275" y="4921015"/>
            <a:ext cx="11071218" cy="5950354"/>
            <a:chOff x="-1270" y="0"/>
            <a:chExt cx="5373370" cy="2887980"/>
          </a:xfrm>
        </p:grpSpPr>
        <p:sp>
          <p:nvSpPr>
            <p:cNvPr name="Freeform 4" id="4"/>
            <p:cNvSpPr/>
            <p:nvPr/>
          </p:nvSpPr>
          <p:spPr>
            <a:xfrm flipH="false" flipV="false" rot="0">
              <a:off x="0" y="0"/>
              <a:ext cx="5373370" cy="2887980"/>
            </a:xfrm>
            <a:custGeom>
              <a:avLst/>
              <a:gdLst/>
              <a:ahLst/>
              <a:cxnLst/>
              <a:rect r="r" b="b" t="t" l="l"/>
              <a:pathLst>
                <a:path h="2887980" w="5373370">
                  <a:moveTo>
                    <a:pt x="5373370" y="621030"/>
                  </a:moveTo>
                  <a:cubicBezTo>
                    <a:pt x="5373370" y="963930"/>
                    <a:pt x="5095240" y="1242060"/>
                    <a:pt x="4752340" y="1242060"/>
                  </a:cubicBezTo>
                  <a:lnTo>
                    <a:pt x="3628390" y="1242060"/>
                  </a:lnTo>
                  <a:cubicBezTo>
                    <a:pt x="3602990" y="1242060"/>
                    <a:pt x="3582670" y="1263650"/>
                    <a:pt x="3582670" y="1289050"/>
                  </a:cubicBezTo>
                  <a:cubicBezTo>
                    <a:pt x="3582670" y="1380490"/>
                    <a:pt x="3562350" y="1466850"/>
                    <a:pt x="3528060" y="1545590"/>
                  </a:cubicBezTo>
                  <a:cubicBezTo>
                    <a:pt x="3506470" y="1592580"/>
                    <a:pt x="3540760" y="1645920"/>
                    <a:pt x="3592830" y="1645920"/>
                  </a:cubicBezTo>
                  <a:cubicBezTo>
                    <a:pt x="3935730" y="1645920"/>
                    <a:pt x="4213860" y="1924050"/>
                    <a:pt x="4213860" y="2266950"/>
                  </a:cubicBezTo>
                  <a:cubicBezTo>
                    <a:pt x="4213860" y="2609850"/>
                    <a:pt x="3935730" y="2887980"/>
                    <a:pt x="3592830" y="2887980"/>
                  </a:cubicBezTo>
                  <a:lnTo>
                    <a:pt x="1252220" y="2887980"/>
                  </a:lnTo>
                  <a:cubicBezTo>
                    <a:pt x="909320" y="2887980"/>
                    <a:pt x="631190" y="2609850"/>
                    <a:pt x="631190" y="2266950"/>
                  </a:cubicBezTo>
                  <a:cubicBezTo>
                    <a:pt x="631190" y="2175510"/>
                    <a:pt x="651510" y="2089150"/>
                    <a:pt x="685800" y="2010410"/>
                  </a:cubicBezTo>
                  <a:cubicBezTo>
                    <a:pt x="707390" y="1963420"/>
                    <a:pt x="673100" y="1910080"/>
                    <a:pt x="621030" y="1910080"/>
                  </a:cubicBezTo>
                  <a:cubicBezTo>
                    <a:pt x="278130" y="1910080"/>
                    <a:pt x="0" y="1631950"/>
                    <a:pt x="0" y="1289050"/>
                  </a:cubicBezTo>
                  <a:cubicBezTo>
                    <a:pt x="0" y="946150"/>
                    <a:pt x="278130" y="668020"/>
                    <a:pt x="621030" y="668020"/>
                  </a:cubicBezTo>
                  <a:lnTo>
                    <a:pt x="1744980" y="668020"/>
                  </a:lnTo>
                  <a:cubicBezTo>
                    <a:pt x="1770380" y="668020"/>
                    <a:pt x="1790700" y="647700"/>
                    <a:pt x="1790700" y="622300"/>
                  </a:cubicBezTo>
                  <a:lnTo>
                    <a:pt x="1790700" y="621030"/>
                  </a:lnTo>
                  <a:cubicBezTo>
                    <a:pt x="1790700" y="278130"/>
                    <a:pt x="2068830" y="0"/>
                    <a:pt x="2411730" y="0"/>
                  </a:cubicBezTo>
                  <a:lnTo>
                    <a:pt x="4751070" y="0"/>
                  </a:lnTo>
                  <a:cubicBezTo>
                    <a:pt x="5095240" y="0"/>
                    <a:pt x="5373370" y="278130"/>
                    <a:pt x="5373370" y="621030"/>
                  </a:cubicBezTo>
                  <a:close/>
                </a:path>
              </a:pathLst>
            </a:custGeom>
            <a:blipFill>
              <a:blip r:embed="rId4"/>
              <a:stretch>
                <a:fillRect l="-23" t="-15120" r="23" b="-15120"/>
              </a:stretch>
            </a:blipFill>
          </p:spPr>
        </p:sp>
      </p:grpSp>
      <p:grpSp>
        <p:nvGrpSpPr>
          <p:cNvPr name="Group 5" id="5"/>
          <p:cNvGrpSpPr/>
          <p:nvPr/>
        </p:nvGrpSpPr>
        <p:grpSpPr>
          <a:xfrm rot="0">
            <a:off x="-1136521" y="3307946"/>
            <a:ext cx="2594369" cy="4588246"/>
            <a:chOff x="0" y="0"/>
            <a:chExt cx="683291" cy="1208427"/>
          </a:xfrm>
        </p:grpSpPr>
        <p:sp>
          <p:nvSpPr>
            <p:cNvPr name="Freeform 6" id="6"/>
            <p:cNvSpPr/>
            <p:nvPr/>
          </p:nvSpPr>
          <p:spPr>
            <a:xfrm flipH="false" flipV="false" rot="0">
              <a:off x="0" y="0"/>
              <a:ext cx="683291" cy="1208427"/>
            </a:xfrm>
            <a:custGeom>
              <a:avLst/>
              <a:gdLst/>
              <a:ahLst/>
              <a:cxnLst/>
              <a:rect r="r" b="b" t="t" l="l"/>
              <a:pathLst>
                <a:path h="1208427" w="683291">
                  <a:moveTo>
                    <a:pt x="152190" y="0"/>
                  </a:moveTo>
                  <a:lnTo>
                    <a:pt x="531100" y="0"/>
                  </a:lnTo>
                  <a:cubicBezTo>
                    <a:pt x="571464" y="0"/>
                    <a:pt x="610174" y="16034"/>
                    <a:pt x="638715" y="44576"/>
                  </a:cubicBezTo>
                  <a:cubicBezTo>
                    <a:pt x="667256" y="73117"/>
                    <a:pt x="683291" y="111827"/>
                    <a:pt x="683291" y="152190"/>
                  </a:cubicBezTo>
                  <a:lnTo>
                    <a:pt x="683291" y="1056237"/>
                  </a:lnTo>
                  <a:cubicBezTo>
                    <a:pt x="683291" y="1096600"/>
                    <a:pt x="667256" y="1135310"/>
                    <a:pt x="638715" y="1163852"/>
                  </a:cubicBezTo>
                  <a:cubicBezTo>
                    <a:pt x="610174" y="1192393"/>
                    <a:pt x="571464" y="1208427"/>
                    <a:pt x="531100" y="1208427"/>
                  </a:cubicBezTo>
                  <a:lnTo>
                    <a:pt x="152190" y="1208427"/>
                  </a:lnTo>
                  <a:cubicBezTo>
                    <a:pt x="111827" y="1208427"/>
                    <a:pt x="73117" y="1192393"/>
                    <a:pt x="44576" y="1163852"/>
                  </a:cubicBezTo>
                  <a:cubicBezTo>
                    <a:pt x="16034" y="1135310"/>
                    <a:pt x="0" y="1096600"/>
                    <a:pt x="0" y="1056237"/>
                  </a:cubicBezTo>
                  <a:lnTo>
                    <a:pt x="0" y="152190"/>
                  </a:lnTo>
                  <a:cubicBezTo>
                    <a:pt x="0" y="111827"/>
                    <a:pt x="16034" y="73117"/>
                    <a:pt x="44576" y="44576"/>
                  </a:cubicBezTo>
                  <a:cubicBezTo>
                    <a:pt x="73117" y="16034"/>
                    <a:pt x="111827" y="0"/>
                    <a:pt x="152190" y="0"/>
                  </a:cubicBezTo>
                  <a:close/>
                </a:path>
              </a:pathLst>
            </a:custGeom>
            <a:solidFill>
              <a:srgbClr val="5188CC"/>
            </a:solidFill>
          </p:spPr>
        </p:sp>
        <p:sp>
          <p:nvSpPr>
            <p:cNvPr name="TextBox 7" id="7"/>
            <p:cNvSpPr txBox="true"/>
            <p:nvPr/>
          </p:nvSpPr>
          <p:spPr>
            <a:xfrm>
              <a:off x="0" y="-47625"/>
              <a:ext cx="683291" cy="1256052"/>
            </a:xfrm>
            <a:prstGeom prst="rect">
              <a:avLst/>
            </a:prstGeom>
          </p:spPr>
          <p:txBody>
            <a:bodyPr anchor="ctr" rtlCol="false" tIns="50800" lIns="50800" bIns="50800" rIns="50800"/>
            <a:lstStyle/>
            <a:p>
              <a:pPr algn="ctr">
                <a:lnSpc>
                  <a:spcPts val="2800"/>
                </a:lnSpc>
              </a:pPr>
            </a:p>
          </p:txBody>
        </p:sp>
      </p:grpSp>
      <p:sp>
        <p:nvSpPr>
          <p:cNvPr name="Freeform 8" id="8"/>
          <p:cNvSpPr/>
          <p:nvPr/>
        </p:nvSpPr>
        <p:spPr>
          <a:xfrm flipH="false" flipV="false" rot="0">
            <a:off x="13731511" y="1434222"/>
            <a:ext cx="305535" cy="302202"/>
          </a:xfrm>
          <a:custGeom>
            <a:avLst/>
            <a:gdLst/>
            <a:ahLst/>
            <a:cxnLst/>
            <a:rect r="r" b="b" t="t" l="l"/>
            <a:pathLst>
              <a:path h="302202" w="305535">
                <a:moveTo>
                  <a:pt x="0" y="0"/>
                </a:moveTo>
                <a:lnTo>
                  <a:pt x="305535" y="0"/>
                </a:lnTo>
                <a:lnTo>
                  <a:pt x="305535" y="302203"/>
                </a:lnTo>
                <a:lnTo>
                  <a:pt x="0" y="30220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28700" y="-2522313"/>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11958605" y="3307946"/>
            <a:ext cx="1025128" cy="1025128"/>
          </a:xfrm>
          <a:custGeom>
            <a:avLst/>
            <a:gdLst/>
            <a:ahLst/>
            <a:cxnLst/>
            <a:rect r="r" b="b" t="t" l="l"/>
            <a:pathLst>
              <a:path h="1025128" w="1025128">
                <a:moveTo>
                  <a:pt x="0" y="0"/>
                </a:moveTo>
                <a:lnTo>
                  <a:pt x="1025127" y="0"/>
                </a:lnTo>
                <a:lnTo>
                  <a:pt x="1025127" y="1025127"/>
                </a:lnTo>
                <a:lnTo>
                  <a:pt x="0" y="102512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1" id="11"/>
          <p:cNvSpPr/>
          <p:nvPr/>
        </p:nvSpPr>
        <p:spPr>
          <a:xfrm flipH="false" flipV="false" rot="0">
            <a:off x="7843805" y="8248617"/>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2" id="12"/>
          <p:cNvSpPr txBox="true"/>
          <p:nvPr/>
        </p:nvSpPr>
        <p:spPr>
          <a:xfrm rot="0">
            <a:off x="1736050" y="2775920"/>
            <a:ext cx="10152932" cy="6864794"/>
          </a:xfrm>
          <a:prstGeom prst="rect">
            <a:avLst/>
          </a:prstGeom>
        </p:spPr>
        <p:txBody>
          <a:bodyPr anchor="t" rtlCol="false" tIns="0" lIns="0" bIns="0" rIns="0">
            <a:spAutoFit/>
          </a:bodyPr>
          <a:lstStyle/>
          <a:p>
            <a:pPr algn="l">
              <a:lnSpc>
                <a:spcPts val="7312"/>
              </a:lnSpc>
            </a:pPr>
            <a:r>
              <a:rPr lang="en-US" sz="7099" b="true">
                <a:solidFill>
                  <a:srgbClr val="0E2F5F"/>
                </a:solidFill>
                <a:latin typeface="Barlow Condensed Heavy"/>
                <a:ea typeface="Barlow Condensed Heavy"/>
                <a:cs typeface="Barlow Condensed Heavy"/>
                <a:sym typeface="Barlow Condensed Heavy"/>
              </a:rPr>
              <a:t>NOGIRONLIGI BO‘LGAN SHAXSLARNING HUQUQLARI HIMOYA QILISHDA SUN’IY INTELLEKT VA RAQAMLI TEXXNOLOGIYALARNING AHAMIYATI</a:t>
            </a:r>
          </a:p>
          <a:p>
            <a:pPr algn="l">
              <a:lnSpc>
                <a:spcPts val="5150"/>
              </a:lnSpc>
            </a:pPr>
          </a:p>
          <a:p>
            <a:pPr algn="l">
              <a:lnSpc>
                <a:spcPts val="5150"/>
              </a:lnSpc>
            </a:pPr>
          </a:p>
        </p:txBody>
      </p:sp>
      <p:sp>
        <p:nvSpPr>
          <p:cNvPr name="Freeform 13" id="13"/>
          <p:cNvSpPr/>
          <p:nvPr/>
        </p:nvSpPr>
        <p:spPr>
          <a:xfrm flipH="false" flipV="false" rot="0">
            <a:off x="12769424" y="2436835"/>
            <a:ext cx="806841" cy="564789"/>
          </a:xfrm>
          <a:custGeom>
            <a:avLst/>
            <a:gdLst/>
            <a:ahLst/>
            <a:cxnLst/>
            <a:rect r="r" b="b" t="t" l="l"/>
            <a:pathLst>
              <a:path h="564789" w="806841">
                <a:moveTo>
                  <a:pt x="0" y="0"/>
                </a:moveTo>
                <a:lnTo>
                  <a:pt x="806840" y="0"/>
                </a:lnTo>
                <a:lnTo>
                  <a:pt x="806840" y="564788"/>
                </a:lnTo>
                <a:lnTo>
                  <a:pt x="0" y="56478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4" id="14"/>
          <p:cNvSpPr/>
          <p:nvPr/>
        </p:nvSpPr>
        <p:spPr>
          <a:xfrm flipH="false" flipV="false" rot="0">
            <a:off x="2412807" y="8799767"/>
            <a:ext cx="1483489" cy="458533"/>
          </a:xfrm>
          <a:custGeom>
            <a:avLst/>
            <a:gdLst/>
            <a:ahLst/>
            <a:cxnLst/>
            <a:rect r="r" b="b" t="t" l="l"/>
            <a:pathLst>
              <a:path h="458533" w="1483489">
                <a:moveTo>
                  <a:pt x="0" y="0"/>
                </a:moveTo>
                <a:lnTo>
                  <a:pt x="1483489" y="0"/>
                </a:lnTo>
                <a:lnTo>
                  <a:pt x="1483489" y="458533"/>
                </a:lnTo>
                <a:lnTo>
                  <a:pt x="0" y="45853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5" id="15"/>
          <p:cNvSpPr txBox="true"/>
          <p:nvPr/>
        </p:nvSpPr>
        <p:spPr>
          <a:xfrm rot="0">
            <a:off x="1736050" y="1641175"/>
            <a:ext cx="2700099" cy="887095"/>
          </a:xfrm>
          <a:prstGeom prst="rect">
            <a:avLst/>
          </a:prstGeom>
        </p:spPr>
        <p:txBody>
          <a:bodyPr anchor="t" rtlCol="false" tIns="0" lIns="0" bIns="0" rIns="0">
            <a:spAutoFit/>
          </a:bodyPr>
          <a:lstStyle/>
          <a:p>
            <a:pPr algn="ctr">
              <a:lnSpc>
                <a:spcPts val="7279"/>
              </a:lnSpc>
            </a:pPr>
            <a:r>
              <a:rPr lang="en-US" sz="5199" b="true">
                <a:solidFill>
                  <a:srgbClr val="0E2F5F"/>
                </a:solidFill>
                <a:latin typeface="Open Sans Bold"/>
                <a:ea typeface="Open Sans Bold"/>
                <a:cs typeface="Open Sans Bold"/>
                <a:sym typeface="Open Sans Bold"/>
              </a:rPr>
              <a:t>5-modul</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734028" y="6733028"/>
            <a:ext cx="5050544" cy="5050544"/>
          </a:xfrm>
          <a:custGeom>
            <a:avLst/>
            <a:gdLst/>
            <a:ahLst/>
            <a:cxnLst/>
            <a:rect r="r" b="b" t="t" l="l"/>
            <a:pathLst>
              <a:path h="5050544" w="5050544">
                <a:moveTo>
                  <a:pt x="0" y="0"/>
                </a:moveTo>
                <a:lnTo>
                  <a:pt x="5050544" y="0"/>
                </a:lnTo>
                <a:lnTo>
                  <a:pt x="5050544" y="5050544"/>
                </a:lnTo>
                <a:lnTo>
                  <a:pt x="0" y="50505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28700" y="4392170"/>
            <a:ext cx="5650143" cy="5894830"/>
            <a:chOff x="0" y="0"/>
            <a:chExt cx="1488104" cy="1552548"/>
          </a:xfrm>
        </p:grpSpPr>
        <p:sp>
          <p:nvSpPr>
            <p:cNvPr name="Freeform 4" id="4"/>
            <p:cNvSpPr/>
            <p:nvPr/>
          </p:nvSpPr>
          <p:spPr>
            <a:xfrm flipH="false" flipV="false" rot="0">
              <a:off x="0" y="0"/>
              <a:ext cx="1488104" cy="1552548"/>
            </a:xfrm>
            <a:custGeom>
              <a:avLst/>
              <a:gdLst/>
              <a:ahLst/>
              <a:cxnLst/>
              <a:rect r="r" b="b" t="t" l="l"/>
              <a:pathLst>
                <a:path h="1552548" w="1488104">
                  <a:moveTo>
                    <a:pt x="0" y="0"/>
                  </a:moveTo>
                  <a:lnTo>
                    <a:pt x="1488104" y="0"/>
                  </a:lnTo>
                  <a:lnTo>
                    <a:pt x="1488104" y="1552548"/>
                  </a:lnTo>
                  <a:lnTo>
                    <a:pt x="0" y="1552548"/>
                  </a:lnTo>
                  <a:close/>
                </a:path>
              </a:pathLst>
            </a:custGeom>
            <a:solidFill>
              <a:srgbClr val="E1EDFC"/>
            </a:solidFill>
          </p:spPr>
        </p:sp>
        <p:sp>
          <p:nvSpPr>
            <p:cNvPr name="TextBox 5" id="5"/>
            <p:cNvSpPr txBox="true"/>
            <p:nvPr/>
          </p:nvSpPr>
          <p:spPr>
            <a:xfrm>
              <a:off x="0" y="-47625"/>
              <a:ext cx="1488104" cy="1600173"/>
            </a:xfrm>
            <a:prstGeom prst="rect">
              <a:avLst/>
            </a:prstGeom>
          </p:spPr>
          <p:txBody>
            <a:bodyPr anchor="ctr" rtlCol="false" tIns="50800" lIns="50800" bIns="50800" rIns="50800"/>
            <a:lstStyle/>
            <a:p>
              <a:pPr algn="ctr">
                <a:lnSpc>
                  <a:spcPts val="2800"/>
                </a:lnSpc>
              </a:pPr>
            </a:p>
          </p:txBody>
        </p:sp>
      </p:grpSp>
      <p:grpSp>
        <p:nvGrpSpPr>
          <p:cNvPr name="Group 6" id="6"/>
          <p:cNvGrpSpPr/>
          <p:nvPr/>
        </p:nvGrpSpPr>
        <p:grpSpPr>
          <a:xfrm rot="0">
            <a:off x="1028700" y="1689442"/>
            <a:ext cx="5650143" cy="5650143"/>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757" t="0" r="-25757" b="0"/>
              </a:stretch>
            </a:blipFill>
          </p:spPr>
        </p:sp>
      </p:grpSp>
      <p:grpSp>
        <p:nvGrpSpPr>
          <p:cNvPr name="Group 8" id="8"/>
          <p:cNvGrpSpPr/>
          <p:nvPr/>
        </p:nvGrpSpPr>
        <p:grpSpPr>
          <a:xfrm rot="0">
            <a:off x="4648406" y="1028700"/>
            <a:ext cx="1858734" cy="1858734"/>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188CC"/>
            </a:solidFill>
          </p:spPr>
        </p:sp>
        <p:sp>
          <p:nvSpPr>
            <p:cNvPr name="TextBox 10" id="10"/>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sp>
        <p:nvSpPr>
          <p:cNvPr name="Freeform 11" id="11"/>
          <p:cNvSpPr/>
          <p:nvPr/>
        </p:nvSpPr>
        <p:spPr>
          <a:xfrm flipH="false" flipV="false" rot="0">
            <a:off x="5277754" y="1509529"/>
            <a:ext cx="600038" cy="897076"/>
          </a:xfrm>
          <a:custGeom>
            <a:avLst/>
            <a:gdLst/>
            <a:ahLst/>
            <a:cxnLst/>
            <a:rect r="r" b="b" t="t" l="l"/>
            <a:pathLst>
              <a:path h="897076" w="600038">
                <a:moveTo>
                  <a:pt x="0" y="0"/>
                </a:moveTo>
                <a:lnTo>
                  <a:pt x="600038" y="0"/>
                </a:lnTo>
                <a:lnTo>
                  <a:pt x="600038" y="897076"/>
                </a:lnTo>
                <a:lnTo>
                  <a:pt x="0" y="89707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0">
            <a:off x="7558327" y="7453986"/>
            <a:ext cx="2763919" cy="882511"/>
          </a:xfrm>
          <a:custGeom>
            <a:avLst/>
            <a:gdLst/>
            <a:ahLst/>
            <a:cxnLst/>
            <a:rect r="r" b="b" t="t" l="l"/>
            <a:pathLst>
              <a:path h="882511" w="2763919">
                <a:moveTo>
                  <a:pt x="0" y="0"/>
                </a:moveTo>
                <a:lnTo>
                  <a:pt x="2763918" y="0"/>
                </a:lnTo>
                <a:lnTo>
                  <a:pt x="2763918" y="882511"/>
                </a:lnTo>
                <a:lnTo>
                  <a:pt x="0" y="88251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0">
            <a:off x="10731524" y="7665975"/>
            <a:ext cx="1483489" cy="458533"/>
          </a:xfrm>
          <a:custGeom>
            <a:avLst/>
            <a:gdLst/>
            <a:ahLst/>
            <a:cxnLst/>
            <a:rect r="r" b="b" t="t" l="l"/>
            <a:pathLst>
              <a:path h="458533" w="1483489">
                <a:moveTo>
                  <a:pt x="0" y="0"/>
                </a:moveTo>
                <a:lnTo>
                  <a:pt x="1483490" y="0"/>
                </a:lnTo>
                <a:lnTo>
                  <a:pt x="1483490" y="458533"/>
                </a:lnTo>
                <a:lnTo>
                  <a:pt x="0" y="45853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4" id="14"/>
          <p:cNvSpPr txBox="true"/>
          <p:nvPr/>
        </p:nvSpPr>
        <p:spPr>
          <a:xfrm rot="0">
            <a:off x="7558327" y="4354070"/>
            <a:ext cx="7829884" cy="3106418"/>
          </a:xfrm>
          <a:prstGeom prst="rect">
            <a:avLst/>
          </a:prstGeom>
        </p:spPr>
        <p:txBody>
          <a:bodyPr anchor="t" rtlCol="false" tIns="0" lIns="0" bIns="0" rIns="0">
            <a:spAutoFit/>
          </a:bodyPr>
          <a:lstStyle/>
          <a:p>
            <a:pPr algn="just">
              <a:lnSpc>
                <a:spcPts val="3080"/>
              </a:lnSpc>
            </a:pPr>
            <a:r>
              <a:rPr lang="en-US" sz="2200" b="true">
                <a:solidFill>
                  <a:srgbClr val="021828"/>
                </a:solidFill>
                <a:latin typeface="Aileron Bold"/>
                <a:ea typeface="Aileron Bold"/>
                <a:cs typeface="Aileron Bold"/>
                <a:sym typeface="Aileron Bold"/>
              </a:rPr>
              <a:t> Sun’iy intellekt (SI) va raqamli texnologiyalar nogironligi bo‘lgan shaxslarning huquqlarini ta’minlash va ularga teng imkoniyatlar yaratishda tobora muhim o‘rin egallamoqda. Bu texnologiyalar nafaqat kundalik hayotni yengillashtiradi, balki ta’lim, bandlik, adliya, sog‘liqni saqlash va ijtimoiy xizmatlardan foydalanishda huquqiy kafolatlarning amalda ishlashini kuchaytiradi.</a:t>
            </a:r>
          </a:p>
          <a:p>
            <a:pPr algn="just">
              <a:lnSpc>
                <a:spcPts val="3080"/>
              </a:lnSpc>
            </a:pPr>
          </a:p>
        </p:txBody>
      </p:sp>
      <p:sp>
        <p:nvSpPr>
          <p:cNvPr name="TextBox 15" id="15"/>
          <p:cNvSpPr txBox="true"/>
          <p:nvPr/>
        </p:nvSpPr>
        <p:spPr>
          <a:xfrm rot="0">
            <a:off x="7558327" y="3136568"/>
            <a:ext cx="4904983" cy="1080135"/>
          </a:xfrm>
          <a:prstGeom prst="rect">
            <a:avLst/>
          </a:prstGeom>
        </p:spPr>
        <p:txBody>
          <a:bodyPr anchor="t" rtlCol="false" tIns="0" lIns="0" bIns="0" rIns="0">
            <a:spAutoFit/>
          </a:bodyPr>
          <a:lstStyle/>
          <a:p>
            <a:pPr algn="l">
              <a:lnSpc>
                <a:spcPts val="7619"/>
              </a:lnSpc>
            </a:pPr>
            <a:r>
              <a:rPr lang="en-US" sz="5999" b="true">
                <a:solidFill>
                  <a:srgbClr val="0E2F5F"/>
                </a:solidFill>
                <a:latin typeface="Akzidenz-Grotesk Heavy"/>
                <a:ea typeface="Akzidenz-Grotesk Heavy"/>
                <a:cs typeface="Akzidenz-Grotesk Heavy"/>
                <a:sym typeface="Akzidenz-Grotesk Heavy"/>
              </a:rPr>
              <a:t>Kirish</a:t>
            </a:r>
          </a:p>
        </p:txBody>
      </p:sp>
      <p:sp>
        <p:nvSpPr>
          <p:cNvPr name="Freeform 16" id="16"/>
          <p:cNvSpPr/>
          <p:nvPr/>
        </p:nvSpPr>
        <p:spPr>
          <a:xfrm flipH="false" flipV="false" rot="0">
            <a:off x="16264511" y="5348601"/>
            <a:ext cx="1025128" cy="1025128"/>
          </a:xfrm>
          <a:custGeom>
            <a:avLst/>
            <a:gdLst/>
            <a:ahLst/>
            <a:cxnLst/>
            <a:rect r="r" b="b" t="t" l="l"/>
            <a:pathLst>
              <a:path h="1025128" w="1025128">
                <a:moveTo>
                  <a:pt x="0" y="0"/>
                </a:moveTo>
                <a:lnTo>
                  <a:pt x="1025128" y="0"/>
                </a:lnTo>
                <a:lnTo>
                  <a:pt x="1025128" y="1025127"/>
                </a:lnTo>
                <a:lnTo>
                  <a:pt x="0" y="102512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5083738" y="4900126"/>
            <a:ext cx="9299815" cy="0"/>
          </a:xfrm>
          <a:prstGeom prst="line">
            <a:avLst/>
          </a:prstGeom>
          <a:ln cap="flat" w="38100">
            <a:solidFill>
              <a:srgbClr val="5188CC"/>
            </a:solidFill>
            <a:prstDash val="solid"/>
            <a:headEnd type="none" len="sm" w="sm"/>
            <a:tailEnd type="none" len="sm" w="sm"/>
          </a:ln>
        </p:spPr>
      </p:sp>
      <p:grpSp>
        <p:nvGrpSpPr>
          <p:cNvPr name="Group 3" id="3"/>
          <p:cNvGrpSpPr/>
          <p:nvPr/>
        </p:nvGrpSpPr>
        <p:grpSpPr>
          <a:xfrm rot="0">
            <a:off x="4044420" y="4378450"/>
            <a:ext cx="1043351" cy="1043351"/>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2F5F"/>
            </a:solidFill>
          </p:spPr>
        </p:sp>
        <p:sp>
          <p:nvSpPr>
            <p:cNvPr name="TextBox 5" id="5"/>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grpSp>
        <p:nvGrpSpPr>
          <p:cNvPr name="Group 6" id="6"/>
          <p:cNvGrpSpPr/>
          <p:nvPr/>
        </p:nvGrpSpPr>
        <p:grpSpPr>
          <a:xfrm rot="0">
            <a:off x="8692311" y="4378450"/>
            <a:ext cx="1043351" cy="1043351"/>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2F5F"/>
            </a:solidFill>
          </p:spPr>
        </p:sp>
        <p:sp>
          <p:nvSpPr>
            <p:cNvPr name="TextBox 8" id="8"/>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grpSp>
        <p:nvGrpSpPr>
          <p:cNvPr name="Group 9" id="9"/>
          <p:cNvGrpSpPr/>
          <p:nvPr/>
        </p:nvGrpSpPr>
        <p:grpSpPr>
          <a:xfrm rot="0">
            <a:off x="13340202" y="4378450"/>
            <a:ext cx="1043351" cy="1043351"/>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2F5F"/>
            </a:solidFill>
          </p:spPr>
        </p:sp>
        <p:sp>
          <p:nvSpPr>
            <p:cNvPr name="TextBox 11" id="11"/>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grpSp>
        <p:nvGrpSpPr>
          <p:cNvPr name="Group 12" id="12"/>
          <p:cNvGrpSpPr/>
          <p:nvPr/>
        </p:nvGrpSpPr>
        <p:grpSpPr>
          <a:xfrm rot="0">
            <a:off x="4044420" y="7058809"/>
            <a:ext cx="3919098" cy="2199491"/>
            <a:chOff x="0" y="0"/>
            <a:chExt cx="607171" cy="340759"/>
          </a:xfrm>
        </p:grpSpPr>
        <p:sp>
          <p:nvSpPr>
            <p:cNvPr name="Freeform 13" id="13"/>
            <p:cNvSpPr/>
            <p:nvPr/>
          </p:nvSpPr>
          <p:spPr>
            <a:xfrm flipH="false" flipV="false" rot="0">
              <a:off x="0" y="0"/>
              <a:ext cx="607171" cy="340759"/>
            </a:xfrm>
            <a:custGeom>
              <a:avLst/>
              <a:gdLst/>
              <a:ahLst/>
              <a:cxnLst/>
              <a:rect r="r" b="b" t="t" l="l"/>
              <a:pathLst>
                <a:path h="340759" w="607171">
                  <a:moveTo>
                    <a:pt x="31607" y="0"/>
                  </a:moveTo>
                  <a:lnTo>
                    <a:pt x="575564" y="0"/>
                  </a:lnTo>
                  <a:cubicBezTo>
                    <a:pt x="583947" y="0"/>
                    <a:pt x="591986" y="3330"/>
                    <a:pt x="597913" y="9257"/>
                  </a:cubicBezTo>
                  <a:cubicBezTo>
                    <a:pt x="603841" y="15185"/>
                    <a:pt x="607171" y="23224"/>
                    <a:pt x="607171" y="31607"/>
                  </a:cubicBezTo>
                  <a:lnTo>
                    <a:pt x="607171" y="309152"/>
                  </a:lnTo>
                  <a:cubicBezTo>
                    <a:pt x="607171" y="317535"/>
                    <a:pt x="603841" y="325574"/>
                    <a:pt x="597913" y="331501"/>
                  </a:cubicBezTo>
                  <a:cubicBezTo>
                    <a:pt x="591986" y="337429"/>
                    <a:pt x="583947" y="340759"/>
                    <a:pt x="575564" y="340759"/>
                  </a:cubicBezTo>
                  <a:lnTo>
                    <a:pt x="31607" y="340759"/>
                  </a:lnTo>
                  <a:cubicBezTo>
                    <a:pt x="14151" y="340759"/>
                    <a:pt x="0" y="326608"/>
                    <a:pt x="0" y="309152"/>
                  </a:cubicBezTo>
                  <a:lnTo>
                    <a:pt x="0" y="31607"/>
                  </a:lnTo>
                  <a:cubicBezTo>
                    <a:pt x="0" y="23224"/>
                    <a:pt x="3330" y="15185"/>
                    <a:pt x="9257" y="9257"/>
                  </a:cubicBezTo>
                  <a:cubicBezTo>
                    <a:pt x="15185" y="3330"/>
                    <a:pt x="23224" y="0"/>
                    <a:pt x="31607" y="0"/>
                  </a:cubicBezTo>
                  <a:close/>
                </a:path>
              </a:pathLst>
            </a:custGeom>
            <a:blipFill>
              <a:blip r:embed="rId2"/>
              <a:stretch>
                <a:fillRect l="0" t="-18425" r="0" b="-59756"/>
              </a:stretch>
            </a:blipFill>
          </p:spPr>
        </p:sp>
      </p:grpSp>
      <p:grpSp>
        <p:nvGrpSpPr>
          <p:cNvPr name="Group 14" id="14"/>
          <p:cNvGrpSpPr/>
          <p:nvPr/>
        </p:nvGrpSpPr>
        <p:grpSpPr>
          <a:xfrm rot="0">
            <a:off x="8692311" y="7059123"/>
            <a:ext cx="3919098" cy="2199491"/>
            <a:chOff x="0" y="0"/>
            <a:chExt cx="607171" cy="340759"/>
          </a:xfrm>
        </p:grpSpPr>
        <p:sp>
          <p:nvSpPr>
            <p:cNvPr name="Freeform 15" id="15"/>
            <p:cNvSpPr/>
            <p:nvPr/>
          </p:nvSpPr>
          <p:spPr>
            <a:xfrm flipH="false" flipV="false" rot="0">
              <a:off x="0" y="0"/>
              <a:ext cx="607171" cy="340759"/>
            </a:xfrm>
            <a:custGeom>
              <a:avLst/>
              <a:gdLst/>
              <a:ahLst/>
              <a:cxnLst/>
              <a:rect r="r" b="b" t="t" l="l"/>
              <a:pathLst>
                <a:path h="340759" w="607171">
                  <a:moveTo>
                    <a:pt x="31607" y="0"/>
                  </a:moveTo>
                  <a:lnTo>
                    <a:pt x="575564" y="0"/>
                  </a:lnTo>
                  <a:cubicBezTo>
                    <a:pt x="583947" y="0"/>
                    <a:pt x="591986" y="3330"/>
                    <a:pt x="597913" y="9257"/>
                  </a:cubicBezTo>
                  <a:cubicBezTo>
                    <a:pt x="603841" y="15185"/>
                    <a:pt x="607171" y="23224"/>
                    <a:pt x="607171" y="31607"/>
                  </a:cubicBezTo>
                  <a:lnTo>
                    <a:pt x="607171" y="309152"/>
                  </a:lnTo>
                  <a:cubicBezTo>
                    <a:pt x="607171" y="317535"/>
                    <a:pt x="603841" y="325574"/>
                    <a:pt x="597913" y="331501"/>
                  </a:cubicBezTo>
                  <a:cubicBezTo>
                    <a:pt x="591986" y="337429"/>
                    <a:pt x="583947" y="340759"/>
                    <a:pt x="575564" y="340759"/>
                  </a:cubicBezTo>
                  <a:lnTo>
                    <a:pt x="31607" y="340759"/>
                  </a:lnTo>
                  <a:cubicBezTo>
                    <a:pt x="14151" y="340759"/>
                    <a:pt x="0" y="326608"/>
                    <a:pt x="0" y="309152"/>
                  </a:cubicBezTo>
                  <a:lnTo>
                    <a:pt x="0" y="31607"/>
                  </a:lnTo>
                  <a:cubicBezTo>
                    <a:pt x="0" y="23224"/>
                    <a:pt x="3330" y="15185"/>
                    <a:pt x="9257" y="9257"/>
                  </a:cubicBezTo>
                  <a:cubicBezTo>
                    <a:pt x="15185" y="3330"/>
                    <a:pt x="23224" y="0"/>
                    <a:pt x="31607" y="0"/>
                  </a:cubicBezTo>
                  <a:close/>
                </a:path>
              </a:pathLst>
            </a:custGeom>
            <a:blipFill>
              <a:blip r:embed="rId3"/>
              <a:stretch>
                <a:fillRect l="0" t="-9245" r="0" b="-9245"/>
              </a:stretch>
            </a:blipFill>
          </p:spPr>
        </p:sp>
      </p:grpSp>
      <p:grpSp>
        <p:nvGrpSpPr>
          <p:cNvPr name="Group 16" id="16"/>
          <p:cNvGrpSpPr/>
          <p:nvPr/>
        </p:nvGrpSpPr>
        <p:grpSpPr>
          <a:xfrm rot="0">
            <a:off x="13340202" y="7059437"/>
            <a:ext cx="3919098" cy="2199491"/>
            <a:chOff x="0" y="0"/>
            <a:chExt cx="607171" cy="340759"/>
          </a:xfrm>
        </p:grpSpPr>
        <p:sp>
          <p:nvSpPr>
            <p:cNvPr name="Freeform 17" id="17"/>
            <p:cNvSpPr/>
            <p:nvPr/>
          </p:nvSpPr>
          <p:spPr>
            <a:xfrm flipH="false" flipV="false" rot="0">
              <a:off x="0" y="0"/>
              <a:ext cx="607171" cy="340759"/>
            </a:xfrm>
            <a:custGeom>
              <a:avLst/>
              <a:gdLst/>
              <a:ahLst/>
              <a:cxnLst/>
              <a:rect r="r" b="b" t="t" l="l"/>
              <a:pathLst>
                <a:path h="340759" w="607171">
                  <a:moveTo>
                    <a:pt x="31607" y="0"/>
                  </a:moveTo>
                  <a:lnTo>
                    <a:pt x="575564" y="0"/>
                  </a:lnTo>
                  <a:cubicBezTo>
                    <a:pt x="583947" y="0"/>
                    <a:pt x="591986" y="3330"/>
                    <a:pt x="597913" y="9257"/>
                  </a:cubicBezTo>
                  <a:cubicBezTo>
                    <a:pt x="603841" y="15185"/>
                    <a:pt x="607171" y="23224"/>
                    <a:pt x="607171" y="31607"/>
                  </a:cubicBezTo>
                  <a:lnTo>
                    <a:pt x="607171" y="309152"/>
                  </a:lnTo>
                  <a:cubicBezTo>
                    <a:pt x="607171" y="317535"/>
                    <a:pt x="603841" y="325574"/>
                    <a:pt x="597913" y="331501"/>
                  </a:cubicBezTo>
                  <a:cubicBezTo>
                    <a:pt x="591986" y="337429"/>
                    <a:pt x="583947" y="340759"/>
                    <a:pt x="575564" y="340759"/>
                  </a:cubicBezTo>
                  <a:lnTo>
                    <a:pt x="31607" y="340759"/>
                  </a:lnTo>
                  <a:cubicBezTo>
                    <a:pt x="14151" y="340759"/>
                    <a:pt x="0" y="326608"/>
                    <a:pt x="0" y="309152"/>
                  </a:cubicBezTo>
                  <a:lnTo>
                    <a:pt x="0" y="31607"/>
                  </a:lnTo>
                  <a:cubicBezTo>
                    <a:pt x="0" y="23224"/>
                    <a:pt x="3330" y="15185"/>
                    <a:pt x="9257" y="9257"/>
                  </a:cubicBezTo>
                  <a:cubicBezTo>
                    <a:pt x="15185" y="3330"/>
                    <a:pt x="23224" y="0"/>
                    <a:pt x="31607" y="0"/>
                  </a:cubicBezTo>
                  <a:close/>
                </a:path>
              </a:pathLst>
            </a:custGeom>
            <a:blipFill>
              <a:blip r:embed="rId4"/>
              <a:stretch>
                <a:fillRect l="0" t="-18491" r="0" b="0"/>
              </a:stretch>
            </a:blipFill>
          </p:spPr>
        </p:sp>
      </p:grpSp>
      <p:grpSp>
        <p:nvGrpSpPr>
          <p:cNvPr name="Group 18" id="18"/>
          <p:cNvGrpSpPr/>
          <p:nvPr/>
        </p:nvGrpSpPr>
        <p:grpSpPr>
          <a:xfrm rot="0">
            <a:off x="-394817" y="2782372"/>
            <a:ext cx="3353620" cy="5894830"/>
            <a:chOff x="0" y="0"/>
            <a:chExt cx="883258" cy="1552548"/>
          </a:xfrm>
        </p:grpSpPr>
        <p:sp>
          <p:nvSpPr>
            <p:cNvPr name="Freeform 19" id="19"/>
            <p:cNvSpPr/>
            <p:nvPr/>
          </p:nvSpPr>
          <p:spPr>
            <a:xfrm flipH="false" flipV="false" rot="0">
              <a:off x="0" y="0"/>
              <a:ext cx="883258" cy="1552548"/>
            </a:xfrm>
            <a:custGeom>
              <a:avLst/>
              <a:gdLst/>
              <a:ahLst/>
              <a:cxnLst/>
              <a:rect r="r" b="b" t="t" l="l"/>
              <a:pathLst>
                <a:path h="1552548" w="883258">
                  <a:moveTo>
                    <a:pt x="136203" y="0"/>
                  </a:moveTo>
                  <a:lnTo>
                    <a:pt x="747055" y="0"/>
                  </a:lnTo>
                  <a:cubicBezTo>
                    <a:pt x="822278" y="0"/>
                    <a:pt x="883258" y="60980"/>
                    <a:pt x="883258" y="136203"/>
                  </a:cubicBezTo>
                  <a:lnTo>
                    <a:pt x="883258" y="1416345"/>
                  </a:lnTo>
                  <a:cubicBezTo>
                    <a:pt x="883258" y="1452468"/>
                    <a:pt x="868908" y="1487112"/>
                    <a:pt x="843365" y="1512655"/>
                  </a:cubicBezTo>
                  <a:cubicBezTo>
                    <a:pt x="817822" y="1538198"/>
                    <a:pt x="783178" y="1552548"/>
                    <a:pt x="747055" y="1552548"/>
                  </a:cubicBezTo>
                  <a:lnTo>
                    <a:pt x="136203" y="1552548"/>
                  </a:lnTo>
                  <a:cubicBezTo>
                    <a:pt x="100080" y="1552548"/>
                    <a:pt x="65436" y="1538198"/>
                    <a:pt x="39893" y="1512655"/>
                  </a:cubicBezTo>
                  <a:cubicBezTo>
                    <a:pt x="14350" y="1487112"/>
                    <a:pt x="0" y="1452468"/>
                    <a:pt x="0" y="1416345"/>
                  </a:cubicBezTo>
                  <a:lnTo>
                    <a:pt x="0" y="136203"/>
                  </a:lnTo>
                  <a:cubicBezTo>
                    <a:pt x="0" y="100080"/>
                    <a:pt x="14350" y="65436"/>
                    <a:pt x="39893" y="39893"/>
                  </a:cubicBezTo>
                  <a:cubicBezTo>
                    <a:pt x="65436" y="14350"/>
                    <a:pt x="100080" y="0"/>
                    <a:pt x="136203" y="0"/>
                  </a:cubicBezTo>
                  <a:close/>
                </a:path>
              </a:pathLst>
            </a:custGeom>
            <a:solidFill>
              <a:srgbClr val="E1EDFC"/>
            </a:solidFill>
            <a:ln cap="rnd">
              <a:noFill/>
              <a:prstDash val="solid"/>
              <a:round/>
            </a:ln>
          </p:spPr>
        </p:sp>
        <p:sp>
          <p:nvSpPr>
            <p:cNvPr name="TextBox 20" id="20"/>
            <p:cNvSpPr txBox="true"/>
            <p:nvPr/>
          </p:nvSpPr>
          <p:spPr>
            <a:xfrm>
              <a:off x="0" y="-47625"/>
              <a:ext cx="883258" cy="1600173"/>
            </a:xfrm>
            <a:prstGeom prst="rect">
              <a:avLst/>
            </a:prstGeom>
          </p:spPr>
          <p:txBody>
            <a:bodyPr anchor="ctr" rtlCol="false" tIns="50800" lIns="50800" bIns="50800" rIns="50800"/>
            <a:lstStyle/>
            <a:p>
              <a:pPr algn="ctr" marL="0" indent="0" lvl="0">
                <a:lnSpc>
                  <a:spcPts val="2800"/>
                </a:lnSpc>
                <a:spcBef>
                  <a:spcPct val="0"/>
                </a:spcBef>
              </a:pPr>
            </a:p>
          </p:txBody>
        </p:sp>
      </p:grpSp>
      <p:sp>
        <p:nvSpPr>
          <p:cNvPr name="Freeform 21" id="21"/>
          <p:cNvSpPr/>
          <p:nvPr/>
        </p:nvSpPr>
        <p:spPr>
          <a:xfrm flipH="false" flipV="false" rot="5400000">
            <a:off x="4371201" y="4705232"/>
            <a:ext cx="389788" cy="389788"/>
          </a:xfrm>
          <a:custGeom>
            <a:avLst/>
            <a:gdLst/>
            <a:ahLst/>
            <a:cxnLst/>
            <a:rect r="r" b="b" t="t" l="l"/>
            <a:pathLst>
              <a:path h="389788" w="389788">
                <a:moveTo>
                  <a:pt x="0" y="0"/>
                </a:moveTo>
                <a:lnTo>
                  <a:pt x="389788" y="0"/>
                </a:lnTo>
                <a:lnTo>
                  <a:pt x="389788" y="389788"/>
                </a:lnTo>
                <a:lnTo>
                  <a:pt x="0" y="3897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2" id="22"/>
          <p:cNvSpPr txBox="true"/>
          <p:nvPr/>
        </p:nvSpPr>
        <p:spPr>
          <a:xfrm rot="0">
            <a:off x="496045" y="1887857"/>
            <a:ext cx="17046096" cy="944372"/>
          </a:xfrm>
          <a:prstGeom prst="rect">
            <a:avLst/>
          </a:prstGeom>
        </p:spPr>
        <p:txBody>
          <a:bodyPr anchor="t" rtlCol="false" tIns="0" lIns="0" bIns="0" rIns="0">
            <a:spAutoFit/>
          </a:bodyPr>
          <a:lstStyle/>
          <a:p>
            <a:pPr algn="r" marL="0" indent="0" lvl="0">
              <a:lnSpc>
                <a:spcPts val="6603"/>
              </a:lnSpc>
              <a:spcBef>
                <a:spcPct val="0"/>
              </a:spcBef>
            </a:pPr>
            <a:r>
              <a:rPr lang="en-US" b="true" sz="5199">
                <a:solidFill>
                  <a:srgbClr val="0E2F5F"/>
                </a:solidFill>
                <a:latin typeface="Akzidenz-Grotesk Heavy"/>
                <a:ea typeface="Akzidenz-Grotesk Heavy"/>
                <a:cs typeface="Akzidenz-Grotesk Heavy"/>
                <a:sym typeface="Akzidenz-Grotesk Heavy"/>
              </a:rPr>
              <a:t>Sun’iy intel</a:t>
            </a:r>
            <a:r>
              <a:rPr lang="en-US" b="true" sz="5199" strike="noStrike" u="none">
                <a:solidFill>
                  <a:srgbClr val="0E2F5F"/>
                </a:solidFill>
                <a:latin typeface="Akzidenz-Grotesk Heavy"/>
                <a:ea typeface="Akzidenz-Grotesk Heavy"/>
                <a:cs typeface="Akzidenz-Grotesk Heavy"/>
                <a:sym typeface="Akzidenz-Grotesk Heavy"/>
              </a:rPr>
              <a:t>lektning inklyuziv ta’limdagi roli</a:t>
            </a:r>
          </a:p>
        </p:txBody>
      </p:sp>
      <p:sp>
        <p:nvSpPr>
          <p:cNvPr name="TextBox 23" id="23"/>
          <p:cNvSpPr txBox="true"/>
          <p:nvPr/>
        </p:nvSpPr>
        <p:spPr>
          <a:xfrm rot="0">
            <a:off x="4044420" y="5633649"/>
            <a:ext cx="3919098" cy="701673"/>
          </a:xfrm>
          <a:prstGeom prst="rect">
            <a:avLst/>
          </a:prstGeom>
        </p:spPr>
        <p:txBody>
          <a:bodyPr anchor="t" rtlCol="false" tIns="0" lIns="0" bIns="0" rIns="0">
            <a:spAutoFit/>
          </a:bodyPr>
          <a:lstStyle/>
          <a:p>
            <a:pPr algn="l">
              <a:lnSpc>
                <a:spcPts val="2800"/>
              </a:lnSpc>
            </a:pPr>
            <a:r>
              <a:rPr lang="en-US" sz="2000" b="true">
                <a:solidFill>
                  <a:srgbClr val="0E2F5F"/>
                </a:solidFill>
                <a:latin typeface="Aileron Ultra-Bold"/>
                <a:ea typeface="Aileron Ultra-Bold"/>
                <a:cs typeface="Aileron Ultra-Bold"/>
                <a:sym typeface="Aileron Ultra-Bold"/>
              </a:rPr>
              <a:t>shaxsiylashtirilgan o‘quv dasturlari </a:t>
            </a:r>
          </a:p>
        </p:txBody>
      </p:sp>
      <p:sp>
        <p:nvSpPr>
          <p:cNvPr name="TextBox 24" id="24"/>
          <p:cNvSpPr txBox="true"/>
          <p:nvPr/>
        </p:nvSpPr>
        <p:spPr>
          <a:xfrm rot="0">
            <a:off x="8692311" y="5633649"/>
            <a:ext cx="3919098" cy="349248"/>
          </a:xfrm>
          <a:prstGeom prst="rect">
            <a:avLst/>
          </a:prstGeom>
        </p:spPr>
        <p:txBody>
          <a:bodyPr anchor="t" rtlCol="false" tIns="0" lIns="0" bIns="0" rIns="0">
            <a:spAutoFit/>
          </a:bodyPr>
          <a:lstStyle/>
          <a:p>
            <a:pPr algn="just">
              <a:lnSpc>
                <a:spcPts val="2800"/>
              </a:lnSpc>
            </a:pPr>
            <a:r>
              <a:rPr lang="en-US" sz="2000" b="true">
                <a:solidFill>
                  <a:srgbClr val="0E2F5F"/>
                </a:solidFill>
                <a:latin typeface="Aileron Ultra-Bold"/>
                <a:ea typeface="Aileron Ultra-Bold"/>
                <a:cs typeface="Aileron Ultra-Bold"/>
                <a:sym typeface="Aileron Ultra-Bold"/>
              </a:rPr>
              <a:t>nutqni matnga aylantirish</a:t>
            </a:r>
          </a:p>
        </p:txBody>
      </p:sp>
      <p:sp>
        <p:nvSpPr>
          <p:cNvPr name="TextBox 25" id="25"/>
          <p:cNvSpPr txBox="true"/>
          <p:nvPr/>
        </p:nvSpPr>
        <p:spPr>
          <a:xfrm rot="0">
            <a:off x="13340202" y="5633649"/>
            <a:ext cx="3919098" cy="349248"/>
          </a:xfrm>
          <a:prstGeom prst="rect">
            <a:avLst/>
          </a:prstGeom>
        </p:spPr>
        <p:txBody>
          <a:bodyPr anchor="t" rtlCol="false" tIns="0" lIns="0" bIns="0" rIns="0">
            <a:spAutoFit/>
          </a:bodyPr>
          <a:lstStyle/>
          <a:p>
            <a:pPr algn="just">
              <a:lnSpc>
                <a:spcPts val="2800"/>
              </a:lnSpc>
            </a:pPr>
            <a:r>
              <a:rPr lang="en-US" sz="2000" b="true">
                <a:solidFill>
                  <a:srgbClr val="0E2F5F"/>
                </a:solidFill>
                <a:latin typeface="Aileron Ultra-Bold"/>
                <a:ea typeface="Aileron Ultra-Bold"/>
                <a:cs typeface="Aileron Ultra-Bold"/>
                <a:sym typeface="Aileron Ultra-Bold"/>
              </a:rPr>
              <a:t>interaktiv modullar</a:t>
            </a:r>
          </a:p>
        </p:txBody>
      </p:sp>
      <p:sp>
        <p:nvSpPr>
          <p:cNvPr name="Freeform 26" id="26"/>
          <p:cNvSpPr/>
          <p:nvPr/>
        </p:nvSpPr>
        <p:spPr>
          <a:xfrm flipH="false" flipV="false" rot="5400000">
            <a:off x="9019092" y="4705232"/>
            <a:ext cx="389788" cy="389788"/>
          </a:xfrm>
          <a:custGeom>
            <a:avLst/>
            <a:gdLst/>
            <a:ahLst/>
            <a:cxnLst/>
            <a:rect r="r" b="b" t="t" l="l"/>
            <a:pathLst>
              <a:path h="389788" w="389788">
                <a:moveTo>
                  <a:pt x="0" y="0"/>
                </a:moveTo>
                <a:lnTo>
                  <a:pt x="389788" y="0"/>
                </a:lnTo>
                <a:lnTo>
                  <a:pt x="389788" y="389788"/>
                </a:lnTo>
                <a:lnTo>
                  <a:pt x="0" y="3897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7" id="27"/>
          <p:cNvSpPr/>
          <p:nvPr/>
        </p:nvSpPr>
        <p:spPr>
          <a:xfrm flipH="false" flipV="false" rot="5400000">
            <a:off x="13666983" y="4705232"/>
            <a:ext cx="389788" cy="389788"/>
          </a:xfrm>
          <a:custGeom>
            <a:avLst/>
            <a:gdLst/>
            <a:ahLst/>
            <a:cxnLst/>
            <a:rect r="r" b="b" t="t" l="l"/>
            <a:pathLst>
              <a:path h="389788" w="389788">
                <a:moveTo>
                  <a:pt x="0" y="0"/>
                </a:moveTo>
                <a:lnTo>
                  <a:pt x="389788" y="0"/>
                </a:lnTo>
                <a:lnTo>
                  <a:pt x="389788" y="389788"/>
                </a:lnTo>
                <a:lnTo>
                  <a:pt x="0" y="3897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8" id="28"/>
          <p:cNvSpPr/>
          <p:nvPr/>
        </p:nvSpPr>
        <p:spPr>
          <a:xfrm flipH="false" flipV="false" rot="0">
            <a:off x="4044420" y="-1848214"/>
            <a:ext cx="3691868" cy="3691868"/>
          </a:xfrm>
          <a:custGeom>
            <a:avLst/>
            <a:gdLst/>
            <a:ahLst/>
            <a:cxnLst/>
            <a:rect r="r" b="b" t="t" l="l"/>
            <a:pathLst>
              <a:path h="3691868" w="3691868">
                <a:moveTo>
                  <a:pt x="0" y="0"/>
                </a:moveTo>
                <a:lnTo>
                  <a:pt x="3691867" y="0"/>
                </a:lnTo>
                <a:lnTo>
                  <a:pt x="3691867" y="3691868"/>
                </a:lnTo>
                <a:lnTo>
                  <a:pt x="0" y="369186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29" id="29"/>
          <p:cNvSpPr/>
          <p:nvPr/>
        </p:nvSpPr>
        <p:spPr>
          <a:xfrm flipH="false" flipV="false" rot="0">
            <a:off x="3396943" y="1028700"/>
            <a:ext cx="647477" cy="647477"/>
          </a:xfrm>
          <a:custGeom>
            <a:avLst/>
            <a:gdLst/>
            <a:ahLst/>
            <a:cxnLst/>
            <a:rect r="r" b="b" t="t" l="l"/>
            <a:pathLst>
              <a:path h="647477" w="647477">
                <a:moveTo>
                  <a:pt x="0" y="0"/>
                </a:moveTo>
                <a:lnTo>
                  <a:pt x="647477" y="0"/>
                </a:lnTo>
                <a:lnTo>
                  <a:pt x="647477" y="647477"/>
                </a:lnTo>
                <a:lnTo>
                  <a:pt x="0" y="64747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30" id="30"/>
          <p:cNvSpPr txBox="true"/>
          <p:nvPr/>
        </p:nvSpPr>
        <p:spPr>
          <a:xfrm rot="0">
            <a:off x="4371201" y="2935098"/>
            <a:ext cx="11538171" cy="1292858"/>
          </a:xfrm>
          <a:prstGeom prst="rect">
            <a:avLst/>
          </a:prstGeom>
        </p:spPr>
        <p:txBody>
          <a:bodyPr anchor="t" rtlCol="false" tIns="0" lIns="0" bIns="0" rIns="0">
            <a:spAutoFit/>
          </a:bodyPr>
          <a:lstStyle/>
          <a:p>
            <a:pPr algn="ctr">
              <a:lnSpc>
                <a:spcPts val="3780"/>
              </a:lnSpc>
            </a:pPr>
            <a:r>
              <a:rPr lang="en-US" sz="2700" b="true">
                <a:solidFill>
                  <a:srgbClr val="0E2F5F"/>
                </a:solidFill>
                <a:latin typeface="Aileron Ultra-Bold"/>
                <a:ea typeface="Aileron Ultra-Bold"/>
                <a:cs typeface="Aileron Ultra-Bold"/>
                <a:sym typeface="Aileron Ultra-Bold"/>
              </a:rPr>
              <a:t> SI ta’lim jarayonida nogiron o‘quvchilarning individual ehtiyojlariga moslashtirilgan:</a:t>
            </a:r>
          </a:p>
          <a:p>
            <a:pPr algn="l">
              <a:lnSpc>
                <a:spcPts val="2800"/>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4848550" y="2782372"/>
            <a:ext cx="4829892" cy="5894830"/>
            <a:chOff x="0" y="0"/>
            <a:chExt cx="1272070" cy="1552548"/>
          </a:xfrm>
        </p:grpSpPr>
        <p:sp>
          <p:nvSpPr>
            <p:cNvPr name="Freeform 3" id="3"/>
            <p:cNvSpPr/>
            <p:nvPr/>
          </p:nvSpPr>
          <p:spPr>
            <a:xfrm flipH="false" flipV="false" rot="0">
              <a:off x="0" y="0"/>
              <a:ext cx="1272070" cy="1552548"/>
            </a:xfrm>
            <a:custGeom>
              <a:avLst/>
              <a:gdLst/>
              <a:ahLst/>
              <a:cxnLst/>
              <a:rect r="r" b="b" t="t" l="l"/>
              <a:pathLst>
                <a:path h="1552548" w="1272070">
                  <a:moveTo>
                    <a:pt x="94572" y="0"/>
                  </a:moveTo>
                  <a:lnTo>
                    <a:pt x="1177498" y="0"/>
                  </a:lnTo>
                  <a:cubicBezTo>
                    <a:pt x="1229729" y="0"/>
                    <a:pt x="1272070" y="42341"/>
                    <a:pt x="1272070" y="94572"/>
                  </a:cubicBezTo>
                  <a:lnTo>
                    <a:pt x="1272070" y="1457976"/>
                  </a:lnTo>
                  <a:cubicBezTo>
                    <a:pt x="1272070" y="1483058"/>
                    <a:pt x="1262106" y="1507113"/>
                    <a:pt x="1244371" y="1524848"/>
                  </a:cubicBezTo>
                  <a:cubicBezTo>
                    <a:pt x="1226635" y="1542584"/>
                    <a:pt x="1202580" y="1552548"/>
                    <a:pt x="1177498" y="1552548"/>
                  </a:cubicBezTo>
                  <a:lnTo>
                    <a:pt x="94572" y="1552548"/>
                  </a:lnTo>
                  <a:cubicBezTo>
                    <a:pt x="69490" y="1552548"/>
                    <a:pt x="45435" y="1542584"/>
                    <a:pt x="27700" y="1524848"/>
                  </a:cubicBezTo>
                  <a:cubicBezTo>
                    <a:pt x="9964" y="1507113"/>
                    <a:pt x="0" y="1483058"/>
                    <a:pt x="0" y="1457976"/>
                  </a:cubicBezTo>
                  <a:lnTo>
                    <a:pt x="0" y="94572"/>
                  </a:lnTo>
                  <a:cubicBezTo>
                    <a:pt x="0" y="69490"/>
                    <a:pt x="9964" y="45435"/>
                    <a:pt x="27700" y="27700"/>
                  </a:cubicBezTo>
                  <a:cubicBezTo>
                    <a:pt x="45435" y="9964"/>
                    <a:pt x="69490" y="0"/>
                    <a:pt x="94572" y="0"/>
                  </a:cubicBezTo>
                  <a:close/>
                </a:path>
              </a:pathLst>
            </a:custGeom>
            <a:solidFill>
              <a:srgbClr val="E1EDFC"/>
            </a:solidFill>
          </p:spPr>
        </p:sp>
        <p:sp>
          <p:nvSpPr>
            <p:cNvPr name="TextBox 4" id="4"/>
            <p:cNvSpPr txBox="true"/>
            <p:nvPr/>
          </p:nvSpPr>
          <p:spPr>
            <a:xfrm>
              <a:off x="0" y="-47625"/>
              <a:ext cx="1272070" cy="1600173"/>
            </a:xfrm>
            <a:prstGeom prst="rect">
              <a:avLst/>
            </a:prstGeom>
          </p:spPr>
          <p:txBody>
            <a:bodyPr anchor="ctr" rtlCol="false" tIns="50800" lIns="50800" bIns="50800" rIns="50800"/>
            <a:lstStyle/>
            <a:p>
              <a:pPr algn="ctr">
                <a:lnSpc>
                  <a:spcPts val="2800"/>
                </a:lnSpc>
              </a:pPr>
            </a:p>
          </p:txBody>
        </p:sp>
      </p:grpSp>
      <p:sp>
        <p:nvSpPr>
          <p:cNvPr name="TextBox 5" id="5"/>
          <p:cNvSpPr txBox="true"/>
          <p:nvPr/>
        </p:nvSpPr>
        <p:spPr>
          <a:xfrm rot="0">
            <a:off x="1028700" y="1356458"/>
            <a:ext cx="11837507" cy="1985899"/>
          </a:xfrm>
          <a:prstGeom prst="rect">
            <a:avLst/>
          </a:prstGeom>
        </p:spPr>
        <p:txBody>
          <a:bodyPr anchor="t" rtlCol="false" tIns="0" lIns="0" bIns="0" rIns="0">
            <a:spAutoFit/>
          </a:bodyPr>
          <a:lstStyle/>
          <a:p>
            <a:pPr algn="l">
              <a:lnSpc>
                <a:spcPts val="7493"/>
              </a:lnSpc>
            </a:pPr>
            <a:r>
              <a:rPr lang="en-US" sz="5900" b="true">
                <a:solidFill>
                  <a:srgbClr val="0E2F5F"/>
                </a:solidFill>
                <a:latin typeface="Akzidenz-Grotesk Heavy"/>
                <a:ea typeface="Akzidenz-Grotesk Heavy"/>
                <a:cs typeface="Akzidenz-Grotesk Heavy"/>
                <a:sym typeface="Akzidenz-Grotesk Heavy"/>
              </a:rPr>
              <a:t>Sun’iy intellekt asosidagi monitoring va tahlil tizimlari. </a:t>
            </a:r>
          </a:p>
        </p:txBody>
      </p:sp>
      <p:sp>
        <p:nvSpPr>
          <p:cNvPr name="TextBox 6" id="6"/>
          <p:cNvSpPr txBox="true"/>
          <p:nvPr/>
        </p:nvSpPr>
        <p:spPr>
          <a:xfrm rot="0">
            <a:off x="1028700" y="4131310"/>
            <a:ext cx="11504951" cy="5126990"/>
          </a:xfrm>
          <a:prstGeom prst="rect">
            <a:avLst/>
          </a:prstGeom>
        </p:spPr>
        <p:txBody>
          <a:bodyPr anchor="t" rtlCol="false" tIns="0" lIns="0" bIns="0" rIns="0">
            <a:spAutoFit/>
          </a:bodyPr>
          <a:lstStyle/>
          <a:p>
            <a:pPr algn="just">
              <a:lnSpc>
                <a:spcPts val="4059"/>
              </a:lnSpc>
            </a:pPr>
            <a:r>
              <a:rPr lang="en-US" sz="2899" b="true">
                <a:solidFill>
                  <a:srgbClr val="021828"/>
                </a:solidFill>
                <a:latin typeface="Aileron Bold"/>
                <a:ea typeface="Aileron Bold"/>
                <a:cs typeface="Aileron Bold"/>
                <a:sym typeface="Aileron Bold"/>
              </a:rPr>
              <a:t> Sun’iy intellekt nogironligi bo‘lgan shaxslar huquqlarining buzilishi bilan bog‘liq holatlarni tezkor aniqlash, xavfli tendensiyalarni bashorat qilish va diskriminatsiya darajasini tahlil qilish imkonini beradi. Masalan, raqamli platformalar orqali kelayotgan murojaatlarni AI avtomatik tasniflaydi, ustuvorlik bo‘yicha ajratadi va inson huquqlariga tahdid bo‘lishi mumkin bo‘lgan holatlarda tizim darhol ogohlantirish beradi. Bu nazoratni kuchaytiradi va javob choralarini tezlashtiradi.</a:t>
            </a:r>
          </a:p>
          <a:p>
            <a:pPr algn="just">
              <a:lnSpc>
                <a:spcPts val="4059"/>
              </a:lnSpc>
            </a:pPr>
          </a:p>
          <a:p>
            <a:pPr algn="just">
              <a:lnSpc>
                <a:spcPts val="4059"/>
              </a:lnSpc>
            </a:pPr>
          </a:p>
        </p:txBody>
      </p:sp>
      <p:sp>
        <p:nvSpPr>
          <p:cNvPr name="Freeform 7" id="7"/>
          <p:cNvSpPr/>
          <p:nvPr/>
        </p:nvSpPr>
        <p:spPr>
          <a:xfrm flipH="false" flipV="false" rot="0">
            <a:off x="14848550" y="1944578"/>
            <a:ext cx="1226460" cy="379088"/>
          </a:xfrm>
          <a:custGeom>
            <a:avLst/>
            <a:gdLst/>
            <a:ahLst/>
            <a:cxnLst/>
            <a:rect r="r" b="b" t="t" l="l"/>
            <a:pathLst>
              <a:path h="379088" w="1226460">
                <a:moveTo>
                  <a:pt x="0" y="0"/>
                </a:moveTo>
                <a:lnTo>
                  <a:pt x="1226460" y="0"/>
                </a:lnTo>
                <a:lnTo>
                  <a:pt x="1226460" y="379087"/>
                </a:lnTo>
                <a:lnTo>
                  <a:pt x="0" y="3790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6298985" y="1028700"/>
            <a:ext cx="960315" cy="960315"/>
          </a:xfrm>
          <a:custGeom>
            <a:avLst/>
            <a:gdLst/>
            <a:ahLst/>
            <a:cxnLst/>
            <a:rect r="r" b="b" t="t" l="l"/>
            <a:pathLst>
              <a:path h="960315" w="960315">
                <a:moveTo>
                  <a:pt x="0" y="0"/>
                </a:moveTo>
                <a:lnTo>
                  <a:pt x="960315" y="0"/>
                </a:lnTo>
                <a:lnTo>
                  <a:pt x="960315" y="960315"/>
                </a:lnTo>
                <a:lnTo>
                  <a:pt x="0" y="9603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780466" y="1028700"/>
            <a:ext cx="3076459" cy="3076459"/>
          </a:xfrm>
          <a:custGeom>
            <a:avLst/>
            <a:gdLst/>
            <a:ahLst/>
            <a:cxnLst/>
            <a:rect r="r" b="b" t="t" l="l"/>
            <a:pathLst>
              <a:path h="3076459" w="3076459">
                <a:moveTo>
                  <a:pt x="0" y="0"/>
                </a:moveTo>
                <a:lnTo>
                  <a:pt x="3076459" y="0"/>
                </a:lnTo>
                <a:lnTo>
                  <a:pt x="3076459" y="3076459"/>
                </a:lnTo>
                <a:lnTo>
                  <a:pt x="0" y="30764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1123130" y="3861098"/>
            <a:ext cx="5650143" cy="6425902"/>
            <a:chOff x="0" y="0"/>
            <a:chExt cx="1488104" cy="1692419"/>
          </a:xfrm>
        </p:grpSpPr>
        <p:sp>
          <p:nvSpPr>
            <p:cNvPr name="Freeform 4" id="4"/>
            <p:cNvSpPr/>
            <p:nvPr/>
          </p:nvSpPr>
          <p:spPr>
            <a:xfrm flipH="false" flipV="false" rot="0">
              <a:off x="0" y="0"/>
              <a:ext cx="1488104" cy="1692419"/>
            </a:xfrm>
            <a:custGeom>
              <a:avLst/>
              <a:gdLst/>
              <a:ahLst/>
              <a:cxnLst/>
              <a:rect r="r" b="b" t="t" l="l"/>
              <a:pathLst>
                <a:path h="1692419" w="1488104">
                  <a:moveTo>
                    <a:pt x="0" y="0"/>
                  </a:moveTo>
                  <a:lnTo>
                    <a:pt x="1488104" y="0"/>
                  </a:lnTo>
                  <a:lnTo>
                    <a:pt x="1488104" y="1692419"/>
                  </a:lnTo>
                  <a:lnTo>
                    <a:pt x="0" y="1692419"/>
                  </a:lnTo>
                  <a:close/>
                </a:path>
              </a:pathLst>
            </a:custGeom>
            <a:solidFill>
              <a:srgbClr val="E1EDFC"/>
            </a:solidFill>
          </p:spPr>
        </p:sp>
        <p:sp>
          <p:nvSpPr>
            <p:cNvPr name="TextBox 5" id="5"/>
            <p:cNvSpPr txBox="true"/>
            <p:nvPr/>
          </p:nvSpPr>
          <p:spPr>
            <a:xfrm>
              <a:off x="0" y="-47625"/>
              <a:ext cx="1488104" cy="1740044"/>
            </a:xfrm>
            <a:prstGeom prst="rect">
              <a:avLst/>
            </a:prstGeom>
          </p:spPr>
          <p:txBody>
            <a:bodyPr anchor="ctr" rtlCol="false" tIns="50800" lIns="50800" bIns="50800" rIns="50800"/>
            <a:lstStyle/>
            <a:p>
              <a:pPr algn="ctr">
                <a:lnSpc>
                  <a:spcPts val="2800"/>
                </a:lnSpc>
              </a:pPr>
            </a:p>
          </p:txBody>
        </p:sp>
      </p:grpSp>
      <p:grpSp>
        <p:nvGrpSpPr>
          <p:cNvPr name="Group 6" id="6"/>
          <p:cNvGrpSpPr/>
          <p:nvPr/>
        </p:nvGrpSpPr>
        <p:grpSpPr>
          <a:xfrm rot="0">
            <a:off x="11108476" y="1028700"/>
            <a:ext cx="5664797" cy="5664797"/>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0" t="0" r="-49812" b="0"/>
              </a:stretch>
            </a:blipFill>
          </p:spPr>
        </p:sp>
      </p:grpSp>
      <p:sp>
        <p:nvSpPr>
          <p:cNvPr name="TextBox 8" id="8"/>
          <p:cNvSpPr txBox="true"/>
          <p:nvPr/>
        </p:nvSpPr>
        <p:spPr>
          <a:xfrm rot="0">
            <a:off x="1012987" y="5727991"/>
            <a:ext cx="8121706" cy="3453129"/>
          </a:xfrm>
          <a:prstGeom prst="rect">
            <a:avLst/>
          </a:prstGeom>
        </p:spPr>
        <p:txBody>
          <a:bodyPr anchor="t" rtlCol="false" tIns="0" lIns="0" bIns="0" rIns="0">
            <a:spAutoFit/>
          </a:bodyPr>
          <a:lstStyle/>
          <a:p>
            <a:pPr algn="just">
              <a:lnSpc>
                <a:spcPts val="3920"/>
              </a:lnSpc>
            </a:pPr>
            <a:r>
              <a:rPr lang="en-US" sz="2800" b="true">
                <a:solidFill>
                  <a:srgbClr val="021828"/>
                </a:solidFill>
                <a:latin typeface="Aileron Bold"/>
                <a:ea typeface="Aileron Bold"/>
                <a:cs typeface="Aileron Bold"/>
                <a:sym typeface="Aileron Bold"/>
              </a:rPr>
              <a:t>Nutqni matnga aylantiruvchi texnologiyalar </a:t>
            </a:r>
          </a:p>
          <a:p>
            <a:pPr algn="just">
              <a:lnSpc>
                <a:spcPts val="3920"/>
              </a:lnSpc>
            </a:pPr>
            <a:r>
              <a:rPr lang="en-US" sz="2800" b="true">
                <a:solidFill>
                  <a:srgbClr val="021828"/>
                </a:solidFill>
                <a:latin typeface="Aileron Bold"/>
                <a:ea typeface="Aileron Bold"/>
                <a:cs typeface="Aileron Bold"/>
                <a:sym typeface="Aileron Bold"/>
              </a:rPr>
              <a:t>Google Speech-to-Text;</a:t>
            </a:r>
          </a:p>
          <a:p>
            <a:pPr algn="just">
              <a:lnSpc>
                <a:spcPts val="3920"/>
              </a:lnSpc>
            </a:pPr>
            <a:r>
              <a:rPr lang="en-US" sz="2800" b="true">
                <a:solidFill>
                  <a:srgbClr val="021828"/>
                </a:solidFill>
                <a:latin typeface="Aileron Bold"/>
                <a:ea typeface="Aileron Bold"/>
                <a:cs typeface="Aileron Bold"/>
                <a:sym typeface="Aileron Bold"/>
              </a:rPr>
              <a:t>Microsoft Dictate;</a:t>
            </a:r>
          </a:p>
          <a:p>
            <a:pPr algn="just">
              <a:lnSpc>
                <a:spcPts val="3920"/>
              </a:lnSpc>
            </a:pPr>
            <a:r>
              <a:rPr lang="en-US" sz="2800" b="true">
                <a:solidFill>
                  <a:srgbClr val="021828"/>
                </a:solidFill>
                <a:latin typeface="Aileron Bold"/>
                <a:ea typeface="Aileron Bold"/>
                <a:cs typeface="Aileron Bold"/>
                <a:sym typeface="Aileron Bold"/>
              </a:rPr>
              <a:t>Otter.ai kabi ilovalar aynan shu maqsadga xizmat qiladi. </a:t>
            </a:r>
          </a:p>
          <a:p>
            <a:pPr algn="just">
              <a:lnSpc>
                <a:spcPts val="3920"/>
              </a:lnSpc>
            </a:pPr>
          </a:p>
          <a:p>
            <a:pPr algn="just">
              <a:lnSpc>
                <a:spcPts val="3920"/>
              </a:lnSpc>
            </a:pPr>
          </a:p>
        </p:txBody>
      </p:sp>
      <p:sp>
        <p:nvSpPr>
          <p:cNvPr name="TextBox 9" id="9"/>
          <p:cNvSpPr txBox="true"/>
          <p:nvPr/>
        </p:nvSpPr>
        <p:spPr>
          <a:xfrm rot="0">
            <a:off x="1028700" y="848244"/>
            <a:ext cx="8751766" cy="4492498"/>
          </a:xfrm>
          <a:prstGeom prst="rect">
            <a:avLst/>
          </a:prstGeom>
        </p:spPr>
        <p:txBody>
          <a:bodyPr anchor="t" rtlCol="false" tIns="0" lIns="0" bIns="0" rIns="0">
            <a:spAutoFit/>
          </a:bodyPr>
          <a:lstStyle/>
          <a:p>
            <a:pPr algn="l" marL="0" indent="0" lvl="0">
              <a:lnSpc>
                <a:spcPts val="8636"/>
              </a:lnSpc>
              <a:spcBef>
                <a:spcPct val="0"/>
              </a:spcBef>
            </a:pPr>
            <a:r>
              <a:rPr lang="en-US" b="true" sz="6800">
                <a:solidFill>
                  <a:srgbClr val="0E2F5F"/>
                </a:solidFill>
                <a:latin typeface="Akzidenz-Grotesk Heavy"/>
                <a:ea typeface="Akzidenz-Grotesk Heavy"/>
                <a:cs typeface="Akzidenz-Grotesk Heavy"/>
                <a:sym typeface="Akzidenz-Grotesk Heavy"/>
              </a:rPr>
              <a:t>N</a:t>
            </a:r>
            <a:r>
              <a:rPr lang="en-US" b="true" sz="6800" strike="noStrike" u="none">
                <a:solidFill>
                  <a:srgbClr val="0E2F5F"/>
                </a:solidFill>
                <a:latin typeface="Akzidenz-Grotesk Heavy"/>
                <a:ea typeface="Akzidenz-Grotesk Heavy"/>
                <a:cs typeface="Akzidenz-Grotesk Heavy"/>
                <a:sym typeface="Akzidenz-Grotesk Heavy"/>
              </a:rPr>
              <a:t>ogironligi bo‘lgan shaxslar uchun yaratilgan raqamli vositalari</a:t>
            </a:r>
          </a:p>
        </p:txBody>
      </p:sp>
      <p:sp>
        <p:nvSpPr>
          <p:cNvPr name="Freeform 10" id="10"/>
          <p:cNvSpPr/>
          <p:nvPr/>
        </p:nvSpPr>
        <p:spPr>
          <a:xfrm flipH="false" flipV="false" rot="0">
            <a:off x="8488919" y="4320749"/>
            <a:ext cx="1291547" cy="1291547"/>
          </a:xfrm>
          <a:custGeom>
            <a:avLst/>
            <a:gdLst/>
            <a:ahLst/>
            <a:cxnLst/>
            <a:rect r="r" b="b" t="t" l="l"/>
            <a:pathLst>
              <a:path h="1291547" w="1291547">
                <a:moveTo>
                  <a:pt x="0" y="0"/>
                </a:moveTo>
                <a:lnTo>
                  <a:pt x="1291547" y="0"/>
                </a:lnTo>
                <a:lnTo>
                  <a:pt x="1291547" y="1291547"/>
                </a:lnTo>
                <a:lnTo>
                  <a:pt x="0" y="129154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11" id="11"/>
          <p:cNvSpPr/>
          <p:nvPr/>
        </p:nvSpPr>
        <p:spPr>
          <a:xfrm flipH="false" flipV="false" rot="0">
            <a:off x="13181211" y="8788690"/>
            <a:ext cx="1519327" cy="469610"/>
          </a:xfrm>
          <a:custGeom>
            <a:avLst/>
            <a:gdLst/>
            <a:ahLst/>
            <a:cxnLst/>
            <a:rect r="r" b="b" t="t" l="l"/>
            <a:pathLst>
              <a:path h="469610" w="1519327">
                <a:moveTo>
                  <a:pt x="0" y="0"/>
                </a:moveTo>
                <a:lnTo>
                  <a:pt x="1519327" y="0"/>
                </a:lnTo>
                <a:lnTo>
                  <a:pt x="1519327" y="469610"/>
                </a:lnTo>
                <a:lnTo>
                  <a:pt x="0" y="46961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129228" y="5143500"/>
            <a:ext cx="8792302" cy="4660023"/>
            <a:chOff x="0" y="0"/>
            <a:chExt cx="1202785" cy="637490"/>
          </a:xfrm>
        </p:grpSpPr>
        <p:sp>
          <p:nvSpPr>
            <p:cNvPr name="Freeform 3" id="3"/>
            <p:cNvSpPr/>
            <p:nvPr/>
          </p:nvSpPr>
          <p:spPr>
            <a:xfrm flipH="false" flipV="false" rot="0">
              <a:off x="0" y="0"/>
              <a:ext cx="1202785" cy="637490"/>
            </a:xfrm>
            <a:custGeom>
              <a:avLst/>
              <a:gdLst/>
              <a:ahLst/>
              <a:cxnLst/>
              <a:rect r="r" b="b" t="t" l="l"/>
              <a:pathLst>
                <a:path h="637490" w="1202785">
                  <a:moveTo>
                    <a:pt x="14089" y="0"/>
                  </a:moveTo>
                  <a:lnTo>
                    <a:pt x="1188697" y="0"/>
                  </a:lnTo>
                  <a:cubicBezTo>
                    <a:pt x="1196477" y="0"/>
                    <a:pt x="1202785" y="6308"/>
                    <a:pt x="1202785" y="14089"/>
                  </a:cubicBezTo>
                  <a:lnTo>
                    <a:pt x="1202785" y="623402"/>
                  </a:lnTo>
                  <a:cubicBezTo>
                    <a:pt x="1202785" y="627138"/>
                    <a:pt x="1201301" y="630722"/>
                    <a:pt x="1198659" y="633364"/>
                  </a:cubicBezTo>
                  <a:cubicBezTo>
                    <a:pt x="1196017" y="636006"/>
                    <a:pt x="1192433" y="637490"/>
                    <a:pt x="1188697" y="637490"/>
                  </a:cubicBezTo>
                  <a:lnTo>
                    <a:pt x="14089" y="637490"/>
                  </a:lnTo>
                  <a:cubicBezTo>
                    <a:pt x="10352" y="637490"/>
                    <a:pt x="6769" y="636006"/>
                    <a:pt x="4126" y="633364"/>
                  </a:cubicBezTo>
                  <a:cubicBezTo>
                    <a:pt x="1484" y="630722"/>
                    <a:pt x="0" y="627138"/>
                    <a:pt x="0" y="623402"/>
                  </a:cubicBezTo>
                  <a:lnTo>
                    <a:pt x="0" y="14089"/>
                  </a:lnTo>
                  <a:cubicBezTo>
                    <a:pt x="0" y="10352"/>
                    <a:pt x="1484" y="6769"/>
                    <a:pt x="4126" y="4126"/>
                  </a:cubicBezTo>
                  <a:cubicBezTo>
                    <a:pt x="6769" y="1484"/>
                    <a:pt x="10352" y="0"/>
                    <a:pt x="14089" y="0"/>
                  </a:cubicBezTo>
                  <a:close/>
                </a:path>
              </a:pathLst>
            </a:custGeom>
            <a:blipFill>
              <a:blip r:embed="rId2"/>
              <a:stretch>
                <a:fillRect l="0" t="-12891" r="0" b="-12891"/>
              </a:stretch>
            </a:blipFill>
          </p:spPr>
        </p:sp>
      </p:grpSp>
      <p:grpSp>
        <p:nvGrpSpPr>
          <p:cNvPr name="Group 4" id="4"/>
          <p:cNvGrpSpPr/>
          <p:nvPr/>
        </p:nvGrpSpPr>
        <p:grpSpPr>
          <a:xfrm rot="0">
            <a:off x="-403901" y="1028700"/>
            <a:ext cx="3353620" cy="8229600"/>
            <a:chOff x="0" y="0"/>
            <a:chExt cx="883258" cy="2167467"/>
          </a:xfrm>
        </p:grpSpPr>
        <p:sp>
          <p:nvSpPr>
            <p:cNvPr name="Freeform 5" id="5"/>
            <p:cNvSpPr/>
            <p:nvPr/>
          </p:nvSpPr>
          <p:spPr>
            <a:xfrm flipH="false" flipV="false" rot="0">
              <a:off x="0" y="0"/>
              <a:ext cx="883258" cy="2167467"/>
            </a:xfrm>
            <a:custGeom>
              <a:avLst/>
              <a:gdLst/>
              <a:ahLst/>
              <a:cxnLst/>
              <a:rect r="r" b="b" t="t" l="l"/>
              <a:pathLst>
                <a:path h="2167467" w="883258">
                  <a:moveTo>
                    <a:pt x="136203" y="0"/>
                  </a:moveTo>
                  <a:lnTo>
                    <a:pt x="747055" y="0"/>
                  </a:lnTo>
                  <a:cubicBezTo>
                    <a:pt x="822278" y="0"/>
                    <a:pt x="883258" y="60980"/>
                    <a:pt x="883258" y="136203"/>
                  </a:cubicBezTo>
                  <a:lnTo>
                    <a:pt x="883258" y="2031264"/>
                  </a:lnTo>
                  <a:cubicBezTo>
                    <a:pt x="883258" y="2106487"/>
                    <a:pt x="822278" y="2167467"/>
                    <a:pt x="747055" y="2167467"/>
                  </a:cubicBezTo>
                  <a:lnTo>
                    <a:pt x="136203" y="2167467"/>
                  </a:lnTo>
                  <a:cubicBezTo>
                    <a:pt x="100080" y="2167467"/>
                    <a:pt x="65436" y="2153117"/>
                    <a:pt x="39893" y="2127574"/>
                  </a:cubicBezTo>
                  <a:cubicBezTo>
                    <a:pt x="14350" y="2102031"/>
                    <a:pt x="0" y="2067387"/>
                    <a:pt x="0" y="2031264"/>
                  </a:cubicBezTo>
                  <a:lnTo>
                    <a:pt x="0" y="136203"/>
                  </a:lnTo>
                  <a:cubicBezTo>
                    <a:pt x="0" y="100080"/>
                    <a:pt x="14350" y="65436"/>
                    <a:pt x="39893" y="39893"/>
                  </a:cubicBezTo>
                  <a:cubicBezTo>
                    <a:pt x="65436" y="14350"/>
                    <a:pt x="100080" y="0"/>
                    <a:pt x="136203" y="0"/>
                  </a:cubicBezTo>
                  <a:close/>
                </a:path>
              </a:pathLst>
            </a:custGeom>
            <a:solidFill>
              <a:srgbClr val="E1EDFC"/>
            </a:solidFill>
            <a:ln cap="rnd">
              <a:noFill/>
              <a:prstDash val="solid"/>
              <a:round/>
            </a:ln>
          </p:spPr>
        </p:sp>
        <p:sp>
          <p:nvSpPr>
            <p:cNvPr name="TextBox 6" id="6"/>
            <p:cNvSpPr txBox="true"/>
            <p:nvPr/>
          </p:nvSpPr>
          <p:spPr>
            <a:xfrm>
              <a:off x="0" y="-47625"/>
              <a:ext cx="883258" cy="2215092"/>
            </a:xfrm>
            <a:prstGeom prst="rect">
              <a:avLst/>
            </a:prstGeom>
          </p:spPr>
          <p:txBody>
            <a:bodyPr anchor="ctr" rtlCol="false" tIns="50800" lIns="50800" bIns="50800" rIns="50800"/>
            <a:lstStyle/>
            <a:p>
              <a:pPr algn="ctr" marL="0" indent="0" lvl="0">
                <a:lnSpc>
                  <a:spcPts val="2800"/>
                </a:lnSpc>
                <a:spcBef>
                  <a:spcPct val="0"/>
                </a:spcBef>
              </a:pPr>
            </a:p>
          </p:txBody>
        </p:sp>
      </p:grpSp>
      <p:grpSp>
        <p:nvGrpSpPr>
          <p:cNvPr name="Group 7" id="7"/>
          <p:cNvGrpSpPr/>
          <p:nvPr/>
        </p:nvGrpSpPr>
        <p:grpSpPr>
          <a:xfrm rot="0">
            <a:off x="2310024" y="1028700"/>
            <a:ext cx="1496945" cy="1496945"/>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188CC"/>
            </a:solidFill>
          </p:spPr>
        </p:sp>
        <p:sp>
          <p:nvSpPr>
            <p:cNvPr name="TextBox 9" id="9"/>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sp>
        <p:nvSpPr>
          <p:cNvPr name="Freeform 10" id="10"/>
          <p:cNvSpPr/>
          <p:nvPr/>
        </p:nvSpPr>
        <p:spPr>
          <a:xfrm flipH="false" flipV="false" rot="0">
            <a:off x="2646066" y="1358520"/>
            <a:ext cx="824861" cy="837306"/>
          </a:xfrm>
          <a:custGeom>
            <a:avLst/>
            <a:gdLst/>
            <a:ahLst/>
            <a:cxnLst/>
            <a:rect r="r" b="b" t="t" l="l"/>
            <a:pathLst>
              <a:path h="837306" w="824861">
                <a:moveTo>
                  <a:pt x="0" y="0"/>
                </a:moveTo>
                <a:lnTo>
                  <a:pt x="824861" y="0"/>
                </a:lnTo>
                <a:lnTo>
                  <a:pt x="824861" y="837306"/>
                </a:lnTo>
                <a:lnTo>
                  <a:pt x="0" y="83730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1" id="11"/>
          <p:cNvSpPr txBox="true"/>
          <p:nvPr/>
        </p:nvSpPr>
        <p:spPr>
          <a:xfrm rot="0">
            <a:off x="4788044" y="563018"/>
            <a:ext cx="13133486" cy="3179889"/>
          </a:xfrm>
          <a:prstGeom prst="rect">
            <a:avLst/>
          </a:prstGeom>
        </p:spPr>
        <p:txBody>
          <a:bodyPr anchor="t" rtlCol="false" tIns="0" lIns="0" bIns="0" rIns="0">
            <a:spAutoFit/>
          </a:bodyPr>
          <a:lstStyle/>
          <a:p>
            <a:pPr algn="ctr" marL="0" indent="0" lvl="0">
              <a:lnSpc>
                <a:spcPts val="4572"/>
              </a:lnSpc>
              <a:spcBef>
                <a:spcPct val="0"/>
              </a:spcBef>
            </a:pPr>
            <a:r>
              <a:rPr lang="en-US" b="true" sz="3600">
                <a:solidFill>
                  <a:srgbClr val="0E2F5F"/>
                </a:solidFill>
                <a:latin typeface="Akzidenz-Grotesk Heavy"/>
                <a:ea typeface="Akzidenz-Grotesk Heavy"/>
                <a:cs typeface="Akzidenz-Grotesk Heavy"/>
                <a:sym typeface="Akzidenz-Grotesk Heavy"/>
              </a:rPr>
              <a:t> Ji</a:t>
            </a:r>
            <a:r>
              <a:rPr lang="en-US" b="true" sz="3600" strike="noStrike" u="none">
                <a:solidFill>
                  <a:srgbClr val="0E2F5F"/>
                </a:solidFill>
                <a:latin typeface="Akzidenz-Grotesk Heavy"/>
                <a:ea typeface="Akzidenz-Grotesk Heavy"/>
                <a:cs typeface="Akzidenz-Grotesk Heavy"/>
                <a:sym typeface="Akzidenz-Grotesk Heavy"/>
              </a:rPr>
              <a:t>smoniy harakatlanishida cheklov bo‘lgan shaxslar uchun ham maxsus texnologiyalar ishlab chiqilgan. </a:t>
            </a:r>
          </a:p>
          <a:p>
            <a:pPr algn="ctr" marL="0" indent="0" lvl="0">
              <a:lnSpc>
                <a:spcPts val="4572"/>
              </a:lnSpc>
              <a:spcBef>
                <a:spcPct val="0"/>
              </a:spcBef>
            </a:pPr>
            <a:r>
              <a:rPr lang="en-US" sz="3600" strike="noStrike" u="none">
                <a:solidFill>
                  <a:srgbClr val="0E2F5F"/>
                </a:solidFill>
                <a:latin typeface="Akzidenz-Grotesk"/>
                <a:ea typeface="Akzidenz-Grotesk"/>
                <a:cs typeface="Akzidenz-Grotesk"/>
                <a:sym typeface="Akzidenz-Grotesk"/>
              </a:rPr>
              <a:t>Quyidagi texnologiyalar jismoniy imkoniyati cheklangan shaxslar uchun yaratilgan:</a:t>
            </a:r>
          </a:p>
          <a:p>
            <a:pPr algn="ctr" marL="0" indent="0" lvl="0">
              <a:lnSpc>
                <a:spcPts val="6730"/>
              </a:lnSpc>
              <a:spcBef>
                <a:spcPct val="0"/>
              </a:spcBef>
            </a:pPr>
            <a:r>
              <a:rPr lang="en-US" b="true" sz="5299" strike="noStrike" u="none">
                <a:solidFill>
                  <a:srgbClr val="0E2F5F"/>
                </a:solidFill>
                <a:latin typeface="Akzidenz-Grotesk Heavy"/>
                <a:ea typeface="Akzidenz-Grotesk Heavy"/>
                <a:cs typeface="Akzidenz-Grotesk Heavy"/>
                <a:sym typeface="Akzidenz-Grotesk Heavy"/>
              </a:rPr>
              <a:t> </a:t>
            </a:r>
          </a:p>
        </p:txBody>
      </p:sp>
      <p:sp>
        <p:nvSpPr>
          <p:cNvPr name="TextBox 12" id="12"/>
          <p:cNvSpPr txBox="true"/>
          <p:nvPr/>
        </p:nvSpPr>
        <p:spPr>
          <a:xfrm rot="0">
            <a:off x="4788044" y="3045397"/>
            <a:ext cx="14352380" cy="2483139"/>
          </a:xfrm>
          <a:prstGeom prst="rect">
            <a:avLst/>
          </a:prstGeom>
        </p:spPr>
        <p:txBody>
          <a:bodyPr anchor="t" rtlCol="false" tIns="0" lIns="0" bIns="0" rIns="0">
            <a:spAutoFit/>
          </a:bodyPr>
          <a:lstStyle/>
          <a:p>
            <a:pPr algn="l" marL="0" indent="0" lvl="0">
              <a:lnSpc>
                <a:spcPts val="3977"/>
              </a:lnSpc>
              <a:spcBef>
                <a:spcPct val="0"/>
              </a:spcBef>
            </a:pPr>
            <a:r>
              <a:rPr lang="en-US" b="true" sz="2841">
                <a:solidFill>
                  <a:srgbClr val="021828"/>
                </a:solidFill>
                <a:latin typeface="Aileron Bold"/>
                <a:ea typeface="Aileron Bold"/>
                <a:cs typeface="Aileron Bold"/>
                <a:sym typeface="Aileron Bold"/>
              </a:rPr>
              <a:t>1.   K</a:t>
            </a:r>
            <a:r>
              <a:rPr lang="en-US" b="true" sz="2841" strike="noStrike" u="none">
                <a:solidFill>
                  <a:srgbClr val="021828"/>
                </a:solidFill>
                <a:latin typeface="Aileron Bold"/>
                <a:ea typeface="Aileron Bold"/>
                <a:cs typeface="Aileron Bold"/>
                <a:sym typeface="Aileron Bold"/>
              </a:rPr>
              <a:t>o‘zni kuzatib boshqarish tizimlari (Eye-tracking);</a:t>
            </a:r>
          </a:p>
          <a:p>
            <a:pPr algn="l" marL="0" indent="0" lvl="0">
              <a:lnSpc>
                <a:spcPts val="3977"/>
              </a:lnSpc>
              <a:spcBef>
                <a:spcPct val="0"/>
              </a:spcBef>
            </a:pPr>
            <a:r>
              <a:rPr lang="en-US" b="true" sz="2841" strike="noStrike" u="none">
                <a:solidFill>
                  <a:srgbClr val="021828"/>
                </a:solidFill>
                <a:latin typeface="Aileron Bold"/>
                <a:ea typeface="Aileron Bold"/>
                <a:cs typeface="Aileron Bold"/>
                <a:sym typeface="Aileron Bold"/>
              </a:rPr>
              <a:t>2.   Moslashtirilgan klaviaturalar va sichqonchalar;</a:t>
            </a:r>
          </a:p>
          <a:p>
            <a:pPr algn="l" marL="0" indent="0" lvl="0">
              <a:lnSpc>
                <a:spcPts val="3977"/>
              </a:lnSpc>
              <a:spcBef>
                <a:spcPct val="0"/>
              </a:spcBef>
            </a:pPr>
            <a:r>
              <a:rPr lang="en-US" b="true" sz="2841" strike="noStrike" u="none">
                <a:solidFill>
                  <a:srgbClr val="021828"/>
                </a:solidFill>
                <a:latin typeface="Aileron Bold"/>
                <a:ea typeface="Aileron Bold"/>
                <a:cs typeface="Aileron Bold"/>
                <a:sym typeface="Aileron Bold"/>
              </a:rPr>
              <a:t>3.   Sensorli boshqaruv tizimlari;</a:t>
            </a:r>
          </a:p>
          <a:p>
            <a:pPr algn="l" marL="0" indent="0" lvl="0">
              <a:lnSpc>
                <a:spcPts val="3977"/>
              </a:lnSpc>
              <a:spcBef>
                <a:spcPct val="0"/>
              </a:spcBef>
            </a:pPr>
            <a:r>
              <a:rPr lang="en-US" b="true" sz="2841" strike="noStrike" u="none">
                <a:solidFill>
                  <a:srgbClr val="021828"/>
                </a:solidFill>
                <a:latin typeface="Aileron Bold"/>
                <a:ea typeface="Aileron Bold"/>
                <a:cs typeface="Aileron Bold"/>
                <a:sym typeface="Aileron Bold"/>
              </a:rPr>
              <a:t>4.   Elektr aravachalar uchun mobil boshqaruv ilovalari.</a:t>
            </a:r>
          </a:p>
          <a:p>
            <a:pPr algn="l" marL="0" indent="0" lvl="0">
              <a:lnSpc>
                <a:spcPts val="3977"/>
              </a:lnSpc>
              <a:spcBef>
                <a:spcPct val="0"/>
              </a:spcBef>
            </a:pPr>
          </a:p>
        </p:txBody>
      </p:sp>
      <p:sp>
        <p:nvSpPr>
          <p:cNvPr name="Freeform 13" id="13"/>
          <p:cNvSpPr/>
          <p:nvPr/>
        </p:nvSpPr>
        <p:spPr>
          <a:xfrm flipH="false" flipV="false" rot="0">
            <a:off x="1272909" y="7567140"/>
            <a:ext cx="1230927" cy="1230927"/>
          </a:xfrm>
          <a:custGeom>
            <a:avLst/>
            <a:gdLst/>
            <a:ahLst/>
            <a:cxnLst/>
            <a:rect r="r" b="b" t="t" l="l"/>
            <a:pathLst>
              <a:path h="1230927" w="1230927">
                <a:moveTo>
                  <a:pt x="0" y="0"/>
                </a:moveTo>
                <a:lnTo>
                  <a:pt x="1230927" y="0"/>
                </a:lnTo>
                <a:lnTo>
                  <a:pt x="1230927" y="1230927"/>
                </a:lnTo>
                <a:lnTo>
                  <a:pt x="0" y="123092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388529" y="2486679"/>
            <a:ext cx="665701" cy="665701"/>
          </a:xfrm>
          <a:custGeom>
            <a:avLst/>
            <a:gdLst/>
            <a:ahLst/>
            <a:cxnLst/>
            <a:rect r="r" b="b" t="t" l="l"/>
            <a:pathLst>
              <a:path h="665701" w="665701">
                <a:moveTo>
                  <a:pt x="0" y="0"/>
                </a:moveTo>
                <a:lnTo>
                  <a:pt x="665701" y="0"/>
                </a:lnTo>
                <a:lnTo>
                  <a:pt x="665701" y="665700"/>
                </a:lnTo>
                <a:lnTo>
                  <a:pt x="0" y="6657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7388529" y="4945786"/>
            <a:ext cx="665701" cy="665701"/>
          </a:xfrm>
          <a:custGeom>
            <a:avLst/>
            <a:gdLst/>
            <a:ahLst/>
            <a:cxnLst/>
            <a:rect r="r" b="b" t="t" l="l"/>
            <a:pathLst>
              <a:path h="665701" w="665701">
                <a:moveTo>
                  <a:pt x="0" y="0"/>
                </a:moveTo>
                <a:lnTo>
                  <a:pt x="665701" y="0"/>
                </a:lnTo>
                <a:lnTo>
                  <a:pt x="665701" y="665701"/>
                </a:lnTo>
                <a:lnTo>
                  <a:pt x="0" y="66570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7388529" y="7797336"/>
            <a:ext cx="665701" cy="665701"/>
          </a:xfrm>
          <a:custGeom>
            <a:avLst/>
            <a:gdLst/>
            <a:ahLst/>
            <a:cxnLst/>
            <a:rect r="r" b="b" t="t" l="l"/>
            <a:pathLst>
              <a:path h="665701" w="665701">
                <a:moveTo>
                  <a:pt x="0" y="0"/>
                </a:moveTo>
                <a:lnTo>
                  <a:pt x="665701" y="0"/>
                </a:lnTo>
                <a:lnTo>
                  <a:pt x="665701" y="665701"/>
                </a:lnTo>
                <a:lnTo>
                  <a:pt x="0" y="66570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0">
            <a:off x="-655657" y="5581838"/>
            <a:ext cx="5650143" cy="3676462"/>
            <a:chOff x="0" y="0"/>
            <a:chExt cx="1488104" cy="968286"/>
          </a:xfrm>
        </p:grpSpPr>
        <p:sp>
          <p:nvSpPr>
            <p:cNvPr name="Freeform 6" id="6"/>
            <p:cNvSpPr/>
            <p:nvPr/>
          </p:nvSpPr>
          <p:spPr>
            <a:xfrm flipH="false" flipV="false" rot="0">
              <a:off x="0" y="0"/>
              <a:ext cx="1488104" cy="968286"/>
            </a:xfrm>
            <a:custGeom>
              <a:avLst/>
              <a:gdLst/>
              <a:ahLst/>
              <a:cxnLst/>
              <a:rect r="r" b="b" t="t" l="l"/>
              <a:pathLst>
                <a:path h="968286" w="1488104">
                  <a:moveTo>
                    <a:pt x="0" y="0"/>
                  </a:moveTo>
                  <a:lnTo>
                    <a:pt x="1488104" y="0"/>
                  </a:lnTo>
                  <a:lnTo>
                    <a:pt x="1488104" y="968286"/>
                  </a:lnTo>
                  <a:lnTo>
                    <a:pt x="0" y="968286"/>
                  </a:lnTo>
                  <a:close/>
                </a:path>
              </a:pathLst>
            </a:custGeom>
            <a:solidFill>
              <a:srgbClr val="E1EDFC"/>
            </a:solidFill>
          </p:spPr>
        </p:sp>
        <p:sp>
          <p:nvSpPr>
            <p:cNvPr name="TextBox 7" id="7"/>
            <p:cNvSpPr txBox="true"/>
            <p:nvPr/>
          </p:nvSpPr>
          <p:spPr>
            <a:xfrm>
              <a:off x="0" y="-47625"/>
              <a:ext cx="1488104" cy="1015911"/>
            </a:xfrm>
            <a:prstGeom prst="rect">
              <a:avLst/>
            </a:prstGeom>
          </p:spPr>
          <p:txBody>
            <a:bodyPr anchor="ctr" rtlCol="false" tIns="50800" lIns="50800" bIns="50800" rIns="50800"/>
            <a:lstStyle/>
            <a:p>
              <a:pPr algn="ctr">
                <a:lnSpc>
                  <a:spcPts val="2800"/>
                </a:lnSpc>
              </a:pPr>
            </a:p>
          </p:txBody>
        </p:sp>
      </p:grpSp>
      <p:grpSp>
        <p:nvGrpSpPr>
          <p:cNvPr name="Group 8" id="8"/>
          <p:cNvGrpSpPr/>
          <p:nvPr/>
        </p:nvGrpSpPr>
        <p:grpSpPr>
          <a:xfrm rot="0">
            <a:off x="2932641" y="5581838"/>
            <a:ext cx="3676462" cy="3676462"/>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50000" t="0" r="-50000" b="0"/>
              </a:stretch>
            </a:blipFill>
          </p:spPr>
        </p:sp>
      </p:grpSp>
      <p:sp>
        <p:nvSpPr>
          <p:cNvPr name="Freeform 10" id="10"/>
          <p:cNvSpPr/>
          <p:nvPr/>
        </p:nvSpPr>
        <p:spPr>
          <a:xfrm flipH="false" flipV="false" rot="0">
            <a:off x="12367814" y="-1205189"/>
            <a:ext cx="3691868" cy="3691868"/>
          </a:xfrm>
          <a:custGeom>
            <a:avLst/>
            <a:gdLst/>
            <a:ahLst/>
            <a:cxnLst/>
            <a:rect r="r" b="b" t="t" l="l"/>
            <a:pathLst>
              <a:path h="3691868" w="3691868">
                <a:moveTo>
                  <a:pt x="0" y="0"/>
                </a:moveTo>
                <a:lnTo>
                  <a:pt x="3691867" y="0"/>
                </a:lnTo>
                <a:lnTo>
                  <a:pt x="3691867" y="3691868"/>
                </a:lnTo>
                <a:lnTo>
                  <a:pt x="0" y="369186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1" id="11"/>
          <p:cNvGrpSpPr/>
          <p:nvPr/>
        </p:nvGrpSpPr>
        <p:grpSpPr>
          <a:xfrm rot="0">
            <a:off x="14384203" y="0"/>
            <a:ext cx="3903797" cy="10287000"/>
            <a:chOff x="0" y="0"/>
            <a:chExt cx="604800" cy="1593725"/>
          </a:xfrm>
        </p:grpSpPr>
        <p:sp>
          <p:nvSpPr>
            <p:cNvPr name="Freeform 12" id="12"/>
            <p:cNvSpPr/>
            <p:nvPr/>
          </p:nvSpPr>
          <p:spPr>
            <a:xfrm flipH="false" flipV="false" rot="0">
              <a:off x="0" y="0"/>
              <a:ext cx="604800" cy="1593725"/>
            </a:xfrm>
            <a:custGeom>
              <a:avLst/>
              <a:gdLst/>
              <a:ahLst/>
              <a:cxnLst/>
              <a:rect r="r" b="b" t="t" l="l"/>
              <a:pathLst>
                <a:path h="1593725" w="604800">
                  <a:moveTo>
                    <a:pt x="0" y="0"/>
                  </a:moveTo>
                  <a:lnTo>
                    <a:pt x="604800" y="0"/>
                  </a:lnTo>
                  <a:lnTo>
                    <a:pt x="604800" y="1593725"/>
                  </a:lnTo>
                  <a:lnTo>
                    <a:pt x="0" y="1593725"/>
                  </a:lnTo>
                  <a:close/>
                </a:path>
              </a:pathLst>
            </a:custGeom>
            <a:blipFill>
              <a:blip r:embed="rId7"/>
              <a:stretch>
                <a:fillRect l="-147387" t="0" r="-147387" b="0"/>
              </a:stretch>
            </a:blipFill>
          </p:spPr>
        </p:sp>
      </p:grpSp>
      <p:sp>
        <p:nvSpPr>
          <p:cNvPr name="TextBox 13" id="13"/>
          <p:cNvSpPr txBox="true"/>
          <p:nvPr/>
        </p:nvSpPr>
        <p:spPr>
          <a:xfrm rot="0">
            <a:off x="866775" y="583595"/>
            <a:ext cx="5950254" cy="4471670"/>
          </a:xfrm>
          <a:prstGeom prst="rect">
            <a:avLst/>
          </a:prstGeom>
        </p:spPr>
        <p:txBody>
          <a:bodyPr anchor="t" rtlCol="false" tIns="0" lIns="0" bIns="0" rIns="0">
            <a:spAutoFit/>
          </a:bodyPr>
          <a:lstStyle/>
          <a:p>
            <a:pPr algn="just" marL="0" indent="0" lvl="0">
              <a:lnSpc>
                <a:spcPts val="4480"/>
              </a:lnSpc>
              <a:spcBef>
                <a:spcPct val="0"/>
              </a:spcBef>
            </a:pPr>
            <a:r>
              <a:rPr lang="en-US" b="true" sz="3200" strike="noStrike" u="none">
                <a:solidFill>
                  <a:srgbClr val="021828"/>
                </a:solidFill>
                <a:latin typeface="Aileron Bold"/>
                <a:ea typeface="Aileron Bold"/>
                <a:cs typeface="Aileron Bold"/>
                <a:sym typeface="Aileron Bold"/>
              </a:rPr>
              <a:t> Sun’iy intellekt nogiron o‘quvchilar uchun shaxsiylashtirilgan ta’lim yaratishda hozirgi kunda eng samarali, tez rivojlanayotgan va global darajada qo‘llanilayotgan texnologiyalardan biridir. </a:t>
            </a:r>
          </a:p>
        </p:txBody>
      </p:sp>
      <p:sp>
        <p:nvSpPr>
          <p:cNvPr name="TextBox 14" id="14"/>
          <p:cNvSpPr txBox="true"/>
          <p:nvPr/>
        </p:nvSpPr>
        <p:spPr>
          <a:xfrm rot="0">
            <a:off x="8272764" y="1360163"/>
            <a:ext cx="5764554" cy="8455023"/>
          </a:xfrm>
          <a:prstGeom prst="rect">
            <a:avLst/>
          </a:prstGeom>
        </p:spPr>
        <p:txBody>
          <a:bodyPr anchor="t" rtlCol="false" tIns="0" lIns="0" bIns="0" rIns="0">
            <a:spAutoFit/>
          </a:bodyPr>
          <a:lstStyle/>
          <a:p>
            <a:pPr algn="just">
              <a:lnSpc>
                <a:spcPts val="2800"/>
              </a:lnSpc>
            </a:pPr>
            <a:r>
              <a:rPr lang="en-US" sz="2000" b="true">
                <a:solidFill>
                  <a:srgbClr val="0E2F5F"/>
                </a:solidFill>
                <a:latin typeface="Aileron Ultra-Bold"/>
                <a:ea typeface="Aileron Ultra-Bold"/>
                <a:cs typeface="Aileron Ultra-Bold"/>
                <a:sym typeface="Aileron Ultra-Bold"/>
              </a:rPr>
              <a:t>     Birinchidan, AI matnlarni nogiron o‘quvchilar uchun soddalashtirib berish imkonini yaratadi. Murakkab huquqiy, ilmiy yoki texnik matnlarni avtomatik tarzda qisqa, tushunarli va mantiqiy tuzilishga ega shaklga keltiruvchi tizimlar o‘quvchining bilim olish jarayonini yengillashtiradi. </a:t>
            </a:r>
          </a:p>
          <a:p>
            <a:pPr algn="just">
              <a:lnSpc>
                <a:spcPts val="2800"/>
              </a:lnSpc>
            </a:pPr>
          </a:p>
          <a:p>
            <a:pPr algn="just">
              <a:lnSpc>
                <a:spcPts val="2800"/>
              </a:lnSpc>
            </a:pPr>
            <a:r>
              <a:rPr lang="en-US" sz="2000" b="true">
                <a:solidFill>
                  <a:srgbClr val="0E2F5F"/>
                </a:solidFill>
                <a:latin typeface="Aileron Ultra-Bold"/>
                <a:ea typeface="Aileron Ultra-Bold"/>
                <a:cs typeface="Aileron Ultra-Bold"/>
                <a:sym typeface="Aileron Ultra-Bold"/>
              </a:rPr>
              <a:t> Ikkinchidan, AI murakkab matn va tushunchalarni vizual kontentga aylantira oladi. Diagramma, infografika, video animatsiya yoki interaktiv tasvirlar orqali mavzu ko‘proq idrok qilinadigan shaklga keladi. </a:t>
            </a:r>
          </a:p>
          <a:p>
            <a:pPr algn="just">
              <a:lnSpc>
                <a:spcPts val="2800"/>
              </a:lnSpc>
            </a:pPr>
          </a:p>
          <a:p>
            <a:pPr algn="just">
              <a:lnSpc>
                <a:spcPts val="2800"/>
              </a:lnSpc>
            </a:pPr>
            <a:r>
              <a:rPr lang="en-US" sz="2000" b="true">
                <a:solidFill>
                  <a:srgbClr val="0E2F5F"/>
                </a:solidFill>
                <a:latin typeface="Aileron Ultra-Bold"/>
                <a:ea typeface="Aileron Ultra-Bold"/>
                <a:cs typeface="Aileron Ultra-Bold"/>
                <a:sym typeface="Aileron Ultra-Bold"/>
              </a:rPr>
              <a:t> Uchinchidan, sun’iy intellekt har bir o‘quvchining individual o‘rganish sur’atiga moslasha oladi. An’anaviy ta’limda barcha o‘quvchilar bir xil tezlikda dars o‘tadi, bu esa nogiron o‘quvchilarni ortda qoldirishi yoki aksincha, ularni o‘zlariga mos o‘qish darajasigacha sekinlashtirishi mumkin. preferensiya va imtiyozlar berish;</a:t>
            </a:r>
          </a:p>
          <a:p>
            <a:pPr algn="just">
              <a:lnSpc>
                <a:spcPts val="2800"/>
              </a:lnSpc>
            </a:pPr>
          </a:p>
        </p:txBody>
      </p:sp>
      <p:sp>
        <p:nvSpPr>
          <p:cNvPr name="TextBox 15" id="15"/>
          <p:cNvSpPr txBox="true"/>
          <p:nvPr/>
        </p:nvSpPr>
        <p:spPr>
          <a:xfrm rot="0">
            <a:off x="9502344" y="3195182"/>
            <a:ext cx="2459882" cy="372644"/>
          </a:xfrm>
          <a:prstGeom prst="rect">
            <a:avLst/>
          </a:prstGeom>
        </p:spPr>
        <p:txBody>
          <a:bodyPr anchor="t" rtlCol="false" tIns="0" lIns="0" bIns="0" rIns="0">
            <a:spAutoFit/>
          </a:bodyPr>
          <a:lstStyle/>
          <a:p>
            <a:pPr algn="ctr">
              <a:lnSpc>
                <a:spcPts val="3080"/>
              </a:lnSpc>
            </a:pPr>
            <a:r>
              <a:rPr lang="en-US" sz="2200" b="true">
                <a:solidFill>
                  <a:srgbClr val="FFFFFF"/>
                </a:solidFill>
                <a:latin typeface="Aileron Ultra-Bold"/>
                <a:ea typeface="Aileron Ultra-Bold"/>
                <a:cs typeface="Aileron Ultra-Bold"/>
                <a:sym typeface="Aileron Ultra-Bold"/>
              </a:rPr>
              <a:t>Sea Level Rise</a:t>
            </a:r>
          </a:p>
        </p:txBody>
      </p:sp>
      <p:sp>
        <p:nvSpPr>
          <p:cNvPr name="Freeform 16" id="16"/>
          <p:cNvSpPr/>
          <p:nvPr/>
        </p:nvSpPr>
        <p:spPr>
          <a:xfrm flipH="false" flipV="false" rot="0">
            <a:off x="1028700" y="7252027"/>
            <a:ext cx="1226460" cy="379088"/>
          </a:xfrm>
          <a:custGeom>
            <a:avLst/>
            <a:gdLst/>
            <a:ahLst/>
            <a:cxnLst/>
            <a:rect r="r" b="b" t="t" l="l"/>
            <a:pathLst>
              <a:path h="379088" w="1226460">
                <a:moveTo>
                  <a:pt x="0" y="0"/>
                </a:moveTo>
                <a:lnTo>
                  <a:pt x="1226460" y="0"/>
                </a:lnTo>
                <a:lnTo>
                  <a:pt x="1226460" y="379088"/>
                </a:lnTo>
                <a:lnTo>
                  <a:pt x="0" y="37908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7" id="17"/>
          <p:cNvSpPr/>
          <p:nvPr/>
        </p:nvSpPr>
        <p:spPr>
          <a:xfrm flipH="false" flipV="false" rot="0">
            <a:off x="10574039" y="1028700"/>
            <a:ext cx="1226460" cy="379088"/>
          </a:xfrm>
          <a:custGeom>
            <a:avLst/>
            <a:gdLst/>
            <a:ahLst/>
            <a:cxnLst/>
            <a:rect r="r" b="b" t="t" l="l"/>
            <a:pathLst>
              <a:path h="379088" w="1226460">
                <a:moveTo>
                  <a:pt x="0" y="0"/>
                </a:moveTo>
                <a:lnTo>
                  <a:pt x="1226460" y="0"/>
                </a:lnTo>
                <a:lnTo>
                  <a:pt x="1226460" y="379088"/>
                </a:lnTo>
                <a:lnTo>
                  <a:pt x="0" y="37908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243241" y="4207512"/>
            <a:ext cx="14540478" cy="5408376"/>
            <a:chOff x="0" y="0"/>
            <a:chExt cx="3829591" cy="1424428"/>
          </a:xfrm>
        </p:grpSpPr>
        <p:sp>
          <p:nvSpPr>
            <p:cNvPr name="Freeform 3" id="3"/>
            <p:cNvSpPr/>
            <p:nvPr/>
          </p:nvSpPr>
          <p:spPr>
            <a:xfrm flipH="false" flipV="false" rot="0">
              <a:off x="0" y="0"/>
              <a:ext cx="3829591" cy="1424428"/>
            </a:xfrm>
            <a:custGeom>
              <a:avLst/>
              <a:gdLst/>
              <a:ahLst/>
              <a:cxnLst/>
              <a:rect r="r" b="b" t="t" l="l"/>
              <a:pathLst>
                <a:path h="1424428" w="3829591">
                  <a:moveTo>
                    <a:pt x="7987" y="0"/>
                  </a:moveTo>
                  <a:lnTo>
                    <a:pt x="3821604" y="0"/>
                  </a:lnTo>
                  <a:cubicBezTo>
                    <a:pt x="3823723" y="0"/>
                    <a:pt x="3825754" y="841"/>
                    <a:pt x="3827252" y="2339"/>
                  </a:cubicBezTo>
                  <a:cubicBezTo>
                    <a:pt x="3828750" y="3837"/>
                    <a:pt x="3829591" y="5868"/>
                    <a:pt x="3829591" y="7987"/>
                  </a:cubicBezTo>
                  <a:lnTo>
                    <a:pt x="3829591" y="1416442"/>
                  </a:lnTo>
                  <a:cubicBezTo>
                    <a:pt x="3829591" y="1418560"/>
                    <a:pt x="3828750" y="1420591"/>
                    <a:pt x="3827252" y="1422089"/>
                  </a:cubicBezTo>
                  <a:cubicBezTo>
                    <a:pt x="3825754" y="1423587"/>
                    <a:pt x="3823723" y="1424428"/>
                    <a:pt x="3821604" y="1424428"/>
                  </a:cubicBezTo>
                  <a:lnTo>
                    <a:pt x="7987" y="1424428"/>
                  </a:lnTo>
                  <a:cubicBezTo>
                    <a:pt x="5868" y="1424428"/>
                    <a:pt x="3837" y="1423587"/>
                    <a:pt x="2339" y="1422089"/>
                  </a:cubicBezTo>
                  <a:cubicBezTo>
                    <a:pt x="841" y="1420591"/>
                    <a:pt x="0" y="1418560"/>
                    <a:pt x="0" y="1416442"/>
                  </a:cubicBezTo>
                  <a:lnTo>
                    <a:pt x="0" y="7987"/>
                  </a:lnTo>
                  <a:cubicBezTo>
                    <a:pt x="0" y="5868"/>
                    <a:pt x="841" y="3837"/>
                    <a:pt x="2339" y="2339"/>
                  </a:cubicBezTo>
                  <a:cubicBezTo>
                    <a:pt x="3837" y="841"/>
                    <a:pt x="5868" y="0"/>
                    <a:pt x="7987" y="0"/>
                  </a:cubicBezTo>
                  <a:close/>
                </a:path>
              </a:pathLst>
            </a:custGeom>
            <a:solidFill>
              <a:srgbClr val="E1EDFC"/>
            </a:solidFill>
            <a:ln cap="sq">
              <a:noFill/>
              <a:prstDash val="solid"/>
              <a:miter/>
            </a:ln>
          </p:spPr>
        </p:sp>
        <p:sp>
          <p:nvSpPr>
            <p:cNvPr name="TextBox 4" id="4"/>
            <p:cNvSpPr txBox="true"/>
            <p:nvPr/>
          </p:nvSpPr>
          <p:spPr>
            <a:xfrm>
              <a:off x="0" y="-47625"/>
              <a:ext cx="3829591" cy="1472053"/>
            </a:xfrm>
            <a:prstGeom prst="rect">
              <a:avLst/>
            </a:prstGeom>
          </p:spPr>
          <p:txBody>
            <a:bodyPr anchor="ctr" rtlCol="false" tIns="50800" lIns="50800" bIns="50800" rIns="50800"/>
            <a:lstStyle/>
            <a:p>
              <a:pPr algn="ctr">
                <a:lnSpc>
                  <a:spcPts val="2800"/>
                </a:lnSpc>
              </a:pPr>
            </a:p>
          </p:txBody>
        </p:sp>
      </p:grpSp>
      <p:sp>
        <p:nvSpPr>
          <p:cNvPr name="TextBox 5" id="5"/>
          <p:cNvSpPr txBox="true"/>
          <p:nvPr/>
        </p:nvSpPr>
        <p:spPr>
          <a:xfrm rot="0">
            <a:off x="8266417" y="1029292"/>
            <a:ext cx="9055472" cy="1899285"/>
          </a:xfrm>
          <a:prstGeom prst="rect">
            <a:avLst/>
          </a:prstGeom>
        </p:spPr>
        <p:txBody>
          <a:bodyPr anchor="t" rtlCol="false" tIns="0" lIns="0" bIns="0" rIns="0">
            <a:spAutoFit/>
          </a:bodyPr>
          <a:lstStyle/>
          <a:p>
            <a:pPr algn="r">
              <a:lnSpc>
                <a:spcPts val="5039"/>
              </a:lnSpc>
            </a:pPr>
            <a:r>
              <a:rPr lang="en-US" sz="3599" b="true">
                <a:solidFill>
                  <a:srgbClr val="021828"/>
                </a:solidFill>
                <a:latin typeface="Aileron Bold"/>
                <a:ea typeface="Aileron Bold"/>
                <a:cs typeface="Aileron Bold"/>
                <a:sym typeface="Aileron Bold"/>
              </a:rPr>
              <a:t>Sun’iy intellekt va raqamli texnologiyalar yordamida huquqbuzarliklarni aniqlash va monitoring olib borish</a:t>
            </a:r>
          </a:p>
        </p:txBody>
      </p:sp>
      <p:sp>
        <p:nvSpPr>
          <p:cNvPr name="TextBox 6" id="6"/>
          <p:cNvSpPr txBox="true"/>
          <p:nvPr/>
        </p:nvSpPr>
        <p:spPr>
          <a:xfrm rot="0">
            <a:off x="5236256" y="4792347"/>
            <a:ext cx="3020636" cy="4465953"/>
          </a:xfrm>
          <a:prstGeom prst="rect">
            <a:avLst/>
          </a:prstGeom>
        </p:spPr>
        <p:txBody>
          <a:bodyPr anchor="t" rtlCol="false" tIns="0" lIns="0" bIns="0" rIns="0">
            <a:spAutoFit/>
          </a:bodyPr>
          <a:lstStyle/>
          <a:p>
            <a:pPr algn="ctr">
              <a:lnSpc>
                <a:spcPts val="3640"/>
              </a:lnSpc>
            </a:pPr>
            <a:r>
              <a:rPr lang="en-US" sz="2600" b="true">
                <a:solidFill>
                  <a:srgbClr val="0E2F5F"/>
                </a:solidFill>
                <a:latin typeface="Aileron Bold"/>
                <a:ea typeface="Aileron Bold"/>
                <a:cs typeface="Aileron Bold"/>
                <a:sym typeface="Aileron Bold"/>
              </a:rPr>
              <a:t>Video-analitika orqali jamoat joylarida pandus, lift, maxsus o‘rindiq, ko‘taruv mexanizmlarining mavjudligini va real ishlatilishini aniqlash.</a:t>
            </a:r>
          </a:p>
          <a:p>
            <a:pPr algn="ctr">
              <a:lnSpc>
                <a:spcPts val="2800"/>
              </a:lnSpc>
            </a:pPr>
          </a:p>
        </p:txBody>
      </p:sp>
      <p:sp>
        <p:nvSpPr>
          <p:cNvPr name="TextBox 7" id="7"/>
          <p:cNvSpPr txBox="true"/>
          <p:nvPr/>
        </p:nvSpPr>
        <p:spPr>
          <a:xfrm rot="0">
            <a:off x="9489943" y="4765401"/>
            <a:ext cx="3020636" cy="5020308"/>
          </a:xfrm>
          <a:prstGeom prst="rect">
            <a:avLst/>
          </a:prstGeom>
        </p:spPr>
        <p:txBody>
          <a:bodyPr anchor="t" rtlCol="false" tIns="0" lIns="0" bIns="0" rIns="0">
            <a:spAutoFit/>
          </a:bodyPr>
          <a:lstStyle/>
          <a:p>
            <a:pPr algn="ctr">
              <a:lnSpc>
                <a:spcPts val="3640"/>
              </a:lnSpc>
            </a:pPr>
            <a:r>
              <a:rPr lang="en-US" sz="2600" b="true">
                <a:solidFill>
                  <a:srgbClr val="0E2F5F"/>
                </a:solidFill>
                <a:latin typeface="Aileron Bold"/>
                <a:ea typeface="Aileron Bold"/>
                <a:cs typeface="Aileron Bold"/>
                <a:sym typeface="Aileron Bold"/>
              </a:rPr>
              <a:t>Nutqni tanish (speech recognition) texnologiyasi orqali xizmat ko‘rsatuvchi xodimlarning kamsituvchi iboralar yoki rad javobini aniqlash.</a:t>
            </a:r>
          </a:p>
          <a:p>
            <a:pPr algn="ctr">
              <a:lnSpc>
                <a:spcPts val="3640"/>
              </a:lnSpc>
            </a:pPr>
          </a:p>
        </p:txBody>
      </p:sp>
      <p:sp>
        <p:nvSpPr>
          <p:cNvPr name="TextBox 8" id="8"/>
          <p:cNvSpPr txBox="true"/>
          <p:nvPr/>
        </p:nvSpPr>
        <p:spPr>
          <a:xfrm rot="0">
            <a:off x="13690992" y="4765401"/>
            <a:ext cx="3106860" cy="4923153"/>
          </a:xfrm>
          <a:prstGeom prst="rect">
            <a:avLst/>
          </a:prstGeom>
        </p:spPr>
        <p:txBody>
          <a:bodyPr anchor="t" rtlCol="false" tIns="0" lIns="0" bIns="0" rIns="0">
            <a:spAutoFit/>
          </a:bodyPr>
          <a:lstStyle/>
          <a:p>
            <a:pPr algn="ctr">
              <a:lnSpc>
                <a:spcPts val="3640"/>
              </a:lnSpc>
            </a:pPr>
            <a:r>
              <a:rPr lang="en-US" sz="2600" b="true">
                <a:solidFill>
                  <a:srgbClr val="0E2F5F"/>
                </a:solidFill>
                <a:latin typeface="Aileron Bold"/>
                <a:ea typeface="Aileron Bold"/>
                <a:cs typeface="Aileron Bold"/>
                <a:sym typeface="Aileron Bold"/>
              </a:rPr>
              <a:t>Matn tahlili (text-mining) orqali elektron murojaatlar, ijtimoiy tarmoqlar, shikoyatlar va rasmiy yozishmalardagi kamsitish holatlarini topish.</a:t>
            </a:r>
          </a:p>
          <a:p>
            <a:pPr algn="ctr">
              <a:lnSpc>
                <a:spcPts val="2800"/>
              </a:lnSpc>
            </a:pPr>
          </a:p>
        </p:txBody>
      </p:sp>
      <p:sp>
        <p:nvSpPr>
          <p:cNvPr name="AutoShape 9" id="9"/>
          <p:cNvSpPr/>
          <p:nvPr/>
        </p:nvSpPr>
        <p:spPr>
          <a:xfrm>
            <a:off x="6859775" y="4012618"/>
            <a:ext cx="12960534" cy="0"/>
          </a:xfrm>
          <a:prstGeom prst="line">
            <a:avLst/>
          </a:prstGeom>
          <a:ln cap="flat" w="38100">
            <a:solidFill>
              <a:srgbClr val="5188CC"/>
            </a:solidFill>
            <a:prstDash val="solid"/>
            <a:headEnd type="none" len="sm" w="sm"/>
            <a:tailEnd type="none" len="sm" w="sm"/>
          </a:ln>
        </p:spPr>
      </p:sp>
      <p:grpSp>
        <p:nvGrpSpPr>
          <p:cNvPr name="Group 10" id="10"/>
          <p:cNvGrpSpPr/>
          <p:nvPr/>
        </p:nvGrpSpPr>
        <p:grpSpPr>
          <a:xfrm rot="0">
            <a:off x="6301098" y="3804920"/>
            <a:ext cx="890951" cy="890951"/>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2F5F"/>
            </a:solidFill>
          </p:spPr>
        </p:sp>
        <p:sp>
          <p:nvSpPr>
            <p:cNvPr name="TextBox 12" id="12"/>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grpSp>
        <p:nvGrpSpPr>
          <p:cNvPr name="Group 13" id="13"/>
          <p:cNvGrpSpPr/>
          <p:nvPr/>
        </p:nvGrpSpPr>
        <p:grpSpPr>
          <a:xfrm rot="0">
            <a:off x="10554785" y="3762036"/>
            <a:ext cx="890951" cy="890951"/>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2F5F"/>
            </a:solidFill>
          </p:spPr>
        </p:sp>
        <p:sp>
          <p:nvSpPr>
            <p:cNvPr name="TextBox 15" id="15"/>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grpSp>
        <p:nvGrpSpPr>
          <p:cNvPr name="Group 16" id="16"/>
          <p:cNvGrpSpPr/>
          <p:nvPr/>
        </p:nvGrpSpPr>
        <p:grpSpPr>
          <a:xfrm rot="0">
            <a:off x="14808471" y="3719152"/>
            <a:ext cx="890951" cy="890951"/>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2F5F"/>
            </a:solidFill>
          </p:spPr>
        </p:sp>
        <p:sp>
          <p:nvSpPr>
            <p:cNvPr name="TextBox 18" id="18"/>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sp>
        <p:nvSpPr>
          <p:cNvPr name="Freeform 19" id="19"/>
          <p:cNvSpPr/>
          <p:nvPr/>
        </p:nvSpPr>
        <p:spPr>
          <a:xfrm flipH="false" flipV="false" rot="5400000">
            <a:off x="6561205" y="4055502"/>
            <a:ext cx="389788" cy="389788"/>
          </a:xfrm>
          <a:custGeom>
            <a:avLst/>
            <a:gdLst/>
            <a:ahLst/>
            <a:cxnLst/>
            <a:rect r="r" b="b" t="t" l="l"/>
            <a:pathLst>
              <a:path h="389788" w="389788">
                <a:moveTo>
                  <a:pt x="0" y="0"/>
                </a:moveTo>
                <a:lnTo>
                  <a:pt x="389788" y="0"/>
                </a:lnTo>
                <a:lnTo>
                  <a:pt x="389788" y="389788"/>
                </a:lnTo>
                <a:lnTo>
                  <a:pt x="0" y="38978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0" id="20"/>
          <p:cNvSpPr/>
          <p:nvPr/>
        </p:nvSpPr>
        <p:spPr>
          <a:xfrm flipH="false" flipV="false" rot="5400000">
            <a:off x="10805367" y="4012618"/>
            <a:ext cx="389788" cy="389788"/>
          </a:xfrm>
          <a:custGeom>
            <a:avLst/>
            <a:gdLst/>
            <a:ahLst/>
            <a:cxnLst/>
            <a:rect r="r" b="b" t="t" l="l"/>
            <a:pathLst>
              <a:path h="389788" w="389788">
                <a:moveTo>
                  <a:pt x="0" y="0"/>
                </a:moveTo>
                <a:lnTo>
                  <a:pt x="389788" y="0"/>
                </a:lnTo>
                <a:lnTo>
                  <a:pt x="389788" y="389788"/>
                </a:lnTo>
                <a:lnTo>
                  <a:pt x="0" y="38978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1" id="21"/>
          <p:cNvSpPr/>
          <p:nvPr/>
        </p:nvSpPr>
        <p:spPr>
          <a:xfrm flipH="false" flipV="false" rot="5400000">
            <a:off x="15049528" y="3969734"/>
            <a:ext cx="389788" cy="389788"/>
          </a:xfrm>
          <a:custGeom>
            <a:avLst/>
            <a:gdLst/>
            <a:ahLst/>
            <a:cxnLst/>
            <a:rect r="r" b="b" t="t" l="l"/>
            <a:pathLst>
              <a:path h="389788" w="389788">
                <a:moveTo>
                  <a:pt x="0" y="0"/>
                </a:moveTo>
                <a:lnTo>
                  <a:pt x="389788" y="0"/>
                </a:lnTo>
                <a:lnTo>
                  <a:pt x="389788" y="389788"/>
                </a:lnTo>
                <a:lnTo>
                  <a:pt x="0" y="38978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22" id="22"/>
          <p:cNvGrpSpPr/>
          <p:nvPr/>
        </p:nvGrpSpPr>
        <p:grpSpPr>
          <a:xfrm rot="0">
            <a:off x="0" y="-27349"/>
            <a:ext cx="3652691" cy="10287000"/>
            <a:chOff x="0" y="0"/>
            <a:chExt cx="565897" cy="1593725"/>
          </a:xfrm>
        </p:grpSpPr>
        <p:sp>
          <p:nvSpPr>
            <p:cNvPr name="Freeform 23" id="23"/>
            <p:cNvSpPr/>
            <p:nvPr/>
          </p:nvSpPr>
          <p:spPr>
            <a:xfrm flipH="false" flipV="false" rot="0">
              <a:off x="0" y="0"/>
              <a:ext cx="565897" cy="1593725"/>
            </a:xfrm>
            <a:custGeom>
              <a:avLst/>
              <a:gdLst/>
              <a:ahLst/>
              <a:cxnLst/>
              <a:rect r="r" b="b" t="t" l="l"/>
              <a:pathLst>
                <a:path h="1593725" w="565897">
                  <a:moveTo>
                    <a:pt x="0" y="0"/>
                  </a:moveTo>
                  <a:lnTo>
                    <a:pt x="565897" y="0"/>
                  </a:lnTo>
                  <a:lnTo>
                    <a:pt x="565897" y="1593725"/>
                  </a:lnTo>
                  <a:lnTo>
                    <a:pt x="0" y="1593725"/>
                  </a:lnTo>
                  <a:close/>
                </a:path>
              </a:pathLst>
            </a:custGeom>
            <a:blipFill>
              <a:blip r:embed="rId4"/>
              <a:stretch>
                <a:fillRect l="-161221" t="0" r="-161220" b="0"/>
              </a:stretch>
            </a:blipFill>
          </p:spPr>
        </p:sp>
      </p:grpSp>
      <p:sp>
        <p:nvSpPr>
          <p:cNvPr name="Freeform 24" id="24"/>
          <p:cNvSpPr/>
          <p:nvPr/>
        </p:nvSpPr>
        <p:spPr>
          <a:xfrm flipH="false" flipV="false" rot="0">
            <a:off x="4243241" y="-1845934"/>
            <a:ext cx="3691868" cy="3691868"/>
          </a:xfrm>
          <a:custGeom>
            <a:avLst/>
            <a:gdLst/>
            <a:ahLst/>
            <a:cxnLst/>
            <a:rect r="r" b="b" t="t" l="l"/>
            <a:pathLst>
              <a:path h="3691868" w="3691868">
                <a:moveTo>
                  <a:pt x="0" y="0"/>
                </a:moveTo>
                <a:lnTo>
                  <a:pt x="3691868" y="0"/>
                </a:lnTo>
                <a:lnTo>
                  <a:pt x="3691868" y="3691868"/>
                </a:lnTo>
                <a:lnTo>
                  <a:pt x="0" y="369186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5" id="25"/>
          <p:cNvSpPr/>
          <p:nvPr/>
        </p:nvSpPr>
        <p:spPr>
          <a:xfrm flipH="false" flipV="false" rot="0">
            <a:off x="16646070" y="9688554"/>
            <a:ext cx="1226460" cy="379088"/>
          </a:xfrm>
          <a:custGeom>
            <a:avLst/>
            <a:gdLst/>
            <a:ahLst/>
            <a:cxnLst/>
            <a:rect r="r" b="b" t="t" l="l"/>
            <a:pathLst>
              <a:path h="379088" w="1226460">
                <a:moveTo>
                  <a:pt x="0" y="0"/>
                </a:moveTo>
                <a:lnTo>
                  <a:pt x="1226460" y="0"/>
                </a:lnTo>
                <a:lnTo>
                  <a:pt x="1226460" y="379087"/>
                </a:lnTo>
                <a:lnTo>
                  <a:pt x="0" y="37908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996" y="2782372"/>
            <a:ext cx="18288000" cy="5894830"/>
            <a:chOff x="0" y="0"/>
            <a:chExt cx="4816593" cy="1552548"/>
          </a:xfrm>
        </p:grpSpPr>
        <p:sp>
          <p:nvSpPr>
            <p:cNvPr name="Freeform 3" id="3"/>
            <p:cNvSpPr/>
            <p:nvPr/>
          </p:nvSpPr>
          <p:spPr>
            <a:xfrm flipH="false" flipV="false" rot="0">
              <a:off x="0" y="0"/>
              <a:ext cx="4816592" cy="1552548"/>
            </a:xfrm>
            <a:custGeom>
              <a:avLst/>
              <a:gdLst/>
              <a:ahLst/>
              <a:cxnLst/>
              <a:rect r="r" b="b" t="t" l="l"/>
              <a:pathLst>
                <a:path h="1552548" w="4816592">
                  <a:moveTo>
                    <a:pt x="0" y="0"/>
                  </a:moveTo>
                  <a:lnTo>
                    <a:pt x="4816592" y="0"/>
                  </a:lnTo>
                  <a:lnTo>
                    <a:pt x="4816592" y="1552548"/>
                  </a:lnTo>
                  <a:lnTo>
                    <a:pt x="0" y="1552548"/>
                  </a:lnTo>
                  <a:close/>
                </a:path>
              </a:pathLst>
            </a:custGeom>
            <a:solidFill>
              <a:srgbClr val="E1EDFC"/>
            </a:solidFill>
          </p:spPr>
        </p:sp>
        <p:sp>
          <p:nvSpPr>
            <p:cNvPr name="TextBox 4" id="4"/>
            <p:cNvSpPr txBox="true"/>
            <p:nvPr/>
          </p:nvSpPr>
          <p:spPr>
            <a:xfrm>
              <a:off x="0" y="-47625"/>
              <a:ext cx="4816593" cy="1600173"/>
            </a:xfrm>
            <a:prstGeom prst="rect">
              <a:avLst/>
            </a:prstGeom>
          </p:spPr>
          <p:txBody>
            <a:bodyPr anchor="ctr" rtlCol="false" tIns="50800" lIns="50800" bIns="50800" rIns="50800"/>
            <a:lstStyle/>
            <a:p>
              <a:pPr algn="ctr">
                <a:lnSpc>
                  <a:spcPts val="2800"/>
                </a:lnSpc>
              </a:pPr>
            </a:p>
          </p:txBody>
        </p:sp>
      </p:grpSp>
      <p:grpSp>
        <p:nvGrpSpPr>
          <p:cNvPr name="Group 5" id="5"/>
          <p:cNvGrpSpPr/>
          <p:nvPr/>
        </p:nvGrpSpPr>
        <p:grpSpPr>
          <a:xfrm rot="0">
            <a:off x="1028700" y="4794706"/>
            <a:ext cx="5060185" cy="5180125"/>
            <a:chOff x="0" y="0"/>
            <a:chExt cx="1332724" cy="1364313"/>
          </a:xfrm>
        </p:grpSpPr>
        <p:sp>
          <p:nvSpPr>
            <p:cNvPr name="Freeform 6" id="6"/>
            <p:cNvSpPr/>
            <p:nvPr/>
          </p:nvSpPr>
          <p:spPr>
            <a:xfrm flipH="false" flipV="false" rot="0">
              <a:off x="0" y="0"/>
              <a:ext cx="1332724" cy="1364313"/>
            </a:xfrm>
            <a:custGeom>
              <a:avLst/>
              <a:gdLst/>
              <a:ahLst/>
              <a:cxnLst/>
              <a:rect r="r" b="b" t="t" l="l"/>
              <a:pathLst>
                <a:path h="1364313" w="1332724">
                  <a:moveTo>
                    <a:pt x="29069" y="0"/>
                  </a:moveTo>
                  <a:lnTo>
                    <a:pt x="1303654" y="0"/>
                  </a:lnTo>
                  <a:cubicBezTo>
                    <a:pt x="1319709" y="0"/>
                    <a:pt x="1332724" y="13015"/>
                    <a:pt x="1332724" y="29069"/>
                  </a:cubicBezTo>
                  <a:lnTo>
                    <a:pt x="1332724" y="1335243"/>
                  </a:lnTo>
                  <a:cubicBezTo>
                    <a:pt x="1332724" y="1342953"/>
                    <a:pt x="1329661" y="1350347"/>
                    <a:pt x="1324209" y="1355799"/>
                  </a:cubicBezTo>
                  <a:cubicBezTo>
                    <a:pt x="1318758" y="1361250"/>
                    <a:pt x="1311364" y="1364313"/>
                    <a:pt x="1303654" y="1364313"/>
                  </a:cubicBezTo>
                  <a:lnTo>
                    <a:pt x="29069" y="1364313"/>
                  </a:lnTo>
                  <a:cubicBezTo>
                    <a:pt x="13015" y="1364313"/>
                    <a:pt x="0" y="1351298"/>
                    <a:pt x="0" y="1335243"/>
                  </a:cubicBezTo>
                  <a:lnTo>
                    <a:pt x="0" y="29069"/>
                  </a:lnTo>
                  <a:cubicBezTo>
                    <a:pt x="0" y="13015"/>
                    <a:pt x="13015" y="0"/>
                    <a:pt x="29069" y="0"/>
                  </a:cubicBezTo>
                  <a:close/>
                </a:path>
              </a:pathLst>
            </a:custGeom>
            <a:solidFill>
              <a:srgbClr val="3A577B"/>
            </a:solidFill>
          </p:spPr>
        </p:sp>
        <p:sp>
          <p:nvSpPr>
            <p:cNvPr name="TextBox 7" id="7"/>
            <p:cNvSpPr txBox="true"/>
            <p:nvPr/>
          </p:nvSpPr>
          <p:spPr>
            <a:xfrm>
              <a:off x="0" y="-47625"/>
              <a:ext cx="1332724" cy="1411938"/>
            </a:xfrm>
            <a:prstGeom prst="rect">
              <a:avLst/>
            </a:prstGeom>
          </p:spPr>
          <p:txBody>
            <a:bodyPr anchor="ctr" rtlCol="false" tIns="50800" lIns="50800" bIns="50800" rIns="50800"/>
            <a:lstStyle/>
            <a:p>
              <a:pPr algn="ctr">
                <a:lnSpc>
                  <a:spcPts val="2800"/>
                </a:lnSpc>
              </a:pPr>
            </a:p>
          </p:txBody>
        </p:sp>
      </p:grpSp>
      <p:grpSp>
        <p:nvGrpSpPr>
          <p:cNvPr name="Group 8" id="8"/>
          <p:cNvGrpSpPr/>
          <p:nvPr/>
        </p:nvGrpSpPr>
        <p:grpSpPr>
          <a:xfrm rot="0">
            <a:off x="12199115" y="4794706"/>
            <a:ext cx="5060185" cy="5180125"/>
            <a:chOff x="0" y="0"/>
            <a:chExt cx="1332724" cy="1364313"/>
          </a:xfrm>
        </p:grpSpPr>
        <p:sp>
          <p:nvSpPr>
            <p:cNvPr name="Freeform 9" id="9"/>
            <p:cNvSpPr/>
            <p:nvPr/>
          </p:nvSpPr>
          <p:spPr>
            <a:xfrm flipH="false" flipV="false" rot="0">
              <a:off x="0" y="0"/>
              <a:ext cx="1332724" cy="1364313"/>
            </a:xfrm>
            <a:custGeom>
              <a:avLst/>
              <a:gdLst/>
              <a:ahLst/>
              <a:cxnLst/>
              <a:rect r="r" b="b" t="t" l="l"/>
              <a:pathLst>
                <a:path h="1364313" w="1332724">
                  <a:moveTo>
                    <a:pt x="29069" y="0"/>
                  </a:moveTo>
                  <a:lnTo>
                    <a:pt x="1303654" y="0"/>
                  </a:lnTo>
                  <a:cubicBezTo>
                    <a:pt x="1319709" y="0"/>
                    <a:pt x="1332724" y="13015"/>
                    <a:pt x="1332724" y="29069"/>
                  </a:cubicBezTo>
                  <a:lnTo>
                    <a:pt x="1332724" y="1335243"/>
                  </a:lnTo>
                  <a:cubicBezTo>
                    <a:pt x="1332724" y="1342953"/>
                    <a:pt x="1329661" y="1350347"/>
                    <a:pt x="1324209" y="1355799"/>
                  </a:cubicBezTo>
                  <a:cubicBezTo>
                    <a:pt x="1318758" y="1361250"/>
                    <a:pt x="1311364" y="1364313"/>
                    <a:pt x="1303654" y="1364313"/>
                  </a:cubicBezTo>
                  <a:lnTo>
                    <a:pt x="29069" y="1364313"/>
                  </a:lnTo>
                  <a:cubicBezTo>
                    <a:pt x="13015" y="1364313"/>
                    <a:pt x="0" y="1351298"/>
                    <a:pt x="0" y="1335243"/>
                  </a:cubicBezTo>
                  <a:lnTo>
                    <a:pt x="0" y="29069"/>
                  </a:lnTo>
                  <a:cubicBezTo>
                    <a:pt x="0" y="13015"/>
                    <a:pt x="13015" y="0"/>
                    <a:pt x="29069" y="0"/>
                  </a:cubicBezTo>
                  <a:close/>
                </a:path>
              </a:pathLst>
            </a:custGeom>
            <a:solidFill>
              <a:srgbClr val="3A577B"/>
            </a:solidFill>
          </p:spPr>
        </p:sp>
        <p:sp>
          <p:nvSpPr>
            <p:cNvPr name="TextBox 10" id="10"/>
            <p:cNvSpPr txBox="true"/>
            <p:nvPr/>
          </p:nvSpPr>
          <p:spPr>
            <a:xfrm>
              <a:off x="0" y="-47625"/>
              <a:ext cx="1332724" cy="1411938"/>
            </a:xfrm>
            <a:prstGeom prst="rect">
              <a:avLst/>
            </a:prstGeom>
          </p:spPr>
          <p:txBody>
            <a:bodyPr anchor="ctr" rtlCol="false" tIns="50800" lIns="50800" bIns="50800" rIns="50800"/>
            <a:lstStyle/>
            <a:p>
              <a:pPr algn="ctr">
                <a:lnSpc>
                  <a:spcPts val="2800"/>
                </a:lnSpc>
              </a:pPr>
            </a:p>
          </p:txBody>
        </p:sp>
      </p:grpSp>
      <p:sp>
        <p:nvSpPr>
          <p:cNvPr name="TextBox 11" id="11"/>
          <p:cNvSpPr txBox="true"/>
          <p:nvPr/>
        </p:nvSpPr>
        <p:spPr>
          <a:xfrm rot="0">
            <a:off x="2131827" y="541343"/>
            <a:ext cx="14024346" cy="2509393"/>
          </a:xfrm>
          <a:prstGeom prst="rect">
            <a:avLst/>
          </a:prstGeom>
        </p:spPr>
        <p:txBody>
          <a:bodyPr anchor="t" rtlCol="false" tIns="0" lIns="0" bIns="0" rIns="0">
            <a:spAutoFit/>
          </a:bodyPr>
          <a:lstStyle/>
          <a:p>
            <a:pPr algn="ctr" marL="0" indent="0" lvl="0">
              <a:lnSpc>
                <a:spcPts val="4826"/>
              </a:lnSpc>
              <a:spcBef>
                <a:spcPct val="0"/>
              </a:spcBef>
            </a:pPr>
            <a:r>
              <a:rPr lang="en-US" b="true" sz="3800">
                <a:solidFill>
                  <a:srgbClr val="0E2F5F"/>
                </a:solidFill>
                <a:latin typeface="Akzidenz-Grotesk Heavy"/>
                <a:ea typeface="Akzidenz-Grotesk Heavy"/>
                <a:cs typeface="Akzidenz-Grotesk Heavy"/>
                <a:sym typeface="Akzidenz-Grotesk Heavy"/>
              </a:rPr>
              <a:t> </a:t>
            </a:r>
            <a:r>
              <a:rPr lang="en-US" b="true" sz="3800" strike="noStrike" u="none">
                <a:solidFill>
                  <a:srgbClr val="0E2F5F"/>
                </a:solidFill>
                <a:latin typeface="Akzidenz-Grotesk Heavy"/>
                <a:ea typeface="Akzidenz-Grotesk Heavy"/>
                <a:cs typeface="Akzidenz-Grotesk Heavy"/>
                <a:sym typeface="Akzidenz-Grotesk Heavy"/>
              </a:rPr>
              <a:t> AI yordamida diskriminatsiyani aniqlashning ahamiyati</a:t>
            </a:r>
          </a:p>
          <a:p>
            <a:pPr algn="ctr" marL="0" indent="0" lvl="0">
              <a:lnSpc>
                <a:spcPts val="4826"/>
              </a:lnSpc>
              <a:spcBef>
                <a:spcPct val="0"/>
              </a:spcBef>
            </a:pPr>
            <a:r>
              <a:rPr lang="en-US" b="true" sz="3800" strike="noStrike" u="none">
                <a:solidFill>
                  <a:srgbClr val="0E2F5F"/>
                </a:solidFill>
                <a:latin typeface="Akzidenz-Grotesk Heavy"/>
                <a:ea typeface="Akzidenz-Grotesk Heavy"/>
                <a:cs typeface="Akzidenz-Grotesk Heavy"/>
                <a:sym typeface="Akzidenz-Grotesk Heavy"/>
              </a:rPr>
              <a:t> Sun’iy intellekt insonlar ko‘pincha sezmaydigan yoki atayin yashiriladigan holatlarni aniqlaydi. Masalan:</a:t>
            </a:r>
          </a:p>
          <a:p>
            <a:pPr algn="ctr" marL="0" indent="0" lvl="0">
              <a:lnSpc>
                <a:spcPts val="4826"/>
              </a:lnSpc>
              <a:spcBef>
                <a:spcPct val="0"/>
              </a:spcBef>
            </a:pPr>
          </a:p>
        </p:txBody>
      </p:sp>
      <p:sp>
        <p:nvSpPr>
          <p:cNvPr name="TextBox 12" id="12"/>
          <p:cNvSpPr txBox="true"/>
          <p:nvPr/>
        </p:nvSpPr>
        <p:spPr>
          <a:xfrm rot="0">
            <a:off x="1424382" y="5318317"/>
            <a:ext cx="4268820" cy="4745000"/>
          </a:xfrm>
          <a:prstGeom prst="rect">
            <a:avLst/>
          </a:prstGeom>
        </p:spPr>
        <p:txBody>
          <a:bodyPr anchor="t" rtlCol="false" tIns="0" lIns="0" bIns="0" rIns="0">
            <a:spAutoFit/>
          </a:bodyPr>
          <a:lstStyle/>
          <a:p>
            <a:pPr algn="just">
              <a:lnSpc>
                <a:spcPts val="4079"/>
              </a:lnSpc>
            </a:pPr>
            <a:r>
              <a:rPr lang="en-US" sz="2913" b="true">
                <a:solidFill>
                  <a:srgbClr val="E1EDFC"/>
                </a:solidFill>
                <a:latin typeface="Aileron Bold"/>
                <a:ea typeface="Aileron Bold"/>
                <a:cs typeface="Aileron Bold"/>
                <a:sym typeface="Aileron Bold"/>
              </a:rPr>
              <a:t>i.Nogiron shaxs o‘z huquqining buzilganini bilmasligi mumkin.</a:t>
            </a:r>
          </a:p>
          <a:p>
            <a:pPr algn="just">
              <a:lnSpc>
                <a:spcPts val="4079"/>
              </a:lnSpc>
            </a:pPr>
            <a:r>
              <a:rPr lang="en-US" sz="2913" b="true">
                <a:solidFill>
                  <a:srgbClr val="E1EDFC"/>
                </a:solidFill>
                <a:latin typeface="Aileron Bold"/>
                <a:ea typeface="Aileron Bold"/>
                <a:cs typeface="Aileron Bold"/>
                <a:sym typeface="Aileron Bold"/>
              </a:rPr>
              <a:t>ii.Davlat xizmatlari xodimi rad etish sababini “texnik nosozlik” deb ko‘rsatishi mumkin.</a:t>
            </a:r>
          </a:p>
          <a:p>
            <a:pPr algn="just">
              <a:lnSpc>
                <a:spcPts val="5199"/>
              </a:lnSpc>
            </a:pPr>
          </a:p>
        </p:txBody>
      </p:sp>
      <p:sp>
        <p:nvSpPr>
          <p:cNvPr name="TextBox 13" id="13"/>
          <p:cNvSpPr txBox="true"/>
          <p:nvPr/>
        </p:nvSpPr>
        <p:spPr>
          <a:xfrm rot="0">
            <a:off x="12572436" y="5207052"/>
            <a:ext cx="4313543" cy="4967530"/>
          </a:xfrm>
          <a:prstGeom prst="rect">
            <a:avLst/>
          </a:prstGeom>
        </p:spPr>
        <p:txBody>
          <a:bodyPr anchor="t" rtlCol="false" tIns="0" lIns="0" bIns="0" rIns="0">
            <a:spAutoFit/>
          </a:bodyPr>
          <a:lstStyle/>
          <a:p>
            <a:pPr algn="just">
              <a:lnSpc>
                <a:spcPts val="4379"/>
              </a:lnSpc>
            </a:pPr>
            <a:r>
              <a:rPr lang="en-US" sz="3127" b="true">
                <a:solidFill>
                  <a:srgbClr val="E1EDFC"/>
                </a:solidFill>
                <a:latin typeface="Aileron Bold"/>
                <a:ea typeface="Aileron Bold"/>
                <a:cs typeface="Aileron Bold"/>
                <a:sym typeface="Aileron Bold"/>
              </a:rPr>
              <a:t>iii.Transport tizimida pandus bor, lekin amalda ishlamaydi.</a:t>
            </a:r>
          </a:p>
          <a:p>
            <a:pPr algn="just">
              <a:lnSpc>
                <a:spcPts val="4379"/>
              </a:lnSpc>
            </a:pPr>
            <a:r>
              <a:rPr lang="en-US" sz="3127" b="true">
                <a:solidFill>
                  <a:srgbClr val="E1EDFC"/>
                </a:solidFill>
                <a:latin typeface="Aileron Bold"/>
                <a:ea typeface="Aileron Bold"/>
                <a:cs typeface="Aileron Bold"/>
                <a:sym typeface="Aileron Bold"/>
              </a:rPr>
              <a:t>iv.Ish beruvchi nogiron shaxsni qabul qilmaslik uchun formal bahona chiqarishi mumkin.</a:t>
            </a:r>
          </a:p>
          <a:p>
            <a:pPr algn="just">
              <a:lnSpc>
                <a:spcPts val="4519"/>
              </a:lnSpc>
            </a:pPr>
          </a:p>
        </p:txBody>
      </p:sp>
      <p:sp>
        <p:nvSpPr>
          <p:cNvPr name="Freeform 14" id="14"/>
          <p:cNvSpPr/>
          <p:nvPr/>
        </p:nvSpPr>
        <p:spPr>
          <a:xfrm flipH="false" flipV="false" rot="0">
            <a:off x="4505581" y="3685992"/>
            <a:ext cx="1583878" cy="1108714"/>
          </a:xfrm>
          <a:custGeom>
            <a:avLst/>
            <a:gdLst/>
            <a:ahLst/>
            <a:cxnLst/>
            <a:rect r="r" b="b" t="t" l="l"/>
            <a:pathLst>
              <a:path h="1108714" w="1583878">
                <a:moveTo>
                  <a:pt x="0" y="0"/>
                </a:moveTo>
                <a:lnTo>
                  <a:pt x="1583878" y="0"/>
                </a:lnTo>
                <a:lnTo>
                  <a:pt x="1583878" y="1108714"/>
                </a:lnTo>
                <a:lnTo>
                  <a:pt x="0" y="110871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12198541" y="3660336"/>
            <a:ext cx="1583878" cy="1108714"/>
          </a:xfrm>
          <a:custGeom>
            <a:avLst/>
            <a:gdLst/>
            <a:ahLst/>
            <a:cxnLst/>
            <a:rect r="r" b="b" t="t" l="l"/>
            <a:pathLst>
              <a:path h="1108714" w="1583878">
                <a:moveTo>
                  <a:pt x="0" y="0"/>
                </a:moveTo>
                <a:lnTo>
                  <a:pt x="1583878" y="0"/>
                </a:lnTo>
                <a:lnTo>
                  <a:pt x="1583878" y="1108715"/>
                </a:lnTo>
                <a:lnTo>
                  <a:pt x="0" y="11087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188026" y="2570919"/>
            <a:ext cx="15911948" cy="1626896"/>
          </a:xfrm>
          <a:prstGeom prst="rect">
            <a:avLst/>
          </a:prstGeom>
        </p:spPr>
        <p:txBody>
          <a:bodyPr anchor="t" rtlCol="false" tIns="0" lIns="0" bIns="0" rIns="0">
            <a:spAutoFit/>
          </a:bodyPr>
          <a:lstStyle/>
          <a:p>
            <a:pPr algn="ctr">
              <a:lnSpc>
                <a:spcPts val="6090"/>
              </a:lnSpc>
            </a:pPr>
            <a:r>
              <a:rPr lang="en-US" b="true" sz="7000">
                <a:solidFill>
                  <a:srgbClr val="0E2F5F"/>
                </a:solidFill>
                <a:latin typeface="Barlow Condensed Heavy"/>
                <a:ea typeface="Barlow Condensed Heavy"/>
                <a:cs typeface="Barlow Condensed Heavy"/>
                <a:sym typeface="Barlow Condensed Heavy"/>
              </a:rPr>
              <a:t>MONITORING TIZIMLARI HUQUQBUZARLIKLAR DINAMIKASINI HAM TAHLIL QILADI</a:t>
            </a:r>
          </a:p>
        </p:txBody>
      </p:sp>
      <p:sp>
        <p:nvSpPr>
          <p:cNvPr name="Freeform 3" id="3"/>
          <p:cNvSpPr/>
          <p:nvPr/>
        </p:nvSpPr>
        <p:spPr>
          <a:xfrm flipH="false" flipV="false" rot="0">
            <a:off x="7511163" y="7791225"/>
            <a:ext cx="305535" cy="302202"/>
          </a:xfrm>
          <a:custGeom>
            <a:avLst/>
            <a:gdLst/>
            <a:ahLst/>
            <a:cxnLst/>
            <a:rect r="r" b="b" t="t" l="l"/>
            <a:pathLst>
              <a:path h="302202" w="305535">
                <a:moveTo>
                  <a:pt x="0" y="0"/>
                </a:moveTo>
                <a:lnTo>
                  <a:pt x="305535" y="0"/>
                </a:lnTo>
                <a:lnTo>
                  <a:pt x="305535" y="302203"/>
                </a:lnTo>
                <a:lnTo>
                  <a:pt x="0" y="3022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2986317" y="4435940"/>
            <a:ext cx="12315365" cy="3591052"/>
          </a:xfrm>
          <a:prstGeom prst="rect">
            <a:avLst/>
          </a:prstGeom>
        </p:spPr>
        <p:txBody>
          <a:bodyPr anchor="t" rtlCol="false" tIns="0" lIns="0" bIns="0" rIns="0">
            <a:spAutoFit/>
          </a:bodyPr>
          <a:lstStyle/>
          <a:p>
            <a:pPr algn="ctr">
              <a:lnSpc>
                <a:spcPts val="4064"/>
              </a:lnSpc>
            </a:pPr>
            <a:r>
              <a:rPr lang="en-US" sz="3200">
                <a:solidFill>
                  <a:srgbClr val="5188CC"/>
                </a:solidFill>
                <a:latin typeface="Aileron"/>
                <a:ea typeface="Aileron"/>
                <a:cs typeface="Aileron"/>
                <a:sym typeface="Aileron"/>
              </a:rPr>
              <a:t>Qaysi hududda, qaysi tashkilo</a:t>
            </a:r>
            <a:r>
              <a:rPr lang="en-US" sz="3200">
                <a:solidFill>
                  <a:srgbClr val="5188CC"/>
                </a:solidFill>
                <a:latin typeface="Aileron"/>
                <a:ea typeface="Aileron"/>
                <a:cs typeface="Aileron"/>
                <a:sym typeface="Aileron"/>
              </a:rPr>
              <a:t>tda yoki qaysi turdagi xizmatlarda no</a:t>
            </a:r>
            <a:r>
              <a:rPr lang="en-US" sz="3200">
                <a:solidFill>
                  <a:srgbClr val="5188CC"/>
                </a:solidFill>
                <a:latin typeface="Aileron"/>
                <a:ea typeface="Aileron"/>
                <a:cs typeface="Aileron"/>
                <a:sym typeface="Aileron"/>
              </a:rPr>
              <a:t>giron shaxslar huquqlari eng ko‘p buzilayotgani bo‘yicha statistika shakllantiriladi. </a:t>
            </a:r>
            <a:r>
              <a:rPr lang="en-US" sz="3200" b="true">
                <a:solidFill>
                  <a:srgbClr val="5188CC"/>
                </a:solidFill>
                <a:latin typeface="Aileron Bold"/>
                <a:ea typeface="Aileron Bold"/>
                <a:cs typeface="Aileron Bold"/>
                <a:sym typeface="Aileron Bold"/>
              </a:rPr>
              <a:t> Bu esa davlat idoralari, Ombudsman, nogironlar tashkilotlari va NNTlar uchun muammoli nuqtalarni aniqlash va ular bo‘yicha tezkor choralar ko‘rish imkonini yaratadi.</a:t>
            </a:r>
          </a:p>
          <a:p>
            <a:pPr algn="ctr">
              <a:lnSpc>
                <a:spcPts val="4064"/>
              </a:lnSpc>
            </a:pPr>
          </a:p>
        </p:txBody>
      </p:sp>
      <p:grpSp>
        <p:nvGrpSpPr>
          <p:cNvPr name="Group 5" id="5"/>
          <p:cNvGrpSpPr/>
          <p:nvPr/>
        </p:nvGrpSpPr>
        <p:grpSpPr>
          <a:xfrm rot="0">
            <a:off x="3424608" y="-1072654"/>
            <a:ext cx="11438784" cy="2839490"/>
            <a:chOff x="0" y="0"/>
            <a:chExt cx="3012684" cy="747849"/>
          </a:xfrm>
        </p:grpSpPr>
        <p:sp>
          <p:nvSpPr>
            <p:cNvPr name="Freeform 6" id="6"/>
            <p:cNvSpPr/>
            <p:nvPr/>
          </p:nvSpPr>
          <p:spPr>
            <a:xfrm flipH="false" flipV="false" rot="0">
              <a:off x="0" y="0"/>
              <a:ext cx="3012684" cy="747849"/>
            </a:xfrm>
            <a:custGeom>
              <a:avLst/>
              <a:gdLst/>
              <a:ahLst/>
              <a:cxnLst/>
              <a:rect r="r" b="b" t="t" l="l"/>
              <a:pathLst>
                <a:path h="747849" w="3012684">
                  <a:moveTo>
                    <a:pt x="39932" y="0"/>
                  </a:moveTo>
                  <a:lnTo>
                    <a:pt x="2972752" y="0"/>
                  </a:lnTo>
                  <a:cubicBezTo>
                    <a:pt x="2994806" y="0"/>
                    <a:pt x="3012684" y="17878"/>
                    <a:pt x="3012684" y="39932"/>
                  </a:cubicBezTo>
                  <a:lnTo>
                    <a:pt x="3012684" y="707917"/>
                  </a:lnTo>
                  <a:cubicBezTo>
                    <a:pt x="3012684" y="729971"/>
                    <a:pt x="2994806" y="747849"/>
                    <a:pt x="2972752" y="747849"/>
                  </a:cubicBezTo>
                  <a:lnTo>
                    <a:pt x="39932" y="747849"/>
                  </a:lnTo>
                  <a:cubicBezTo>
                    <a:pt x="17878" y="747849"/>
                    <a:pt x="0" y="729971"/>
                    <a:pt x="0" y="707917"/>
                  </a:cubicBezTo>
                  <a:lnTo>
                    <a:pt x="0" y="39932"/>
                  </a:lnTo>
                  <a:cubicBezTo>
                    <a:pt x="0" y="17878"/>
                    <a:pt x="17878" y="0"/>
                    <a:pt x="39932" y="0"/>
                  </a:cubicBezTo>
                  <a:close/>
                </a:path>
              </a:pathLst>
            </a:custGeom>
            <a:solidFill>
              <a:srgbClr val="E1EDFC"/>
            </a:solidFill>
            <a:ln cap="rnd">
              <a:noFill/>
              <a:prstDash val="solid"/>
              <a:round/>
            </a:ln>
          </p:spPr>
        </p:sp>
        <p:sp>
          <p:nvSpPr>
            <p:cNvPr name="TextBox 7" id="7"/>
            <p:cNvSpPr txBox="true"/>
            <p:nvPr/>
          </p:nvSpPr>
          <p:spPr>
            <a:xfrm>
              <a:off x="0" y="-47625"/>
              <a:ext cx="3012684" cy="795474"/>
            </a:xfrm>
            <a:prstGeom prst="rect">
              <a:avLst/>
            </a:prstGeom>
          </p:spPr>
          <p:txBody>
            <a:bodyPr anchor="ctr" rtlCol="false" tIns="50800" lIns="50800" bIns="50800" rIns="50800"/>
            <a:lstStyle/>
            <a:p>
              <a:pPr algn="ctr" marL="0" indent="0" lvl="0">
                <a:lnSpc>
                  <a:spcPts val="2800"/>
                </a:lnSpc>
                <a:spcBef>
                  <a:spcPct val="0"/>
                </a:spcBef>
              </a:pPr>
            </a:p>
          </p:txBody>
        </p:sp>
      </p:grpSp>
      <p:grpSp>
        <p:nvGrpSpPr>
          <p:cNvPr name="Group 8" id="8"/>
          <p:cNvGrpSpPr/>
          <p:nvPr/>
        </p:nvGrpSpPr>
        <p:grpSpPr>
          <a:xfrm rot="0">
            <a:off x="8395527" y="1028700"/>
            <a:ext cx="1496945" cy="1496945"/>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188CC"/>
            </a:solidFill>
          </p:spPr>
        </p:sp>
        <p:sp>
          <p:nvSpPr>
            <p:cNvPr name="TextBox 10" id="10"/>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sp>
        <p:nvSpPr>
          <p:cNvPr name="Freeform 11" id="11"/>
          <p:cNvSpPr/>
          <p:nvPr/>
        </p:nvSpPr>
        <p:spPr>
          <a:xfrm flipH="false" flipV="false" rot="0">
            <a:off x="8673581" y="1447879"/>
            <a:ext cx="940838" cy="658587"/>
          </a:xfrm>
          <a:custGeom>
            <a:avLst/>
            <a:gdLst/>
            <a:ahLst/>
            <a:cxnLst/>
            <a:rect r="r" b="b" t="t" l="l"/>
            <a:pathLst>
              <a:path h="658587" w="940838">
                <a:moveTo>
                  <a:pt x="0" y="0"/>
                </a:moveTo>
                <a:lnTo>
                  <a:pt x="940838" y="0"/>
                </a:lnTo>
                <a:lnTo>
                  <a:pt x="940838" y="658587"/>
                </a:lnTo>
                <a:lnTo>
                  <a:pt x="0" y="65858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2" id="12"/>
          <p:cNvGrpSpPr/>
          <p:nvPr/>
        </p:nvGrpSpPr>
        <p:grpSpPr>
          <a:xfrm rot="0">
            <a:off x="0" y="8996715"/>
            <a:ext cx="18288000" cy="1290285"/>
            <a:chOff x="0" y="0"/>
            <a:chExt cx="4816593" cy="339828"/>
          </a:xfrm>
        </p:grpSpPr>
        <p:sp>
          <p:nvSpPr>
            <p:cNvPr name="Freeform 13" id="13"/>
            <p:cNvSpPr/>
            <p:nvPr/>
          </p:nvSpPr>
          <p:spPr>
            <a:xfrm flipH="false" flipV="false" rot="0">
              <a:off x="0" y="0"/>
              <a:ext cx="4816592" cy="339828"/>
            </a:xfrm>
            <a:custGeom>
              <a:avLst/>
              <a:gdLst/>
              <a:ahLst/>
              <a:cxnLst/>
              <a:rect r="r" b="b" t="t" l="l"/>
              <a:pathLst>
                <a:path h="339828" w="4816592">
                  <a:moveTo>
                    <a:pt x="0" y="0"/>
                  </a:moveTo>
                  <a:lnTo>
                    <a:pt x="4816592" y="0"/>
                  </a:lnTo>
                  <a:lnTo>
                    <a:pt x="4816592" y="339828"/>
                  </a:lnTo>
                  <a:lnTo>
                    <a:pt x="0" y="339828"/>
                  </a:lnTo>
                  <a:close/>
                </a:path>
              </a:pathLst>
            </a:custGeom>
            <a:solidFill>
              <a:srgbClr val="0E2F5F"/>
            </a:solidFill>
            <a:ln cap="sq">
              <a:noFill/>
              <a:prstDash val="solid"/>
              <a:miter/>
            </a:ln>
          </p:spPr>
        </p:sp>
        <p:sp>
          <p:nvSpPr>
            <p:cNvPr name="TextBox 14" id="14"/>
            <p:cNvSpPr txBox="true"/>
            <p:nvPr/>
          </p:nvSpPr>
          <p:spPr>
            <a:xfrm>
              <a:off x="0" y="-47625"/>
              <a:ext cx="4816593" cy="387453"/>
            </a:xfrm>
            <a:prstGeom prst="rect">
              <a:avLst/>
            </a:prstGeom>
          </p:spPr>
          <p:txBody>
            <a:bodyPr anchor="ctr" rtlCol="false" tIns="50800" lIns="50800" bIns="50800" rIns="50800"/>
            <a:lstStyle/>
            <a:p>
              <a:pPr algn="ctr" marL="0" indent="0" lvl="0">
                <a:lnSpc>
                  <a:spcPts val="2800"/>
                </a:lnSpc>
                <a:spcBef>
                  <a:spcPct val="0"/>
                </a:spcBef>
              </a:pP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4848550" y="2782372"/>
            <a:ext cx="4829892" cy="5894830"/>
            <a:chOff x="0" y="0"/>
            <a:chExt cx="1272070" cy="1552548"/>
          </a:xfrm>
        </p:grpSpPr>
        <p:sp>
          <p:nvSpPr>
            <p:cNvPr name="Freeform 3" id="3"/>
            <p:cNvSpPr/>
            <p:nvPr/>
          </p:nvSpPr>
          <p:spPr>
            <a:xfrm flipH="false" flipV="false" rot="0">
              <a:off x="0" y="0"/>
              <a:ext cx="1272070" cy="1552548"/>
            </a:xfrm>
            <a:custGeom>
              <a:avLst/>
              <a:gdLst/>
              <a:ahLst/>
              <a:cxnLst/>
              <a:rect r="r" b="b" t="t" l="l"/>
              <a:pathLst>
                <a:path h="1552548" w="1272070">
                  <a:moveTo>
                    <a:pt x="94572" y="0"/>
                  </a:moveTo>
                  <a:lnTo>
                    <a:pt x="1177498" y="0"/>
                  </a:lnTo>
                  <a:cubicBezTo>
                    <a:pt x="1229729" y="0"/>
                    <a:pt x="1272070" y="42341"/>
                    <a:pt x="1272070" y="94572"/>
                  </a:cubicBezTo>
                  <a:lnTo>
                    <a:pt x="1272070" y="1457976"/>
                  </a:lnTo>
                  <a:cubicBezTo>
                    <a:pt x="1272070" y="1483058"/>
                    <a:pt x="1262106" y="1507113"/>
                    <a:pt x="1244371" y="1524848"/>
                  </a:cubicBezTo>
                  <a:cubicBezTo>
                    <a:pt x="1226635" y="1542584"/>
                    <a:pt x="1202580" y="1552548"/>
                    <a:pt x="1177498" y="1552548"/>
                  </a:cubicBezTo>
                  <a:lnTo>
                    <a:pt x="94572" y="1552548"/>
                  </a:lnTo>
                  <a:cubicBezTo>
                    <a:pt x="69490" y="1552548"/>
                    <a:pt x="45435" y="1542584"/>
                    <a:pt x="27700" y="1524848"/>
                  </a:cubicBezTo>
                  <a:cubicBezTo>
                    <a:pt x="9964" y="1507113"/>
                    <a:pt x="0" y="1483058"/>
                    <a:pt x="0" y="1457976"/>
                  </a:cubicBezTo>
                  <a:lnTo>
                    <a:pt x="0" y="94572"/>
                  </a:lnTo>
                  <a:cubicBezTo>
                    <a:pt x="0" y="69490"/>
                    <a:pt x="9964" y="45435"/>
                    <a:pt x="27700" y="27700"/>
                  </a:cubicBezTo>
                  <a:cubicBezTo>
                    <a:pt x="45435" y="9964"/>
                    <a:pt x="69490" y="0"/>
                    <a:pt x="94572" y="0"/>
                  </a:cubicBezTo>
                  <a:close/>
                </a:path>
              </a:pathLst>
            </a:custGeom>
            <a:solidFill>
              <a:srgbClr val="E1EDFC"/>
            </a:solidFill>
          </p:spPr>
        </p:sp>
        <p:sp>
          <p:nvSpPr>
            <p:cNvPr name="TextBox 4" id="4"/>
            <p:cNvSpPr txBox="true"/>
            <p:nvPr/>
          </p:nvSpPr>
          <p:spPr>
            <a:xfrm>
              <a:off x="0" y="-47625"/>
              <a:ext cx="1272070" cy="1600173"/>
            </a:xfrm>
            <a:prstGeom prst="rect">
              <a:avLst/>
            </a:prstGeom>
          </p:spPr>
          <p:txBody>
            <a:bodyPr anchor="ctr" rtlCol="false" tIns="50800" lIns="50800" bIns="50800" rIns="50800"/>
            <a:lstStyle/>
            <a:p>
              <a:pPr algn="ctr">
                <a:lnSpc>
                  <a:spcPts val="2800"/>
                </a:lnSpc>
              </a:pPr>
            </a:p>
          </p:txBody>
        </p:sp>
      </p:grpSp>
      <p:sp>
        <p:nvSpPr>
          <p:cNvPr name="TextBox 5" id="5"/>
          <p:cNvSpPr txBox="true"/>
          <p:nvPr/>
        </p:nvSpPr>
        <p:spPr>
          <a:xfrm rot="0">
            <a:off x="1028700" y="3118301"/>
            <a:ext cx="13141474" cy="3764648"/>
          </a:xfrm>
          <a:prstGeom prst="rect">
            <a:avLst/>
          </a:prstGeom>
        </p:spPr>
        <p:txBody>
          <a:bodyPr anchor="t" rtlCol="false" tIns="0" lIns="0" bIns="0" rIns="0">
            <a:spAutoFit/>
          </a:bodyPr>
          <a:lstStyle/>
          <a:p>
            <a:pPr algn="ctr">
              <a:lnSpc>
                <a:spcPts val="14098"/>
              </a:lnSpc>
            </a:pPr>
            <a:r>
              <a:rPr lang="en-US" b="true" sz="11101">
                <a:solidFill>
                  <a:srgbClr val="0E2F5F"/>
                </a:solidFill>
                <a:latin typeface="Akzidenz-Grotesk Bold"/>
                <a:ea typeface="Akzidenz-Grotesk Bold"/>
                <a:cs typeface="Akzidenz-Grotesk Bold"/>
                <a:sym typeface="Akzidenz-Grotesk Bold"/>
              </a:rPr>
              <a:t>E’TIBORINGIZ UCHUN RAXMAT!</a:t>
            </a:r>
          </a:p>
        </p:txBody>
      </p:sp>
      <p:sp>
        <p:nvSpPr>
          <p:cNvPr name="Freeform 6" id="6"/>
          <p:cNvSpPr/>
          <p:nvPr/>
        </p:nvSpPr>
        <p:spPr>
          <a:xfrm flipH="false" flipV="false" rot="0">
            <a:off x="14848550" y="1944578"/>
            <a:ext cx="1226460" cy="379088"/>
          </a:xfrm>
          <a:custGeom>
            <a:avLst/>
            <a:gdLst/>
            <a:ahLst/>
            <a:cxnLst/>
            <a:rect r="r" b="b" t="t" l="l"/>
            <a:pathLst>
              <a:path h="379088" w="1226460">
                <a:moveTo>
                  <a:pt x="0" y="0"/>
                </a:moveTo>
                <a:lnTo>
                  <a:pt x="1226460" y="0"/>
                </a:lnTo>
                <a:lnTo>
                  <a:pt x="1226460" y="379087"/>
                </a:lnTo>
                <a:lnTo>
                  <a:pt x="0" y="3790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6298985" y="1028700"/>
            <a:ext cx="960315" cy="960315"/>
          </a:xfrm>
          <a:custGeom>
            <a:avLst/>
            <a:gdLst/>
            <a:ahLst/>
            <a:cxnLst/>
            <a:rect r="r" b="b" t="t" l="l"/>
            <a:pathLst>
              <a:path h="960315" w="960315">
                <a:moveTo>
                  <a:pt x="0" y="0"/>
                </a:moveTo>
                <a:lnTo>
                  <a:pt x="960315" y="0"/>
                </a:lnTo>
                <a:lnTo>
                  <a:pt x="960315" y="960315"/>
                </a:lnTo>
                <a:lnTo>
                  <a:pt x="0" y="9603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DAG5Hk6U1Tw</dc:identifier>
  <dcterms:modified xsi:type="dcterms:W3CDTF">2011-08-01T06:04:30Z</dcterms:modified>
  <cp:revision>1</cp:revision>
  <dc:title>5-modul</dc:title>
</cp:coreProperties>
</file>