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</p:sldIdLst>
  <p:sldSz cx="18288000" cy="10287000"/>
  <p:notesSz cx="6858000" cy="9144000"/>
  <p:embeddedFontLst>
    <p:embeddedFont>
      <p:font typeface="Georgia Pro Bold" charset="1" panose="02040802050405020203"/>
      <p:regular r:id="rId17"/>
    </p:embeddedFont>
    <p:embeddedFont>
      <p:font typeface="DM Sans" charset="1" panose="00000000000000000000"/>
      <p:regular r:id="rId18"/>
    </p:embeddedFont>
    <p:embeddedFont>
      <p:font typeface="DM Sans Bold" charset="1" panose="00000000000000000000"/>
      <p:regular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fonts/font17.fntdata" Type="http://schemas.openxmlformats.org/officeDocument/2006/relationships/font"/><Relationship Id="rId18" Target="fonts/font18.fntdata" Type="http://schemas.openxmlformats.org/officeDocument/2006/relationships/font"/><Relationship Id="rId19" Target="fonts/font19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jpe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jpe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jpeg" Type="http://schemas.openxmlformats.org/officeDocument/2006/relationships/image"/><Relationship Id="rId3" Target="../media/image7.jpeg" Type="http://schemas.openxmlformats.org/officeDocument/2006/relationships/image"/><Relationship Id="rId4" Target="../media/image8.jpeg" Type="http://schemas.openxmlformats.org/officeDocument/2006/relationships/image"/><Relationship Id="rId5" Target="../media/image2.png" Type="http://schemas.openxmlformats.org/officeDocument/2006/relationships/image"/><Relationship Id="rId6" Target="../media/image3.sv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3.svg" Type="http://schemas.openxmlformats.org/officeDocument/2006/relationships/image"/><Relationship Id="rId4" Target="../media/image9.jpeg" Type="http://schemas.openxmlformats.org/officeDocument/2006/relationships/image"/><Relationship Id="rId5" Target="../media/image10.jpeg" Type="http://schemas.openxmlformats.org/officeDocument/2006/relationships/image"/><Relationship Id="rId6" Target="../media/image11.png" Type="http://schemas.openxmlformats.org/officeDocument/2006/relationships/image"/><Relationship Id="rId7" Target="../media/image12.svg" Type="http://schemas.openxmlformats.org/officeDocument/2006/relationships/image"/><Relationship Id="rId8" Target="../media/image13.png" Type="http://schemas.openxmlformats.org/officeDocument/2006/relationships/image"/><Relationship Id="rId9" Target="../media/image14.sv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3.svg" Type="http://schemas.openxmlformats.org/officeDocument/2006/relationships/image"/><Relationship Id="rId4" Target="../media/image15.jpeg" Type="http://schemas.openxmlformats.org/officeDocument/2006/relationships/image"/><Relationship Id="rId5" Target="../media/image16.jpeg" Type="http://schemas.openxmlformats.org/officeDocument/2006/relationships/image"/><Relationship Id="rId6" Target="../media/image17.jpeg" Type="http://schemas.openxmlformats.org/officeDocument/2006/relationships/image"/><Relationship Id="rId7" Target="../media/image18.png" Type="http://schemas.openxmlformats.org/officeDocument/2006/relationships/image"/><Relationship Id="rId8" Target="../media/image19.sv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0.jpeg" Type="http://schemas.openxmlformats.org/officeDocument/2006/relationships/image"/><Relationship Id="rId3" Target="../media/image21.jpeg" Type="http://schemas.openxmlformats.org/officeDocument/2006/relationships/image"/><Relationship Id="rId4" Target="../media/image2.png" Type="http://schemas.openxmlformats.org/officeDocument/2006/relationships/image"/><Relationship Id="rId5" Target="../media/image3.sv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2.jpeg" Type="http://schemas.openxmlformats.org/officeDocument/2006/relationships/image"/><Relationship Id="rId3" Target="../media/image23.jpeg" Type="http://schemas.openxmlformats.org/officeDocument/2006/relationships/image"/><Relationship Id="rId4" Target="../media/image2.png" Type="http://schemas.openxmlformats.org/officeDocument/2006/relationships/image"/><Relationship Id="rId5" Target="../media/image3.sv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3.svg" Type="http://schemas.openxmlformats.org/officeDocument/2006/relationships/image"/><Relationship Id="rId4" Target="../media/image24.jpeg" Type="http://schemas.openxmlformats.org/officeDocument/2006/relationships/image"/><Relationship Id="rId5" Target="../media/image25.jpe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6.jpeg" Type="http://schemas.openxmlformats.org/officeDocument/2006/relationships/image"/><Relationship Id="rId3" Target="../media/image9.jpeg" Type="http://schemas.openxmlformats.org/officeDocument/2006/relationships/image"/><Relationship Id="rId4" Target="../media/image2.png" Type="http://schemas.openxmlformats.org/officeDocument/2006/relationships/image"/><Relationship Id="rId5" Target="../media/image3.sv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3.svg" Type="http://schemas.openxmlformats.org/officeDocument/2006/relationships/image"/><Relationship Id="rId4" Target="../media/image27.jpeg" Type="http://schemas.openxmlformats.org/officeDocument/2006/relationships/image"/><Relationship Id="rId5" Target="../media/image28.jpeg" Type="http://schemas.openxmlformats.org/officeDocument/2006/relationships/image"/><Relationship Id="rId6" Target="../media/image29.jpe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21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3290567" y="-429456"/>
            <a:ext cx="5315186" cy="11427189"/>
            <a:chOff x="0" y="0"/>
            <a:chExt cx="823461" cy="1770371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823461" cy="1770371"/>
            </a:xfrm>
            <a:custGeom>
              <a:avLst/>
              <a:gdLst/>
              <a:ahLst/>
              <a:cxnLst/>
              <a:rect r="r" b="b" t="t" l="l"/>
              <a:pathLst>
                <a:path h="1770371" w="823461">
                  <a:moveTo>
                    <a:pt x="0" y="0"/>
                  </a:moveTo>
                  <a:lnTo>
                    <a:pt x="823461" y="0"/>
                  </a:lnTo>
                  <a:lnTo>
                    <a:pt x="823461" y="1770371"/>
                  </a:lnTo>
                  <a:lnTo>
                    <a:pt x="0" y="1770371"/>
                  </a:lnTo>
                  <a:close/>
                </a:path>
              </a:pathLst>
            </a:custGeom>
            <a:blipFill>
              <a:blip r:embed="rId2"/>
              <a:stretch>
                <a:fillRect l="-122804" t="0" r="-99682" b="0"/>
              </a:stretch>
            </a:blipFill>
            <a:ln w="19050" cap="sq">
              <a:solidFill>
                <a:srgbClr val="FFFFFF"/>
              </a:solidFill>
              <a:prstDash val="solid"/>
              <a:miter/>
            </a:ln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-2220060" y="643846"/>
            <a:ext cx="9776656" cy="8999307"/>
          </a:xfrm>
          <a:custGeom>
            <a:avLst/>
            <a:gdLst/>
            <a:ahLst/>
            <a:cxnLst/>
            <a:rect r="r" b="b" t="t" l="l"/>
            <a:pathLst>
              <a:path h="8999307" w="9776656">
                <a:moveTo>
                  <a:pt x="0" y="0"/>
                </a:moveTo>
                <a:lnTo>
                  <a:pt x="9776656" y="0"/>
                </a:lnTo>
                <a:lnTo>
                  <a:pt x="9776656" y="8999308"/>
                </a:lnTo>
                <a:lnTo>
                  <a:pt x="0" y="899930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4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1028700" y="1964623"/>
            <a:ext cx="11469934" cy="711113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439"/>
              </a:lnSpc>
            </a:pPr>
            <a:r>
              <a:rPr lang="en-US" b="true" sz="5848" spc="1070">
                <a:solidFill>
                  <a:srgbClr val="FFFFFF"/>
                </a:solidFill>
                <a:latin typeface="Georgia Pro Bold"/>
                <a:ea typeface="Georgia Pro Bold"/>
                <a:cs typeface="Georgia Pro Bold"/>
                <a:sym typeface="Georgia Pro Bold"/>
              </a:rPr>
              <a:t>4-MODUL.</a:t>
            </a:r>
          </a:p>
          <a:p>
            <a:pPr algn="l">
              <a:lnSpc>
                <a:spcPts val="5439"/>
              </a:lnSpc>
            </a:pPr>
          </a:p>
          <a:p>
            <a:pPr algn="l">
              <a:lnSpc>
                <a:spcPts val="5439"/>
              </a:lnSpc>
            </a:pPr>
            <a:r>
              <a:rPr lang="en-US" b="true" sz="5848" spc="1070">
                <a:solidFill>
                  <a:srgbClr val="FFFFFF"/>
                </a:solidFill>
                <a:latin typeface="Georgia Pro Bold"/>
                <a:ea typeface="Georgia Pro Bold"/>
                <a:cs typeface="Georgia Pro Bold"/>
                <a:sym typeface="Georgia Pro Bold"/>
              </a:rPr>
              <a:t>NOGIRONLIGI BO‘LGAN SHAXSLARNI HUQUQLARINI HIMOYA QILISHNING SUDGA QADAR VA SUD BOSQICHLARI</a:t>
            </a:r>
          </a:p>
          <a:p>
            <a:pPr algn="l">
              <a:lnSpc>
                <a:spcPts val="6741"/>
              </a:lnSpc>
            </a:pP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21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443878" y="401993"/>
            <a:ext cx="17400245" cy="9483015"/>
            <a:chOff x="0" y="0"/>
            <a:chExt cx="2695753" cy="1469167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695753" cy="1469167"/>
            </a:xfrm>
            <a:custGeom>
              <a:avLst/>
              <a:gdLst/>
              <a:ahLst/>
              <a:cxnLst/>
              <a:rect r="r" b="b" t="t" l="l"/>
              <a:pathLst>
                <a:path h="1469167" w="2695753">
                  <a:moveTo>
                    <a:pt x="0" y="0"/>
                  </a:moveTo>
                  <a:lnTo>
                    <a:pt x="2695753" y="0"/>
                  </a:lnTo>
                  <a:lnTo>
                    <a:pt x="2695753" y="1469167"/>
                  </a:lnTo>
                  <a:lnTo>
                    <a:pt x="0" y="1469167"/>
                  </a:lnTo>
                  <a:close/>
                </a:path>
              </a:pathLst>
            </a:custGeom>
            <a:blipFill>
              <a:blip r:embed="rId2">
                <a:alphaModFix amt="28000"/>
              </a:blip>
              <a:stretch>
                <a:fillRect l="0" t="-11201" r="0" b="-11201"/>
              </a:stretch>
            </a:blipFill>
          </p:spPr>
        </p:sp>
      </p:grpSp>
      <p:sp>
        <p:nvSpPr>
          <p:cNvPr name="TextBox 4" id="4"/>
          <p:cNvSpPr txBox="true"/>
          <p:nvPr/>
        </p:nvSpPr>
        <p:spPr>
          <a:xfrm rot="0">
            <a:off x="3379945" y="5086350"/>
            <a:ext cx="10917462" cy="20408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060"/>
              </a:lnSpc>
            </a:pPr>
            <a:r>
              <a:rPr lang="en-US" sz="2900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rPr>
              <a:t>Nogironligi bo‘lgan shaxslarning huquqlarini sudgacha bosqichda himoya qilish tizimi ularning jamiyatda teng ishtirok etishi va har qanday kamsitishdan himoyalanishi uchun eng muhim mexanizmlardan biridir. 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846014" y="1984068"/>
            <a:ext cx="16413286" cy="277608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292"/>
              </a:lnSpc>
            </a:pPr>
            <a:r>
              <a:rPr lang="en-US" sz="5881" b="true">
                <a:solidFill>
                  <a:srgbClr val="FFFFFF"/>
                </a:solidFill>
                <a:latin typeface="Georgia Pro Bold"/>
                <a:ea typeface="Georgia Pro Bold"/>
                <a:cs typeface="Georgia Pro Bold"/>
                <a:sym typeface="Georgia Pro Bold"/>
              </a:rPr>
              <a:t>Nogironligi bo‘lgan shaxslarni huquqlarini sudga qadar himoya qilish mexanizmlari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21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395807" y="306786"/>
            <a:ext cx="7468762" cy="9673429"/>
            <a:chOff x="0" y="0"/>
            <a:chExt cx="1375902" cy="1782047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375902" cy="1782047"/>
            </a:xfrm>
            <a:custGeom>
              <a:avLst/>
              <a:gdLst/>
              <a:ahLst/>
              <a:cxnLst/>
              <a:rect r="r" b="b" t="t" l="l"/>
              <a:pathLst>
                <a:path h="1782047" w="1375902">
                  <a:moveTo>
                    <a:pt x="0" y="0"/>
                  </a:moveTo>
                  <a:lnTo>
                    <a:pt x="1375902" y="0"/>
                  </a:lnTo>
                  <a:lnTo>
                    <a:pt x="1375902" y="1782047"/>
                  </a:lnTo>
                  <a:lnTo>
                    <a:pt x="0" y="1782047"/>
                  </a:lnTo>
                  <a:close/>
                </a:path>
              </a:pathLst>
            </a:custGeom>
            <a:blipFill>
              <a:blip r:embed="rId2">
                <a:alphaModFix amt="68000"/>
              </a:blip>
              <a:stretch>
                <a:fillRect l="0" t="-7906" r="0" b="-7906"/>
              </a:stretch>
            </a:blipFill>
            <a:ln w="19050" cap="sq">
              <a:solidFill>
                <a:srgbClr val="FFFFFF">
                  <a:alpha val="67843"/>
                </a:srgbClr>
              </a:solidFill>
              <a:prstDash val="solid"/>
              <a:miter/>
            </a:ln>
          </p:spPr>
        </p:sp>
      </p:grpSp>
      <p:grpSp>
        <p:nvGrpSpPr>
          <p:cNvPr name="Group 4" id="4"/>
          <p:cNvGrpSpPr/>
          <p:nvPr/>
        </p:nvGrpSpPr>
        <p:grpSpPr>
          <a:xfrm rot="0">
            <a:off x="912634" y="3012760"/>
            <a:ext cx="6435107" cy="1228757"/>
            <a:chOff x="0" y="0"/>
            <a:chExt cx="1694843" cy="323623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694843" cy="323623"/>
            </a:xfrm>
            <a:custGeom>
              <a:avLst/>
              <a:gdLst/>
              <a:ahLst/>
              <a:cxnLst/>
              <a:rect r="r" b="b" t="t" l="l"/>
              <a:pathLst>
                <a:path h="323623" w="1694843">
                  <a:moveTo>
                    <a:pt x="61357" y="0"/>
                  </a:moveTo>
                  <a:lnTo>
                    <a:pt x="1633486" y="0"/>
                  </a:lnTo>
                  <a:cubicBezTo>
                    <a:pt x="1649759" y="0"/>
                    <a:pt x="1665365" y="6464"/>
                    <a:pt x="1676872" y="17971"/>
                  </a:cubicBezTo>
                  <a:cubicBezTo>
                    <a:pt x="1688379" y="29478"/>
                    <a:pt x="1694843" y="45084"/>
                    <a:pt x="1694843" y="61357"/>
                  </a:cubicBezTo>
                  <a:lnTo>
                    <a:pt x="1694843" y="262266"/>
                  </a:lnTo>
                  <a:cubicBezTo>
                    <a:pt x="1694843" y="278539"/>
                    <a:pt x="1688379" y="294146"/>
                    <a:pt x="1676872" y="305652"/>
                  </a:cubicBezTo>
                  <a:cubicBezTo>
                    <a:pt x="1665365" y="317159"/>
                    <a:pt x="1649759" y="323623"/>
                    <a:pt x="1633486" y="323623"/>
                  </a:cubicBezTo>
                  <a:lnTo>
                    <a:pt x="61357" y="323623"/>
                  </a:lnTo>
                  <a:cubicBezTo>
                    <a:pt x="45084" y="323623"/>
                    <a:pt x="29478" y="317159"/>
                    <a:pt x="17971" y="305652"/>
                  </a:cubicBezTo>
                  <a:cubicBezTo>
                    <a:pt x="6464" y="294146"/>
                    <a:pt x="0" y="278539"/>
                    <a:pt x="0" y="262266"/>
                  </a:cubicBezTo>
                  <a:lnTo>
                    <a:pt x="0" y="61357"/>
                  </a:lnTo>
                  <a:cubicBezTo>
                    <a:pt x="0" y="45084"/>
                    <a:pt x="6464" y="29478"/>
                    <a:pt x="17971" y="17971"/>
                  </a:cubicBezTo>
                  <a:cubicBezTo>
                    <a:pt x="29478" y="6464"/>
                    <a:pt x="45084" y="0"/>
                    <a:pt x="61357" y="0"/>
                  </a:cubicBezTo>
                  <a:close/>
                </a:path>
              </a:pathLst>
            </a:custGeom>
            <a:solidFill>
              <a:srgbClr val="8D6625"/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0" y="-47625"/>
              <a:ext cx="1694843" cy="37124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079"/>
                </a:lnSpc>
              </a:pPr>
            </a:p>
          </p:txBody>
        </p:sp>
      </p:grpSp>
      <p:sp>
        <p:nvSpPr>
          <p:cNvPr name="Freeform 7" id="7"/>
          <p:cNvSpPr/>
          <p:nvPr/>
        </p:nvSpPr>
        <p:spPr>
          <a:xfrm flipH="false" flipV="false" rot="0">
            <a:off x="9538841" y="675607"/>
            <a:ext cx="9776656" cy="8999307"/>
          </a:xfrm>
          <a:custGeom>
            <a:avLst/>
            <a:gdLst/>
            <a:ahLst/>
            <a:cxnLst/>
            <a:rect r="r" b="b" t="t" l="l"/>
            <a:pathLst>
              <a:path h="8999307" w="9776656">
                <a:moveTo>
                  <a:pt x="0" y="0"/>
                </a:moveTo>
                <a:lnTo>
                  <a:pt x="9776656" y="0"/>
                </a:lnTo>
                <a:lnTo>
                  <a:pt x="9776656" y="8999308"/>
                </a:lnTo>
                <a:lnTo>
                  <a:pt x="0" y="899930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4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8" id="8"/>
          <p:cNvGrpSpPr/>
          <p:nvPr/>
        </p:nvGrpSpPr>
        <p:grpSpPr>
          <a:xfrm rot="0">
            <a:off x="8575687" y="2826521"/>
            <a:ext cx="8521121" cy="1714595"/>
            <a:chOff x="0" y="0"/>
            <a:chExt cx="2244246" cy="451581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2244246" cy="451581"/>
            </a:xfrm>
            <a:custGeom>
              <a:avLst/>
              <a:gdLst/>
              <a:ahLst/>
              <a:cxnLst/>
              <a:rect r="r" b="b" t="t" l="l"/>
              <a:pathLst>
                <a:path h="451581" w="2244246">
                  <a:moveTo>
                    <a:pt x="46336" y="0"/>
                  </a:moveTo>
                  <a:lnTo>
                    <a:pt x="2197909" y="0"/>
                  </a:lnTo>
                  <a:cubicBezTo>
                    <a:pt x="2223500" y="0"/>
                    <a:pt x="2244246" y="20746"/>
                    <a:pt x="2244246" y="46336"/>
                  </a:cubicBezTo>
                  <a:lnTo>
                    <a:pt x="2244246" y="405244"/>
                  </a:lnTo>
                  <a:cubicBezTo>
                    <a:pt x="2244246" y="417533"/>
                    <a:pt x="2239364" y="429319"/>
                    <a:pt x="2230674" y="438009"/>
                  </a:cubicBezTo>
                  <a:cubicBezTo>
                    <a:pt x="2221984" y="446699"/>
                    <a:pt x="2210199" y="451581"/>
                    <a:pt x="2197909" y="451581"/>
                  </a:cubicBezTo>
                  <a:lnTo>
                    <a:pt x="46336" y="451581"/>
                  </a:lnTo>
                  <a:cubicBezTo>
                    <a:pt x="34047" y="451581"/>
                    <a:pt x="22261" y="446699"/>
                    <a:pt x="13572" y="438009"/>
                  </a:cubicBezTo>
                  <a:cubicBezTo>
                    <a:pt x="4882" y="429319"/>
                    <a:pt x="0" y="417533"/>
                    <a:pt x="0" y="405244"/>
                  </a:cubicBezTo>
                  <a:lnTo>
                    <a:pt x="0" y="46336"/>
                  </a:lnTo>
                  <a:cubicBezTo>
                    <a:pt x="0" y="34047"/>
                    <a:pt x="4882" y="22261"/>
                    <a:pt x="13572" y="13572"/>
                  </a:cubicBezTo>
                  <a:cubicBezTo>
                    <a:pt x="22261" y="4882"/>
                    <a:pt x="34047" y="0"/>
                    <a:pt x="46336" y="0"/>
                  </a:cubicBezTo>
                  <a:close/>
                </a:path>
              </a:pathLst>
            </a:custGeom>
            <a:solidFill>
              <a:srgbClr val="8D6625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47625"/>
              <a:ext cx="2244246" cy="49920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079"/>
                </a:lnSpc>
              </a:pP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8575687" y="4875662"/>
            <a:ext cx="8521121" cy="1714595"/>
            <a:chOff x="0" y="0"/>
            <a:chExt cx="2244246" cy="451581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2244246" cy="451581"/>
            </a:xfrm>
            <a:custGeom>
              <a:avLst/>
              <a:gdLst/>
              <a:ahLst/>
              <a:cxnLst/>
              <a:rect r="r" b="b" t="t" l="l"/>
              <a:pathLst>
                <a:path h="451581" w="2244246">
                  <a:moveTo>
                    <a:pt x="46336" y="0"/>
                  </a:moveTo>
                  <a:lnTo>
                    <a:pt x="2197909" y="0"/>
                  </a:lnTo>
                  <a:cubicBezTo>
                    <a:pt x="2223500" y="0"/>
                    <a:pt x="2244246" y="20746"/>
                    <a:pt x="2244246" y="46336"/>
                  </a:cubicBezTo>
                  <a:lnTo>
                    <a:pt x="2244246" y="405244"/>
                  </a:lnTo>
                  <a:cubicBezTo>
                    <a:pt x="2244246" y="417533"/>
                    <a:pt x="2239364" y="429319"/>
                    <a:pt x="2230674" y="438009"/>
                  </a:cubicBezTo>
                  <a:cubicBezTo>
                    <a:pt x="2221984" y="446699"/>
                    <a:pt x="2210199" y="451581"/>
                    <a:pt x="2197909" y="451581"/>
                  </a:cubicBezTo>
                  <a:lnTo>
                    <a:pt x="46336" y="451581"/>
                  </a:lnTo>
                  <a:cubicBezTo>
                    <a:pt x="34047" y="451581"/>
                    <a:pt x="22261" y="446699"/>
                    <a:pt x="13572" y="438009"/>
                  </a:cubicBezTo>
                  <a:cubicBezTo>
                    <a:pt x="4882" y="429319"/>
                    <a:pt x="0" y="417533"/>
                    <a:pt x="0" y="405244"/>
                  </a:cubicBezTo>
                  <a:lnTo>
                    <a:pt x="0" y="46336"/>
                  </a:lnTo>
                  <a:cubicBezTo>
                    <a:pt x="0" y="34047"/>
                    <a:pt x="4882" y="22261"/>
                    <a:pt x="13572" y="13572"/>
                  </a:cubicBezTo>
                  <a:cubicBezTo>
                    <a:pt x="22261" y="4882"/>
                    <a:pt x="34047" y="0"/>
                    <a:pt x="46336" y="0"/>
                  </a:cubicBezTo>
                  <a:close/>
                </a:path>
              </a:pathLst>
            </a:custGeom>
            <a:solidFill>
              <a:srgbClr val="8D6625"/>
            </a:solidFill>
          </p:spPr>
        </p:sp>
        <p:sp>
          <p:nvSpPr>
            <p:cNvPr name="TextBox 13" id="13"/>
            <p:cNvSpPr txBox="true"/>
            <p:nvPr/>
          </p:nvSpPr>
          <p:spPr>
            <a:xfrm>
              <a:off x="0" y="-47625"/>
              <a:ext cx="2244246" cy="49920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079"/>
                </a:lnSpc>
              </a:pPr>
            </a:p>
          </p:txBody>
        </p:sp>
      </p:grpSp>
      <p:grpSp>
        <p:nvGrpSpPr>
          <p:cNvPr name="Group 14" id="14"/>
          <p:cNvGrpSpPr/>
          <p:nvPr/>
        </p:nvGrpSpPr>
        <p:grpSpPr>
          <a:xfrm rot="0">
            <a:off x="8575687" y="6924803"/>
            <a:ext cx="8521121" cy="1714595"/>
            <a:chOff x="0" y="0"/>
            <a:chExt cx="2244246" cy="451581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2244246" cy="451581"/>
            </a:xfrm>
            <a:custGeom>
              <a:avLst/>
              <a:gdLst/>
              <a:ahLst/>
              <a:cxnLst/>
              <a:rect r="r" b="b" t="t" l="l"/>
              <a:pathLst>
                <a:path h="451581" w="2244246">
                  <a:moveTo>
                    <a:pt x="46336" y="0"/>
                  </a:moveTo>
                  <a:lnTo>
                    <a:pt x="2197909" y="0"/>
                  </a:lnTo>
                  <a:cubicBezTo>
                    <a:pt x="2223500" y="0"/>
                    <a:pt x="2244246" y="20746"/>
                    <a:pt x="2244246" y="46336"/>
                  </a:cubicBezTo>
                  <a:lnTo>
                    <a:pt x="2244246" y="405244"/>
                  </a:lnTo>
                  <a:cubicBezTo>
                    <a:pt x="2244246" y="417533"/>
                    <a:pt x="2239364" y="429319"/>
                    <a:pt x="2230674" y="438009"/>
                  </a:cubicBezTo>
                  <a:cubicBezTo>
                    <a:pt x="2221984" y="446699"/>
                    <a:pt x="2210199" y="451581"/>
                    <a:pt x="2197909" y="451581"/>
                  </a:cubicBezTo>
                  <a:lnTo>
                    <a:pt x="46336" y="451581"/>
                  </a:lnTo>
                  <a:cubicBezTo>
                    <a:pt x="34047" y="451581"/>
                    <a:pt x="22261" y="446699"/>
                    <a:pt x="13572" y="438009"/>
                  </a:cubicBezTo>
                  <a:cubicBezTo>
                    <a:pt x="4882" y="429319"/>
                    <a:pt x="0" y="417533"/>
                    <a:pt x="0" y="405244"/>
                  </a:cubicBezTo>
                  <a:lnTo>
                    <a:pt x="0" y="46336"/>
                  </a:lnTo>
                  <a:cubicBezTo>
                    <a:pt x="0" y="34047"/>
                    <a:pt x="4882" y="22261"/>
                    <a:pt x="13572" y="13572"/>
                  </a:cubicBezTo>
                  <a:cubicBezTo>
                    <a:pt x="22261" y="4882"/>
                    <a:pt x="34047" y="0"/>
                    <a:pt x="46336" y="0"/>
                  </a:cubicBezTo>
                  <a:close/>
                </a:path>
              </a:pathLst>
            </a:custGeom>
            <a:solidFill>
              <a:srgbClr val="8D6625"/>
            </a:solidFill>
          </p:spPr>
        </p:sp>
        <p:sp>
          <p:nvSpPr>
            <p:cNvPr name="TextBox 16" id="16"/>
            <p:cNvSpPr txBox="true"/>
            <p:nvPr/>
          </p:nvSpPr>
          <p:spPr>
            <a:xfrm>
              <a:off x="0" y="-47625"/>
              <a:ext cx="2244246" cy="49920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079"/>
                </a:lnSpc>
              </a:pPr>
            </a:p>
          </p:txBody>
        </p:sp>
      </p:grpSp>
      <p:sp>
        <p:nvSpPr>
          <p:cNvPr name="AutoShape 17" id="17"/>
          <p:cNvSpPr/>
          <p:nvPr/>
        </p:nvSpPr>
        <p:spPr>
          <a:xfrm flipV="true">
            <a:off x="8229653" y="3764282"/>
            <a:ext cx="0" cy="4018291"/>
          </a:xfrm>
          <a:prstGeom prst="line">
            <a:avLst/>
          </a:prstGeom>
          <a:ln cap="flat" w="19050">
            <a:solidFill>
              <a:srgbClr val="FFFFFF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18" id="18"/>
          <p:cNvGrpSpPr/>
          <p:nvPr/>
        </p:nvGrpSpPr>
        <p:grpSpPr>
          <a:xfrm rot="0">
            <a:off x="8149189" y="3603355"/>
            <a:ext cx="160926" cy="160926"/>
            <a:chOff x="0" y="0"/>
            <a:chExt cx="812800" cy="812800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20" id="20"/>
            <p:cNvSpPr txBox="true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079"/>
                </a:lnSpc>
              </a:pPr>
            </a:p>
          </p:txBody>
        </p:sp>
      </p:grpSp>
      <p:sp>
        <p:nvSpPr>
          <p:cNvPr name="TextBox 21" id="21"/>
          <p:cNvSpPr txBox="true"/>
          <p:nvPr/>
        </p:nvSpPr>
        <p:spPr>
          <a:xfrm rot="0">
            <a:off x="611406" y="3147443"/>
            <a:ext cx="7037563" cy="85461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970"/>
              </a:lnSpc>
            </a:pPr>
            <a:r>
              <a:rPr lang="en-US" sz="4978" b="true">
                <a:solidFill>
                  <a:srgbClr val="FFFFFF"/>
                </a:solidFill>
                <a:latin typeface="Georgia Pro Bold"/>
                <a:ea typeface="Georgia Pro Bold"/>
                <a:cs typeface="Georgia Pro Bold"/>
                <a:sym typeface="Georgia Pro Bold"/>
              </a:rPr>
              <a:t>Milliy markaz 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8881616" y="2946085"/>
            <a:ext cx="7572223" cy="161671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339"/>
              </a:lnSpc>
            </a:pPr>
            <a:r>
              <a:rPr lang="en-US" sz="3099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rPr>
              <a:t>nogiron shaxslar murojaatlarini qabul qilish;</a:t>
            </a:r>
          </a:p>
          <a:p>
            <a:pPr algn="just">
              <a:lnSpc>
                <a:spcPts val="4339"/>
              </a:lnSpc>
            </a:pPr>
          </a:p>
        </p:txBody>
      </p:sp>
      <p:sp>
        <p:nvSpPr>
          <p:cNvPr name="TextBox 23" id="23"/>
          <p:cNvSpPr txBox="true"/>
          <p:nvPr/>
        </p:nvSpPr>
        <p:spPr>
          <a:xfrm rot="0">
            <a:off x="8881616" y="5243193"/>
            <a:ext cx="7572223" cy="107378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339"/>
              </a:lnSpc>
            </a:pPr>
            <a:r>
              <a:rPr lang="en-US" sz="3099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rPr>
              <a:t>huquqiy maslahat berish;</a:t>
            </a:r>
          </a:p>
          <a:p>
            <a:pPr algn="just">
              <a:lnSpc>
                <a:spcPts val="4339"/>
              </a:lnSpc>
            </a:pPr>
          </a:p>
        </p:txBody>
      </p:sp>
      <p:sp>
        <p:nvSpPr>
          <p:cNvPr name="TextBox 24" id="24"/>
          <p:cNvSpPr txBox="true"/>
          <p:nvPr/>
        </p:nvSpPr>
        <p:spPr>
          <a:xfrm rot="0">
            <a:off x="8881616" y="7266533"/>
            <a:ext cx="7572223" cy="161671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339"/>
              </a:lnSpc>
            </a:pPr>
            <a:r>
              <a:rPr lang="en-US" sz="3099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rPr>
              <a:t>diskriminatsiya holatlari bo‘yicha tahliliy xulosa berish;</a:t>
            </a:r>
          </a:p>
          <a:p>
            <a:pPr algn="just">
              <a:lnSpc>
                <a:spcPts val="4339"/>
              </a:lnSpc>
            </a:pPr>
          </a:p>
        </p:txBody>
      </p:sp>
      <p:grpSp>
        <p:nvGrpSpPr>
          <p:cNvPr name="Group 25" id="25"/>
          <p:cNvGrpSpPr/>
          <p:nvPr/>
        </p:nvGrpSpPr>
        <p:grpSpPr>
          <a:xfrm rot="0">
            <a:off x="8149189" y="5652497"/>
            <a:ext cx="160926" cy="160926"/>
            <a:chOff x="0" y="0"/>
            <a:chExt cx="812800" cy="812800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27" id="27"/>
            <p:cNvSpPr txBox="true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079"/>
                </a:lnSpc>
              </a:pPr>
            </a:p>
          </p:txBody>
        </p:sp>
      </p:grpSp>
      <p:grpSp>
        <p:nvGrpSpPr>
          <p:cNvPr name="Group 28" id="28"/>
          <p:cNvGrpSpPr/>
          <p:nvPr/>
        </p:nvGrpSpPr>
        <p:grpSpPr>
          <a:xfrm rot="0">
            <a:off x="8149189" y="7701638"/>
            <a:ext cx="160926" cy="160926"/>
            <a:chOff x="0" y="0"/>
            <a:chExt cx="812800" cy="812800"/>
          </a:xfrm>
        </p:grpSpPr>
        <p:sp>
          <p:nvSpPr>
            <p:cNvPr name="Freeform 29" id="29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30" id="30"/>
            <p:cNvSpPr txBox="true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079"/>
                </a:lnSpc>
              </a:pPr>
            </a:p>
          </p:txBody>
        </p:sp>
      </p:grp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21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3331597" y="453419"/>
            <a:ext cx="5157612" cy="9380162"/>
            <a:chOff x="0" y="0"/>
            <a:chExt cx="979845" cy="1782047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979845" cy="1782047"/>
            </a:xfrm>
            <a:custGeom>
              <a:avLst/>
              <a:gdLst/>
              <a:ahLst/>
              <a:cxnLst/>
              <a:rect r="r" b="b" t="t" l="l"/>
              <a:pathLst>
                <a:path h="1782047" w="979845">
                  <a:moveTo>
                    <a:pt x="0" y="0"/>
                  </a:moveTo>
                  <a:lnTo>
                    <a:pt x="979845" y="0"/>
                  </a:lnTo>
                  <a:lnTo>
                    <a:pt x="979845" y="1782047"/>
                  </a:lnTo>
                  <a:lnTo>
                    <a:pt x="0" y="1782047"/>
                  </a:lnTo>
                  <a:close/>
                </a:path>
              </a:pathLst>
            </a:custGeom>
            <a:blipFill>
              <a:blip r:embed="rId2"/>
              <a:stretch>
                <a:fillRect l="-86402" t="0" r="-86402" b="0"/>
              </a:stretch>
            </a:blipFill>
            <a:ln w="19050" cap="sq">
              <a:solidFill>
                <a:srgbClr val="FFFFFF"/>
              </a:solidFill>
              <a:prstDash val="solid"/>
              <a:miter/>
            </a:ln>
          </p:spPr>
        </p:sp>
      </p:grpSp>
      <p:grpSp>
        <p:nvGrpSpPr>
          <p:cNvPr name="Group 4" id="4"/>
          <p:cNvGrpSpPr/>
          <p:nvPr/>
        </p:nvGrpSpPr>
        <p:grpSpPr>
          <a:xfrm rot="0">
            <a:off x="8375456" y="453419"/>
            <a:ext cx="4630355" cy="3462094"/>
            <a:chOff x="0" y="0"/>
            <a:chExt cx="879677" cy="65773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879677" cy="657730"/>
            </a:xfrm>
            <a:custGeom>
              <a:avLst/>
              <a:gdLst/>
              <a:ahLst/>
              <a:cxnLst/>
              <a:rect r="r" b="b" t="t" l="l"/>
              <a:pathLst>
                <a:path h="657730" w="879677">
                  <a:moveTo>
                    <a:pt x="0" y="0"/>
                  </a:moveTo>
                  <a:lnTo>
                    <a:pt x="879677" y="0"/>
                  </a:lnTo>
                  <a:lnTo>
                    <a:pt x="879677" y="657730"/>
                  </a:lnTo>
                  <a:lnTo>
                    <a:pt x="0" y="657730"/>
                  </a:lnTo>
                  <a:close/>
                </a:path>
              </a:pathLst>
            </a:custGeom>
            <a:blipFill>
              <a:blip r:embed="rId3"/>
              <a:stretch>
                <a:fillRect l="-6077" t="0" r="-6077" b="0"/>
              </a:stretch>
            </a:blipFill>
            <a:ln w="19050" cap="sq">
              <a:solidFill>
                <a:srgbClr val="FFFFFF"/>
              </a:solidFill>
              <a:prstDash val="solid"/>
              <a:miter/>
            </a:ln>
          </p:spPr>
        </p:sp>
      </p:grpSp>
      <p:grpSp>
        <p:nvGrpSpPr>
          <p:cNvPr name="Group 6" id="6"/>
          <p:cNvGrpSpPr/>
          <p:nvPr/>
        </p:nvGrpSpPr>
        <p:grpSpPr>
          <a:xfrm rot="0">
            <a:off x="8375456" y="4248887"/>
            <a:ext cx="4630355" cy="5584694"/>
            <a:chOff x="0" y="0"/>
            <a:chExt cx="879677" cy="1060982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879677" cy="1060983"/>
            </a:xfrm>
            <a:custGeom>
              <a:avLst/>
              <a:gdLst/>
              <a:ahLst/>
              <a:cxnLst/>
              <a:rect r="r" b="b" t="t" l="l"/>
              <a:pathLst>
                <a:path h="1060983" w="879677">
                  <a:moveTo>
                    <a:pt x="0" y="0"/>
                  </a:moveTo>
                  <a:lnTo>
                    <a:pt x="879677" y="0"/>
                  </a:lnTo>
                  <a:lnTo>
                    <a:pt x="879677" y="1060983"/>
                  </a:lnTo>
                  <a:lnTo>
                    <a:pt x="0" y="1060983"/>
                  </a:lnTo>
                  <a:close/>
                </a:path>
              </a:pathLst>
            </a:custGeom>
            <a:blipFill>
              <a:blip r:embed="rId4"/>
              <a:stretch>
                <a:fillRect l="-40457" t="0" r="-40457" b="0"/>
              </a:stretch>
            </a:blipFill>
            <a:ln w="19050" cap="sq">
              <a:solidFill>
                <a:srgbClr val="FFFFFF"/>
              </a:solidFill>
              <a:prstDash val="solid"/>
              <a:miter/>
            </a:ln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-1725050" y="643846"/>
            <a:ext cx="9776656" cy="8999307"/>
          </a:xfrm>
          <a:custGeom>
            <a:avLst/>
            <a:gdLst/>
            <a:ahLst/>
            <a:cxnLst/>
            <a:rect r="r" b="b" t="t" l="l"/>
            <a:pathLst>
              <a:path h="8999307" w="9776656">
                <a:moveTo>
                  <a:pt x="0" y="0"/>
                </a:moveTo>
                <a:lnTo>
                  <a:pt x="9776656" y="0"/>
                </a:lnTo>
                <a:lnTo>
                  <a:pt x="9776656" y="8999308"/>
                </a:lnTo>
                <a:lnTo>
                  <a:pt x="0" y="899930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4000"/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9" id="9"/>
          <p:cNvGrpSpPr/>
          <p:nvPr/>
        </p:nvGrpSpPr>
        <p:grpSpPr>
          <a:xfrm rot="0">
            <a:off x="1028700" y="4424288"/>
            <a:ext cx="8633075" cy="5218866"/>
            <a:chOff x="0" y="0"/>
            <a:chExt cx="2273732" cy="1374516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2273732" cy="1374516"/>
            </a:xfrm>
            <a:custGeom>
              <a:avLst/>
              <a:gdLst/>
              <a:ahLst/>
              <a:cxnLst/>
              <a:rect r="r" b="b" t="t" l="l"/>
              <a:pathLst>
                <a:path h="1374516" w="2273732">
                  <a:moveTo>
                    <a:pt x="45735" y="0"/>
                  </a:moveTo>
                  <a:lnTo>
                    <a:pt x="2227996" y="0"/>
                  </a:lnTo>
                  <a:cubicBezTo>
                    <a:pt x="2253255" y="0"/>
                    <a:pt x="2273732" y="20476"/>
                    <a:pt x="2273732" y="45735"/>
                  </a:cubicBezTo>
                  <a:lnTo>
                    <a:pt x="2273732" y="1328781"/>
                  </a:lnTo>
                  <a:cubicBezTo>
                    <a:pt x="2273732" y="1354040"/>
                    <a:pt x="2253255" y="1374516"/>
                    <a:pt x="2227996" y="1374516"/>
                  </a:cubicBezTo>
                  <a:lnTo>
                    <a:pt x="45735" y="1374516"/>
                  </a:lnTo>
                  <a:cubicBezTo>
                    <a:pt x="20476" y="1374516"/>
                    <a:pt x="0" y="1354040"/>
                    <a:pt x="0" y="1328781"/>
                  </a:cubicBezTo>
                  <a:lnTo>
                    <a:pt x="0" y="45735"/>
                  </a:lnTo>
                  <a:cubicBezTo>
                    <a:pt x="0" y="20476"/>
                    <a:pt x="20476" y="0"/>
                    <a:pt x="45735" y="0"/>
                  </a:cubicBezTo>
                  <a:close/>
                </a:path>
              </a:pathLst>
            </a:custGeom>
            <a:solidFill>
              <a:srgbClr val="8D6625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47625"/>
              <a:ext cx="2273732" cy="142214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079"/>
                </a:lnSpc>
              </a:pPr>
            </a:p>
          </p:txBody>
        </p:sp>
      </p:grpSp>
      <p:sp>
        <p:nvSpPr>
          <p:cNvPr name="TextBox 12" id="12"/>
          <p:cNvSpPr txBox="true"/>
          <p:nvPr/>
        </p:nvSpPr>
        <p:spPr>
          <a:xfrm rot="0">
            <a:off x="1423173" y="3060896"/>
            <a:ext cx="8375195" cy="85461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970"/>
              </a:lnSpc>
            </a:pPr>
            <a:r>
              <a:rPr lang="en-US" sz="4978" b="true">
                <a:solidFill>
                  <a:srgbClr val="FFFFFF"/>
                </a:solidFill>
                <a:latin typeface="Georgia Pro Bold"/>
                <a:ea typeface="Georgia Pro Bold"/>
                <a:cs typeface="Georgia Pro Bold"/>
                <a:sym typeface="Georgia Pro Bold"/>
              </a:rPr>
              <a:t>Ombudsman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425297" y="4919170"/>
            <a:ext cx="7839880" cy="41719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199"/>
              </a:lnSpc>
            </a:pPr>
            <a:r>
              <a:rPr lang="en-US" sz="2999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rPr>
              <a:t>Ombudsman nogiron shaxslar murojaatini mustaqil o‘rganadi, tekshiruv o‘tkazadi va davlat idoralariga taqdimnoma yoki tavsiyalar beradi. U mansabdor shaxslarning xatti-harakati ustidan nazorat olib boradi, muassasalarga monitoring tashriflari amalga oshiradi va topilgan kamchiliklar yuzasidan choralar ko‘rilishini talab qiladi.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21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4255672" y="1028700"/>
            <a:ext cx="9776656" cy="8999307"/>
          </a:xfrm>
          <a:custGeom>
            <a:avLst/>
            <a:gdLst/>
            <a:ahLst/>
            <a:cxnLst/>
            <a:rect r="r" b="b" t="t" l="l"/>
            <a:pathLst>
              <a:path h="8999307" w="9776656">
                <a:moveTo>
                  <a:pt x="0" y="0"/>
                </a:moveTo>
                <a:lnTo>
                  <a:pt x="9776656" y="0"/>
                </a:lnTo>
                <a:lnTo>
                  <a:pt x="9776656" y="8999307"/>
                </a:lnTo>
                <a:lnTo>
                  <a:pt x="0" y="899930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4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-43986" y="6091263"/>
            <a:ext cx="7011247" cy="4407569"/>
            <a:chOff x="0" y="0"/>
            <a:chExt cx="1332000" cy="837352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332000" cy="837352"/>
            </a:xfrm>
            <a:custGeom>
              <a:avLst/>
              <a:gdLst/>
              <a:ahLst/>
              <a:cxnLst/>
              <a:rect r="r" b="b" t="t" l="l"/>
              <a:pathLst>
                <a:path h="837352" w="1332000">
                  <a:moveTo>
                    <a:pt x="0" y="0"/>
                  </a:moveTo>
                  <a:lnTo>
                    <a:pt x="1332000" y="0"/>
                  </a:lnTo>
                  <a:lnTo>
                    <a:pt x="1332000" y="837352"/>
                  </a:lnTo>
                  <a:lnTo>
                    <a:pt x="0" y="837352"/>
                  </a:lnTo>
                  <a:close/>
                </a:path>
              </a:pathLst>
            </a:custGeom>
            <a:blipFill>
              <a:blip r:embed="rId4"/>
              <a:stretch>
                <a:fillRect l="-2569" t="0" r="-2569" b="0"/>
              </a:stretch>
            </a:blipFill>
            <a:ln w="19050" cap="sq">
              <a:solidFill>
                <a:srgbClr val="FFFFFF"/>
              </a:solidFill>
              <a:prstDash val="solid"/>
              <a:miter/>
            </a:ln>
          </p:spPr>
        </p:sp>
      </p:grpSp>
      <p:grpSp>
        <p:nvGrpSpPr>
          <p:cNvPr name="Group 5" id="5"/>
          <p:cNvGrpSpPr/>
          <p:nvPr/>
        </p:nvGrpSpPr>
        <p:grpSpPr>
          <a:xfrm rot="0">
            <a:off x="7074924" y="6091263"/>
            <a:ext cx="11452362" cy="4407569"/>
            <a:chOff x="0" y="0"/>
            <a:chExt cx="2175725" cy="837352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2175725" cy="837352"/>
            </a:xfrm>
            <a:custGeom>
              <a:avLst/>
              <a:gdLst/>
              <a:ahLst/>
              <a:cxnLst/>
              <a:rect r="r" b="b" t="t" l="l"/>
              <a:pathLst>
                <a:path h="837352" w="2175725">
                  <a:moveTo>
                    <a:pt x="0" y="0"/>
                  </a:moveTo>
                  <a:lnTo>
                    <a:pt x="2175725" y="0"/>
                  </a:lnTo>
                  <a:lnTo>
                    <a:pt x="2175725" y="837352"/>
                  </a:lnTo>
                  <a:lnTo>
                    <a:pt x="0" y="837352"/>
                  </a:lnTo>
                  <a:close/>
                </a:path>
              </a:pathLst>
            </a:custGeom>
            <a:blipFill>
              <a:blip r:embed="rId5"/>
              <a:stretch>
                <a:fillRect l="0" t="-28220" r="0" b="-28220"/>
              </a:stretch>
            </a:blipFill>
            <a:ln w="19050" cap="sq">
              <a:solidFill>
                <a:srgbClr val="FFFFFF"/>
              </a:solidFill>
              <a:prstDash val="solid"/>
              <a:miter/>
            </a:ln>
          </p:spPr>
        </p:sp>
      </p:grpSp>
      <p:grpSp>
        <p:nvGrpSpPr>
          <p:cNvPr name="Group 7" id="7"/>
          <p:cNvGrpSpPr/>
          <p:nvPr/>
        </p:nvGrpSpPr>
        <p:grpSpPr>
          <a:xfrm rot="0">
            <a:off x="1274465" y="4426850"/>
            <a:ext cx="4751057" cy="1634288"/>
            <a:chOff x="0" y="0"/>
            <a:chExt cx="1251307" cy="43043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251307" cy="430430"/>
            </a:xfrm>
            <a:custGeom>
              <a:avLst/>
              <a:gdLst/>
              <a:ahLst/>
              <a:cxnLst/>
              <a:rect r="r" b="b" t="t" l="l"/>
              <a:pathLst>
                <a:path h="430430" w="1251307">
                  <a:moveTo>
                    <a:pt x="83105" y="0"/>
                  </a:moveTo>
                  <a:lnTo>
                    <a:pt x="1168202" y="0"/>
                  </a:lnTo>
                  <a:cubicBezTo>
                    <a:pt x="1214100" y="0"/>
                    <a:pt x="1251307" y="37208"/>
                    <a:pt x="1251307" y="83105"/>
                  </a:cubicBezTo>
                  <a:lnTo>
                    <a:pt x="1251307" y="347325"/>
                  </a:lnTo>
                  <a:cubicBezTo>
                    <a:pt x="1251307" y="393222"/>
                    <a:pt x="1214100" y="430430"/>
                    <a:pt x="1168202" y="430430"/>
                  </a:cubicBezTo>
                  <a:lnTo>
                    <a:pt x="83105" y="430430"/>
                  </a:lnTo>
                  <a:cubicBezTo>
                    <a:pt x="37208" y="430430"/>
                    <a:pt x="0" y="393222"/>
                    <a:pt x="0" y="347325"/>
                  </a:cubicBezTo>
                  <a:lnTo>
                    <a:pt x="0" y="83105"/>
                  </a:lnTo>
                  <a:cubicBezTo>
                    <a:pt x="0" y="37208"/>
                    <a:pt x="37208" y="0"/>
                    <a:pt x="83105" y="0"/>
                  </a:cubicBezTo>
                  <a:close/>
                </a:path>
              </a:pathLst>
            </a:custGeom>
            <a:solidFill>
              <a:srgbClr val="8D6625"/>
            </a:solidFill>
          </p:spPr>
        </p:sp>
        <p:sp>
          <p:nvSpPr>
            <p:cNvPr name="TextBox 9" id="9"/>
            <p:cNvSpPr txBox="true"/>
            <p:nvPr/>
          </p:nvSpPr>
          <p:spPr>
            <a:xfrm>
              <a:off x="0" y="-47625"/>
              <a:ext cx="1251307" cy="47805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079"/>
                </a:lnSpc>
              </a:pP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6768472" y="4426850"/>
            <a:ext cx="4751057" cy="1634288"/>
            <a:chOff x="0" y="0"/>
            <a:chExt cx="1251307" cy="43043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1251307" cy="430430"/>
            </a:xfrm>
            <a:custGeom>
              <a:avLst/>
              <a:gdLst/>
              <a:ahLst/>
              <a:cxnLst/>
              <a:rect r="r" b="b" t="t" l="l"/>
              <a:pathLst>
                <a:path h="430430" w="1251307">
                  <a:moveTo>
                    <a:pt x="83105" y="0"/>
                  </a:moveTo>
                  <a:lnTo>
                    <a:pt x="1168202" y="0"/>
                  </a:lnTo>
                  <a:cubicBezTo>
                    <a:pt x="1214100" y="0"/>
                    <a:pt x="1251307" y="37208"/>
                    <a:pt x="1251307" y="83105"/>
                  </a:cubicBezTo>
                  <a:lnTo>
                    <a:pt x="1251307" y="347325"/>
                  </a:lnTo>
                  <a:cubicBezTo>
                    <a:pt x="1251307" y="393222"/>
                    <a:pt x="1214100" y="430430"/>
                    <a:pt x="1168202" y="430430"/>
                  </a:cubicBezTo>
                  <a:lnTo>
                    <a:pt x="83105" y="430430"/>
                  </a:lnTo>
                  <a:cubicBezTo>
                    <a:pt x="37208" y="430430"/>
                    <a:pt x="0" y="393222"/>
                    <a:pt x="0" y="347325"/>
                  </a:cubicBezTo>
                  <a:lnTo>
                    <a:pt x="0" y="83105"/>
                  </a:lnTo>
                  <a:cubicBezTo>
                    <a:pt x="0" y="37208"/>
                    <a:pt x="37208" y="0"/>
                    <a:pt x="83105" y="0"/>
                  </a:cubicBezTo>
                  <a:close/>
                </a:path>
              </a:pathLst>
            </a:custGeom>
            <a:solidFill>
              <a:srgbClr val="8D6625"/>
            </a:solidFill>
          </p:spPr>
        </p:sp>
        <p:sp>
          <p:nvSpPr>
            <p:cNvPr name="TextBox 12" id="12"/>
            <p:cNvSpPr txBox="true"/>
            <p:nvPr/>
          </p:nvSpPr>
          <p:spPr>
            <a:xfrm>
              <a:off x="0" y="-47625"/>
              <a:ext cx="1251307" cy="47805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079"/>
                </a:lnSpc>
              </a:pPr>
            </a:p>
          </p:txBody>
        </p:sp>
      </p:grpSp>
      <p:grpSp>
        <p:nvGrpSpPr>
          <p:cNvPr name="Group 13" id="13"/>
          <p:cNvGrpSpPr/>
          <p:nvPr/>
        </p:nvGrpSpPr>
        <p:grpSpPr>
          <a:xfrm rot="0">
            <a:off x="12266079" y="4426850"/>
            <a:ext cx="4751057" cy="1727465"/>
            <a:chOff x="0" y="0"/>
            <a:chExt cx="1251307" cy="45497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1251307" cy="454970"/>
            </a:xfrm>
            <a:custGeom>
              <a:avLst/>
              <a:gdLst/>
              <a:ahLst/>
              <a:cxnLst/>
              <a:rect r="r" b="b" t="t" l="l"/>
              <a:pathLst>
                <a:path h="454970" w="1251307">
                  <a:moveTo>
                    <a:pt x="83105" y="0"/>
                  </a:moveTo>
                  <a:lnTo>
                    <a:pt x="1168202" y="0"/>
                  </a:lnTo>
                  <a:cubicBezTo>
                    <a:pt x="1214100" y="0"/>
                    <a:pt x="1251307" y="37208"/>
                    <a:pt x="1251307" y="83105"/>
                  </a:cubicBezTo>
                  <a:lnTo>
                    <a:pt x="1251307" y="371865"/>
                  </a:lnTo>
                  <a:cubicBezTo>
                    <a:pt x="1251307" y="417763"/>
                    <a:pt x="1214100" y="454970"/>
                    <a:pt x="1168202" y="454970"/>
                  </a:cubicBezTo>
                  <a:lnTo>
                    <a:pt x="83105" y="454970"/>
                  </a:lnTo>
                  <a:cubicBezTo>
                    <a:pt x="37208" y="454970"/>
                    <a:pt x="0" y="417763"/>
                    <a:pt x="0" y="371865"/>
                  </a:cubicBezTo>
                  <a:lnTo>
                    <a:pt x="0" y="83105"/>
                  </a:lnTo>
                  <a:cubicBezTo>
                    <a:pt x="0" y="37208"/>
                    <a:pt x="37208" y="0"/>
                    <a:pt x="83105" y="0"/>
                  </a:cubicBezTo>
                  <a:close/>
                </a:path>
              </a:pathLst>
            </a:custGeom>
            <a:solidFill>
              <a:srgbClr val="8D6625"/>
            </a:solidFill>
          </p:spPr>
        </p:sp>
        <p:sp>
          <p:nvSpPr>
            <p:cNvPr name="TextBox 15" id="15"/>
            <p:cNvSpPr txBox="true"/>
            <p:nvPr/>
          </p:nvSpPr>
          <p:spPr>
            <a:xfrm>
              <a:off x="0" y="-47625"/>
              <a:ext cx="1251307" cy="50259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079"/>
                </a:lnSpc>
              </a:pPr>
            </a:p>
          </p:txBody>
        </p:sp>
      </p:grpSp>
      <p:sp>
        <p:nvSpPr>
          <p:cNvPr name="Freeform 16" id="16"/>
          <p:cNvSpPr/>
          <p:nvPr/>
        </p:nvSpPr>
        <p:spPr>
          <a:xfrm flipH="false" flipV="false" rot="0">
            <a:off x="2947989" y="3136706"/>
            <a:ext cx="1076971" cy="991340"/>
          </a:xfrm>
          <a:custGeom>
            <a:avLst/>
            <a:gdLst/>
            <a:ahLst/>
            <a:cxnLst/>
            <a:rect r="r" b="b" t="t" l="l"/>
            <a:pathLst>
              <a:path h="991340" w="1076971">
                <a:moveTo>
                  <a:pt x="0" y="0"/>
                </a:moveTo>
                <a:lnTo>
                  <a:pt x="1076971" y="0"/>
                </a:lnTo>
                <a:lnTo>
                  <a:pt x="1076971" y="991340"/>
                </a:lnTo>
                <a:lnTo>
                  <a:pt x="0" y="99134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8647825" y="3136706"/>
            <a:ext cx="992351" cy="991340"/>
          </a:xfrm>
          <a:custGeom>
            <a:avLst/>
            <a:gdLst/>
            <a:ahLst/>
            <a:cxnLst/>
            <a:rect r="r" b="b" t="t" l="l"/>
            <a:pathLst>
              <a:path h="991340" w="992351">
                <a:moveTo>
                  <a:pt x="0" y="0"/>
                </a:moveTo>
                <a:lnTo>
                  <a:pt x="992350" y="0"/>
                </a:lnTo>
                <a:lnTo>
                  <a:pt x="992350" y="991340"/>
                </a:lnTo>
                <a:lnTo>
                  <a:pt x="0" y="99134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8" id="18"/>
          <p:cNvSpPr txBox="true"/>
          <p:nvPr/>
        </p:nvSpPr>
        <p:spPr>
          <a:xfrm rot="0">
            <a:off x="570328" y="344206"/>
            <a:ext cx="17117615" cy="348351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970"/>
              </a:lnSpc>
            </a:pPr>
            <a:r>
              <a:rPr lang="en-US" sz="4978" b="true">
                <a:solidFill>
                  <a:srgbClr val="FFFFFF"/>
                </a:solidFill>
                <a:latin typeface="Georgia Pro Bold"/>
                <a:ea typeface="Georgia Pro Bold"/>
                <a:cs typeface="Georgia Pro Bold"/>
                <a:sym typeface="Georgia Pro Bold"/>
              </a:rPr>
              <a:t>Ko‘plab nizolarni hal etishda mediatsiya muhim vositaga aylanmoqda.</a:t>
            </a:r>
          </a:p>
          <a:p>
            <a:pPr algn="ctr">
              <a:lnSpc>
                <a:spcPts val="6970"/>
              </a:lnSpc>
            </a:pPr>
            <a:r>
              <a:rPr lang="en-US" sz="4978" b="true">
                <a:solidFill>
                  <a:srgbClr val="FFFFFF"/>
                </a:solidFill>
                <a:latin typeface="Georgia Pro Bold"/>
                <a:ea typeface="Georgia Pro Bold"/>
                <a:cs typeface="Georgia Pro Bold"/>
                <a:sym typeface="Georgia Pro Bold"/>
              </a:rPr>
              <a:t> Uning afzalliklari:</a:t>
            </a:r>
          </a:p>
          <a:p>
            <a:pPr algn="ctr">
              <a:lnSpc>
                <a:spcPts val="6970"/>
              </a:lnSpc>
            </a:pPr>
          </a:p>
        </p:txBody>
      </p:sp>
      <p:sp>
        <p:nvSpPr>
          <p:cNvPr name="TextBox 19" id="19"/>
          <p:cNvSpPr txBox="true"/>
          <p:nvPr/>
        </p:nvSpPr>
        <p:spPr>
          <a:xfrm rot="0">
            <a:off x="2903413" y="4791510"/>
            <a:ext cx="1166123" cy="107378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339"/>
              </a:lnSpc>
            </a:pPr>
            <a:r>
              <a:rPr lang="en-US" sz="3099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rPr>
              <a:t>tezkor</a:t>
            </a:r>
          </a:p>
          <a:p>
            <a:pPr algn="just">
              <a:lnSpc>
                <a:spcPts val="4339"/>
              </a:lnSpc>
            </a:pPr>
          </a:p>
        </p:txBody>
      </p:sp>
      <p:sp>
        <p:nvSpPr>
          <p:cNvPr name="TextBox 20" id="20"/>
          <p:cNvSpPr txBox="true"/>
          <p:nvPr/>
        </p:nvSpPr>
        <p:spPr>
          <a:xfrm rot="0">
            <a:off x="7863175" y="4791510"/>
            <a:ext cx="2565252" cy="10737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339"/>
              </a:lnSpc>
            </a:pPr>
            <a:r>
              <a:rPr lang="en-US" sz="3099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rPr>
              <a:t>to‘lovlari past;</a:t>
            </a:r>
          </a:p>
          <a:p>
            <a:pPr algn="just">
              <a:lnSpc>
                <a:spcPts val="4339"/>
              </a:lnSpc>
            </a:pPr>
          </a:p>
        </p:txBody>
      </p:sp>
      <p:sp>
        <p:nvSpPr>
          <p:cNvPr name="TextBox 21" id="21"/>
          <p:cNvSpPr txBox="true"/>
          <p:nvPr/>
        </p:nvSpPr>
        <p:spPr>
          <a:xfrm rot="0">
            <a:off x="13084358" y="4611222"/>
            <a:ext cx="3114500" cy="21596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339"/>
              </a:lnSpc>
            </a:pPr>
            <a:r>
              <a:rPr lang="en-US" sz="3099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rPr>
              <a:t>ziddiyatni kuchaytirmaydi;</a:t>
            </a:r>
          </a:p>
          <a:p>
            <a:pPr algn="ctr">
              <a:lnSpc>
                <a:spcPts val="4339"/>
              </a:lnSpc>
            </a:pPr>
          </a:p>
          <a:p>
            <a:pPr algn="ctr">
              <a:lnSpc>
                <a:spcPts val="4339"/>
              </a:lnSpc>
            </a:pPr>
          </a:p>
        </p:txBody>
      </p:sp>
      <p:sp>
        <p:nvSpPr>
          <p:cNvPr name="Freeform 22" id="22"/>
          <p:cNvSpPr/>
          <p:nvPr/>
        </p:nvSpPr>
        <p:spPr>
          <a:xfrm flipH="false" flipV="false" rot="0">
            <a:off x="14097122" y="3149952"/>
            <a:ext cx="1088972" cy="978094"/>
          </a:xfrm>
          <a:custGeom>
            <a:avLst/>
            <a:gdLst/>
            <a:ahLst/>
            <a:cxnLst/>
            <a:rect r="r" b="b" t="t" l="l"/>
            <a:pathLst>
              <a:path h="978094" w="1088972">
                <a:moveTo>
                  <a:pt x="0" y="0"/>
                </a:moveTo>
                <a:lnTo>
                  <a:pt x="1088972" y="0"/>
                </a:lnTo>
                <a:lnTo>
                  <a:pt x="1088972" y="978094"/>
                </a:lnTo>
                <a:lnTo>
                  <a:pt x="0" y="97809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21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028700" y="724062"/>
            <a:ext cx="9776656" cy="8999307"/>
          </a:xfrm>
          <a:custGeom>
            <a:avLst/>
            <a:gdLst/>
            <a:ahLst/>
            <a:cxnLst/>
            <a:rect r="r" b="b" t="t" l="l"/>
            <a:pathLst>
              <a:path h="8999307" w="9776656">
                <a:moveTo>
                  <a:pt x="0" y="0"/>
                </a:moveTo>
                <a:lnTo>
                  <a:pt x="9776656" y="0"/>
                </a:lnTo>
                <a:lnTo>
                  <a:pt x="9776656" y="8999307"/>
                </a:lnTo>
                <a:lnTo>
                  <a:pt x="0" y="899930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4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2462310" y="3970335"/>
            <a:ext cx="8645068" cy="1988374"/>
            <a:chOff x="0" y="0"/>
            <a:chExt cx="2276890" cy="523687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2276890" cy="523687"/>
            </a:xfrm>
            <a:custGeom>
              <a:avLst/>
              <a:gdLst/>
              <a:ahLst/>
              <a:cxnLst/>
              <a:rect r="r" b="b" t="t" l="l"/>
              <a:pathLst>
                <a:path h="523687" w="2276890">
                  <a:moveTo>
                    <a:pt x="45672" y="0"/>
                  </a:moveTo>
                  <a:lnTo>
                    <a:pt x="2231218" y="0"/>
                  </a:lnTo>
                  <a:cubicBezTo>
                    <a:pt x="2256442" y="0"/>
                    <a:pt x="2276890" y="20448"/>
                    <a:pt x="2276890" y="45672"/>
                  </a:cubicBezTo>
                  <a:lnTo>
                    <a:pt x="2276890" y="478015"/>
                  </a:lnTo>
                  <a:cubicBezTo>
                    <a:pt x="2276890" y="503239"/>
                    <a:pt x="2256442" y="523687"/>
                    <a:pt x="2231218" y="523687"/>
                  </a:cubicBezTo>
                  <a:lnTo>
                    <a:pt x="45672" y="523687"/>
                  </a:lnTo>
                  <a:cubicBezTo>
                    <a:pt x="20448" y="523687"/>
                    <a:pt x="0" y="503239"/>
                    <a:pt x="0" y="478015"/>
                  </a:cubicBezTo>
                  <a:lnTo>
                    <a:pt x="0" y="45672"/>
                  </a:lnTo>
                  <a:cubicBezTo>
                    <a:pt x="0" y="20448"/>
                    <a:pt x="20448" y="0"/>
                    <a:pt x="45672" y="0"/>
                  </a:cubicBezTo>
                  <a:close/>
                </a:path>
              </a:pathLst>
            </a:custGeom>
            <a:solidFill>
              <a:srgbClr val="8D6625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47625"/>
              <a:ext cx="2276890" cy="57131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079"/>
                </a:lnSpc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11517615" y="3654840"/>
            <a:ext cx="7011247" cy="6068529"/>
            <a:chOff x="0" y="0"/>
            <a:chExt cx="1332000" cy="1152902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332000" cy="1152902"/>
            </a:xfrm>
            <a:custGeom>
              <a:avLst/>
              <a:gdLst/>
              <a:ahLst/>
              <a:cxnLst/>
              <a:rect r="r" b="b" t="t" l="l"/>
              <a:pathLst>
                <a:path h="1152902" w="1332000">
                  <a:moveTo>
                    <a:pt x="0" y="0"/>
                  </a:moveTo>
                  <a:lnTo>
                    <a:pt x="1332000" y="0"/>
                  </a:lnTo>
                  <a:lnTo>
                    <a:pt x="1332000" y="1152902"/>
                  </a:lnTo>
                  <a:lnTo>
                    <a:pt x="0" y="1152902"/>
                  </a:lnTo>
                  <a:close/>
                </a:path>
              </a:pathLst>
            </a:custGeom>
            <a:blipFill>
              <a:blip r:embed="rId4"/>
              <a:stretch>
                <a:fillRect l="-14915" t="0" r="-14915" b="0"/>
              </a:stretch>
            </a:blipFill>
            <a:ln w="19050" cap="sq">
              <a:solidFill>
                <a:srgbClr val="FFFFFF"/>
              </a:solidFill>
              <a:prstDash val="solid"/>
              <a:miter/>
            </a:ln>
          </p:spPr>
        </p:sp>
      </p:grpSp>
      <p:grpSp>
        <p:nvGrpSpPr>
          <p:cNvPr name="Group 8" id="8"/>
          <p:cNvGrpSpPr/>
          <p:nvPr/>
        </p:nvGrpSpPr>
        <p:grpSpPr>
          <a:xfrm rot="0">
            <a:off x="0" y="6633925"/>
            <a:ext cx="7872531" cy="3089444"/>
            <a:chOff x="0" y="0"/>
            <a:chExt cx="1495627" cy="586934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495627" cy="586934"/>
            </a:xfrm>
            <a:custGeom>
              <a:avLst/>
              <a:gdLst/>
              <a:ahLst/>
              <a:cxnLst/>
              <a:rect r="r" b="b" t="t" l="l"/>
              <a:pathLst>
                <a:path h="586934" w="1495627">
                  <a:moveTo>
                    <a:pt x="0" y="0"/>
                  </a:moveTo>
                  <a:lnTo>
                    <a:pt x="1495627" y="0"/>
                  </a:lnTo>
                  <a:lnTo>
                    <a:pt x="1495627" y="586934"/>
                  </a:lnTo>
                  <a:lnTo>
                    <a:pt x="0" y="586934"/>
                  </a:lnTo>
                  <a:close/>
                </a:path>
              </a:pathLst>
            </a:custGeom>
            <a:blipFill>
              <a:blip r:embed="rId5"/>
              <a:stretch>
                <a:fillRect l="0" t="-9723" r="0" b="-9723"/>
              </a:stretch>
            </a:blipFill>
            <a:ln w="19050" cap="sq">
              <a:solidFill>
                <a:srgbClr val="FFFFFF"/>
              </a:solidFill>
              <a:prstDash val="solid"/>
              <a:miter/>
            </a:ln>
          </p:spPr>
        </p:sp>
      </p:grpSp>
      <p:grpSp>
        <p:nvGrpSpPr>
          <p:cNvPr name="Group 10" id="10"/>
          <p:cNvGrpSpPr/>
          <p:nvPr/>
        </p:nvGrpSpPr>
        <p:grpSpPr>
          <a:xfrm rot="0">
            <a:off x="11517615" y="-247642"/>
            <a:ext cx="7011247" cy="3707323"/>
            <a:chOff x="0" y="0"/>
            <a:chExt cx="1332000" cy="704319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1332000" cy="704319"/>
            </a:xfrm>
            <a:custGeom>
              <a:avLst/>
              <a:gdLst/>
              <a:ahLst/>
              <a:cxnLst/>
              <a:rect r="r" b="b" t="t" l="l"/>
              <a:pathLst>
                <a:path h="704319" w="1332000">
                  <a:moveTo>
                    <a:pt x="0" y="0"/>
                  </a:moveTo>
                  <a:lnTo>
                    <a:pt x="1332000" y="0"/>
                  </a:lnTo>
                  <a:lnTo>
                    <a:pt x="1332000" y="704319"/>
                  </a:lnTo>
                  <a:lnTo>
                    <a:pt x="0" y="704319"/>
                  </a:lnTo>
                  <a:close/>
                </a:path>
              </a:pathLst>
            </a:custGeom>
            <a:blipFill>
              <a:blip r:embed="rId6"/>
              <a:stretch>
                <a:fillRect l="0" t="-91662" r="0" b="-91662"/>
              </a:stretch>
            </a:blipFill>
            <a:ln w="19050" cap="sq">
              <a:solidFill>
                <a:srgbClr val="FFFFFF"/>
              </a:solidFill>
              <a:prstDash val="solid"/>
              <a:miter/>
            </a:ln>
          </p:spPr>
        </p:sp>
      </p:grpSp>
      <p:sp>
        <p:nvSpPr>
          <p:cNvPr name="Freeform 12" id="12"/>
          <p:cNvSpPr/>
          <p:nvPr/>
        </p:nvSpPr>
        <p:spPr>
          <a:xfrm flipH="false" flipV="false" rot="0">
            <a:off x="1104072" y="4169369"/>
            <a:ext cx="1133455" cy="1590307"/>
          </a:xfrm>
          <a:custGeom>
            <a:avLst/>
            <a:gdLst/>
            <a:ahLst/>
            <a:cxnLst/>
            <a:rect r="r" b="b" t="t" l="l"/>
            <a:pathLst>
              <a:path h="1590307" w="1133455">
                <a:moveTo>
                  <a:pt x="0" y="0"/>
                </a:moveTo>
                <a:lnTo>
                  <a:pt x="1133455" y="0"/>
                </a:lnTo>
                <a:lnTo>
                  <a:pt x="1133455" y="1590307"/>
                </a:lnTo>
                <a:lnTo>
                  <a:pt x="0" y="1590307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3" id="13"/>
          <p:cNvSpPr txBox="true"/>
          <p:nvPr/>
        </p:nvSpPr>
        <p:spPr>
          <a:xfrm rot="0">
            <a:off x="1028700" y="685852"/>
            <a:ext cx="10996180" cy="348351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970"/>
              </a:lnSpc>
            </a:pPr>
            <a:r>
              <a:rPr lang="en-US" sz="4978" b="true">
                <a:solidFill>
                  <a:srgbClr val="FFFFFF"/>
                </a:solidFill>
                <a:latin typeface="Georgia Pro Bold"/>
                <a:ea typeface="Georgia Pro Bold"/>
                <a:cs typeface="Georgia Pro Bold"/>
                <a:sym typeface="Georgia Pro Bold"/>
              </a:rPr>
              <a:t>Nogironligi bo‘lgan shaxslarni huquqlarini sud orqali himoya qilish</a:t>
            </a:r>
          </a:p>
          <a:p>
            <a:pPr algn="l">
              <a:lnSpc>
                <a:spcPts val="6970"/>
              </a:lnSpc>
            </a:pPr>
          </a:p>
        </p:txBody>
      </p:sp>
      <p:sp>
        <p:nvSpPr>
          <p:cNvPr name="TextBox 14" id="14"/>
          <p:cNvSpPr txBox="true"/>
          <p:nvPr/>
        </p:nvSpPr>
        <p:spPr>
          <a:xfrm rot="0">
            <a:off x="2970586" y="4121744"/>
            <a:ext cx="7628516" cy="16630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360"/>
              </a:lnSpc>
            </a:pPr>
            <a:r>
              <a:rPr lang="en-US" sz="2400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rPr>
              <a:t>Nogiron shaxslarning huquqlarini sud orqali himoya qilish — bu ularning buzilgan huquqlarini tiklashning eng muhim, konstitutsiyaviy jihatdan kafolatlangan va xalqaro standartlar bilan tan olingan mexanizmdir. 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21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770333" y="423957"/>
            <a:ext cx="8023218" cy="4719543"/>
            <a:chOff x="0" y="0"/>
            <a:chExt cx="2497583" cy="1469167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97583" cy="1469167"/>
            </a:xfrm>
            <a:custGeom>
              <a:avLst/>
              <a:gdLst/>
              <a:ahLst/>
              <a:cxnLst/>
              <a:rect r="r" b="b" t="t" l="l"/>
              <a:pathLst>
                <a:path h="1469167" w="2497583">
                  <a:moveTo>
                    <a:pt x="0" y="0"/>
                  </a:moveTo>
                  <a:lnTo>
                    <a:pt x="2497583" y="0"/>
                  </a:lnTo>
                  <a:lnTo>
                    <a:pt x="2497583" y="1469167"/>
                  </a:lnTo>
                  <a:lnTo>
                    <a:pt x="0" y="1469167"/>
                  </a:lnTo>
                  <a:close/>
                </a:path>
              </a:pathLst>
            </a:custGeom>
            <a:blipFill>
              <a:blip r:embed="rId2">
                <a:alphaModFix amt="99000"/>
              </a:blip>
              <a:stretch>
                <a:fillRect l="-4508" t="0" r="-1400" b="0"/>
              </a:stretch>
            </a:blipFill>
            <a:ln w="19050" cap="sq">
              <a:solidFill>
                <a:srgbClr val="FFFFFF">
                  <a:alpha val="98824"/>
                </a:srgbClr>
              </a:solidFill>
              <a:prstDash val="solid"/>
              <a:miter/>
            </a:ln>
          </p:spPr>
        </p:sp>
      </p:grpSp>
      <p:grpSp>
        <p:nvGrpSpPr>
          <p:cNvPr name="Group 4" id="4"/>
          <p:cNvGrpSpPr/>
          <p:nvPr/>
        </p:nvGrpSpPr>
        <p:grpSpPr>
          <a:xfrm rot="0">
            <a:off x="10770333" y="5425765"/>
            <a:ext cx="8023218" cy="4719543"/>
            <a:chOff x="0" y="0"/>
            <a:chExt cx="2497583" cy="1469167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497583" cy="1469167"/>
            </a:xfrm>
            <a:custGeom>
              <a:avLst/>
              <a:gdLst/>
              <a:ahLst/>
              <a:cxnLst/>
              <a:rect r="r" b="b" t="t" l="l"/>
              <a:pathLst>
                <a:path h="1469167" w="2497583">
                  <a:moveTo>
                    <a:pt x="0" y="0"/>
                  </a:moveTo>
                  <a:lnTo>
                    <a:pt x="2497583" y="0"/>
                  </a:lnTo>
                  <a:lnTo>
                    <a:pt x="2497583" y="1469167"/>
                  </a:lnTo>
                  <a:lnTo>
                    <a:pt x="0" y="1469167"/>
                  </a:lnTo>
                  <a:close/>
                </a:path>
              </a:pathLst>
            </a:custGeom>
            <a:blipFill>
              <a:blip r:embed="rId3"/>
              <a:stretch>
                <a:fillRect l="0" t="-6666" r="0" b="-6666"/>
              </a:stretch>
            </a:blipFill>
            <a:ln w="19050" cap="sq">
              <a:solidFill>
                <a:srgbClr val="FFFFFF"/>
              </a:solidFill>
              <a:prstDash val="solid"/>
              <a:miter/>
            </a:ln>
          </p:spPr>
        </p:sp>
      </p:grpSp>
      <p:sp>
        <p:nvSpPr>
          <p:cNvPr name="Freeform 6" id="6"/>
          <p:cNvSpPr/>
          <p:nvPr/>
        </p:nvSpPr>
        <p:spPr>
          <a:xfrm flipH="false" flipV="false" rot="0">
            <a:off x="581494" y="808882"/>
            <a:ext cx="9776656" cy="8999307"/>
          </a:xfrm>
          <a:custGeom>
            <a:avLst/>
            <a:gdLst/>
            <a:ahLst/>
            <a:cxnLst/>
            <a:rect r="r" b="b" t="t" l="l"/>
            <a:pathLst>
              <a:path h="8999307" w="9776656">
                <a:moveTo>
                  <a:pt x="0" y="0"/>
                </a:moveTo>
                <a:lnTo>
                  <a:pt x="9776657" y="0"/>
                </a:lnTo>
                <a:lnTo>
                  <a:pt x="9776657" y="8999307"/>
                </a:lnTo>
                <a:lnTo>
                  <a:pt x="0" y="899930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4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1028700" y="723157"/>
            <a:ext cx="8847948" cy="28653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99"/>
              </a:lnSpc>
            </a:pPr>
            <a:r>
              <a:rPr lang="en-US" sz="3999" b="true">
                <a:solidFill>
                  <a:srgbClr val="FFFFFF"/>
                </a:solidFill>
                <a:latin typeface="Georgia Pro Bold"/>
                <a:ea typeface="Georgia Pro Bold"/>
                <a:cs typeface="Georgia Pro Bold"/>
                <a:sym typeface="Georgia Pro Bold"/>
              </a:rPr>
              <a:t>O‘zbekiston qonunchiligida sud himoyasi bir qator normativ hujjatlar bilan kafolatlangan:</a:t>
            </a:r>
          </a:p>
          <a:p>
            <a:pPr algn="l">
              <a:lnSpc>
                <a:spcPts val="6130"/>
              </a:lnSpc>
            </a:pPr>
          </a:p>
        </p:txBody>
      </p:sp>
      <p:grpSp>
        <p:nvGrpSpPr>
          <p:cNvPr name="Group 8" id="8"/>
          <p:cNvGrpSpPr/>
          <p:nvPr/>
        </p:nvGrpSpPr>
        <p:grpSpPr>
          <a:xfrm rot="0">
            <a:off x="1141041" y="3283777"/>
            <a:ext cx="5114402" cy="2375380"/>
            <a:chOff x="0" y="0"/>
            <a:chExt cx="1347003" cy="625614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347003" cy="625614"/>
            </a:xfrm>
            <a:custGeom>
              <a:avLst/>
              <a:gdLst/>
              <a:ahLst/>
              <a:cxnLst/>
              <a:rect r="r" b="b" t="t" l="l"/>
              <a:pathLst>
                <a:path h="625614" w="1347003">
                  <a:moveTo>
                    <a:pt x="77201" y="0"/>
                  </a:moveTo>
                  <a:lnTo>
                    <a:pt x="1269802" y="0"/>
                  </a:lnTo>
                  <a:cubicBezTo>
                    <a:pt x="1312439" y="0"/>
                    <a:pt x="1347003" y="34564"/>
                    <a:pt x="1347003" y="77201"/>
                  </a:cubicBezTo>
                  <a:lnTo>
                    <a:pt x="1347003" y="548413"/>
                  </a:lnTo>
                  <a:cubicBezTo>
                    <a:pt x="1347003" y="591050"/>
                    <a:pt x="1312439" y="625614"/>
                    <a:pt x="1269802" y="625614"/>
                  </a:cubicBezTo>
                  <a:lnTo>
                    <a:pt x="77201" y="625614"/>
                  </a:lnTo>
                  <a:cubicBezTo>
                    <a:pt x="34564" y="625614"/>
                    <a:pt x="0" y="591050"/>
                    <a:pt x="0" y="548413"/>
                  </a:cubicBezTo>
                  <a:lnTo>
                    <a:pt x="0" y="77201"/>
                  </a:lnTo>
                  <a:cubicBezTo>
                    <a:pt x="0" y="34564"/>
                    <a:pt x="34564" y="0"/>
                    <a:pt x="77201" y="0"/>
                  </a:cubicBezTo>
                  <a:close/>
                </a:path>
              </a:pathLst>
            </a:custGeom>
            <a:solidFill>
              <a:srgbClr val="8D6625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47625"/>
              <a:ext cx="1347003" cy="67323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079"/>
                </a:lnSpc>
              </a:pPr>
            </a:p>
          </p:txBody>
        </p:sp>
      </p:grpSp>
      <p:sp>
        <p:nvSpPr>
          <p:cNvPr name="TextBox 11" id="11"/>
          <p:cNvSpPr txBox="true"/>
          <p:nvPr/>
        </p:nvSpPr>
        <p:spPr>
          <a:xfrm rot="0">
            <a:off x="1498459" y="3313862"/>
            <a:ext cx="4399567" cy="22675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40"/>
              </a:lnSpc>
            </a:pPr>
            <a:r>
              <a:rPr lang="en-US" sz="2600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rPr>
              <a:t>O‘zbekiston Respublikasi Konstitutsiyasi 55-moddasi’</a:t>
            </a:r>
          </a:p>
          <a:p>
            <a:pPr algn="l">
              <a:lnSpc>
                <a:spcPts val="3640"/>
              </a:lnSpc>
            </a:pPr>
          </a:p>
          <a:p>
            <a:pPr algn="l">
              <a:lnSpc>
                <a:spcPts val="3640"/>
              </a:lnSpc>
            </a:pPr>
            <a:r>
              <a:rPr lang="en-US" sz="2600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rPr>
              <a:t>“Nogironlar huquqlari to‘g‘risida”gi Qonun </a:t>
            </a:r>
          </a:p>
        </p:txBody>
      </p:sp>
      <p:grpSp>
        <p:nvGrpSpPr>
          <p:cNvPr name="Group 12" id="12"/>
          <p:cNvGrpSpPr/>
          <p:nvPr/>
        </p:nvGrpSpPr>
        <p:grpSpPr>
          <a:xfrm rot="0">
            <a:off x="6854346" y="5308536"/>
            <a:ext cx="5114402" cy="3378344"/>
            <a:chOff x="0" y="0"/>
            <a:chExt cx="1347003" cy="88977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1347003" cy="889770"/>
            </a:xfrm>
            <a:custGeom>
              <a:avLst/>
              <a:gdLst/>
              <a:ahLst/>
              <a:cxnLst/>
              <a:rect r="r" b="b" t="t" l="l"/>
              <a:pathLst>
                <a:path h="889770" w="1347003">
                  <a:moveTo>
                    <a:pt x="77201" y="0"/>
                  </a:moveTo>
                  <a:lnTo>
                    <a:pt x="1269802" y="0"/>
                  </a:lnTo>
                  <a:cubicBezTo>
                    <a:pt x="1312439" y="0"/>
                    <a:pt x="1347003" y="34564"/>
                    <a:pt x="1347003" y="77201"/>
                  </a:cubicBezTo>
                  <a:lnTo>
                    <a:pt x="1347003" y="812568"/>
                  </a:lnTo>
                  <a:cubicBezTo>
                    <a:pt x="1347003" y="855205"/>
                    <a:pt x="1312439" y="889770"/>
                    <a:pt x="1269802" y="889770"/>
                  </a:cubicBezTo>
                  <a:lnTo>
                    <a:pt x="77201" y="889770"/>
                  </a:lnTo>
                  <a:cubicBezTo>
                    <a:pt x="34564" y="889770"/>
                    <a:pt x="0" y="855205"/>
                    <a:pt x="0" y="812568"/>
                  </a:cubicBezTo>
                  <a:lnTo>
                    <a:pt x="0" y="77201"/>
                  </a:lnTo>
                  <a:cubicBezTo>
                    <a:pt x="0" y="34564"/>
                    <a:pt x="34564" y="0"/>
                    <a:pt x="77201" y="0"/>
                  </a:cubicBezTo>
                  <a:close/>
                </a:path>
              </a:pathLst>
            </a:custGeom>
            <a:solidFill>
              <a:srgbClr val="8D6625"/>
            </a:solidFill>
          </p:spPr>
        </p:sp>
        <p:sp>
          <p:nvSpPr>
            <p:cNvPr name="TextBox 14" id="14"/>
            <p:cNvSpPr txBox="true"/>
            <p:nvPr/>
          </p:nvSpPr>
          <p:spPr>
            <a:xfrm>
              <a:off x="0" y="-47625"/>
              <a:ext cx="1347003" cy="93739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079"/>
                </a:lnSpc>
              </a:pPr>
            </a:p>
          </p:txBody>
        </p:sp>
      </p:grpSp>
      <p:sp>
        <p:nvSpPr>
          <p:cNvPr name="TextBox 15" id="15"/>
          <p:cNvSpPr txBox="true"/>
          <p:nvPr/>
        </p:nvSpPr>
        <p:spPr>
          <a:xfrm rot="0">
            <a:off x="7223506" y="5592482"/>
            <a:ext cx="4376080" cy="26574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200"/>
              </a:lnSpc>
            </a:pPr>
            <a:r>
              <a:rPr lang="en-US" sz="3000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rPr>
              <a:t>Fuqarolik protsessual kodeksi (FPK) </a:t>
            </a:r>
          </a:p>
          <a:p>
            <a:pPr algn="just">
              <a:lnSpc>
                <a:spcPts val="4200"/>
              </a:lnSpc>
            </a:pPr>
          </a:p>
          <a:p>
            <a:pPr algn="just">
              <a:lnSpc>
                <a:spcPts val="4200"/>
              </a:lnSpc>
            </a:pPr>
            <a:r>
              <a:rPr lang="en-US" sz="3000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rPr>
              <a:t>Ma’muriy sudlar to‘g‘risidagi qonunchilik 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21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9589086" y="579238"/>
            <a:ext cx="8147359" cy="4407569"/>
            <a:chOff x="0" y="0"/>
            <a:chExt cx="1547839" cy="837352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547839" cy="837352"/>
            </a:xfrm>
            <a:custGeom>
              <a:avLst/>
              <a:gdLst/>
              <a:ahLst/>
              <a:cxnLst/>
              <a:rect r="r" b="b" t="t" l="l"/>
              <a:pathLst>
                <a:path h="837352" w="1547839">
                  <a:moveTo>
                    <a:pt x="0" y="0"/>
                  </a:moveTo>
                  <a:lnTo>
                    <a:pt x="1547839" y="0"/>
                  </a:lnTo>
                  <a:lnTo>
                    <a:pt x="1547839" y="837352"/>
                  </a:lnTo>
                  <a:lnTo>
                    <a:pt x="0" y="837352"/>
                  </a:lnTo>
                  <a:close/>
                </a:path>
              </a:pathLst>
            </a:custGeom>
            <a:blipFill>
              <a:blip r:embed="rId2"/>
              <a:stretch>
                <a:fillRect l="0" t="-11616" r="0" b="-11616"/>
              </a:stretch>
            </a:blipFill>
            <a:ln w="19050" cap="sq">
              <a:solidFill>
                <a:srgbClr val="FFFFFF"/>
              </a:solidFill>
              <a:prstDash val="solid"/>
              <a:miter/>
            </a:ln>
          </p:spPr>
        </p:sp>
      </p:grpSp>
      <p:grpSp>
        <p:nvGrpSpPr>
          <p:cNvPr name="Group 4" id="4"/>
          <p:cNvGrpSpPr/>
          <p:nvPr/>
        </p:nvGrpSpPr>
        <p:grpSpPr>
          <a:xfrm rot="0">
            <a:off x="9589086" y="5300193"/>
            <a:ext cx="8147359" cy="4407569"/>
            <a:chOff x="0" y="0"/>
            <a:chExt cx="1547839" cy="837352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547839" cy="837352"/>
            </a:xfrm>
            <a:custGeom>
              <a:avLst/>
              <a:gdLst/>
              <a:ahLst/>
              <a:cxnLst/>
              <a:rect r="r" b="b" t="t" l="l"/>
              <a:pathLst>
                <a:path h="837352" w="1547839">
                  <a:moveTo>
                    <a:pt x="0" y="0"/>
                  </a:moveTo>
                  <a:lnTo>
                    <a:pt x="1547839" y="0"/>
                  </a:lnTo>
                  <a:lnTo>
                    <a:pt x="1547839" y="837352"/>
                  </a:lnTo>
                  <a:lnTo>
                    <a:pt x="0" y="837352"/>
                  </a:lnTo>
                  <a:close/>
                </a:path>
              </a:pathLst>
            </a:custGeom>
            <a:blipFill>
              <a:blip r:embed="rId3"/>
              <a:stretch>
                <a:fillRect l="0" t="-11654" r="0" b="-11654"/>
              </a:stretch>
            </a:blipFill>
            <a:ln w="19050" cap="sq">
              <a:solidFill>
                <a:srgbClr val="FFFFFF"/>
              </a:solidFill>
              <a:prstDash val="solid"/>
              <a:miter/>
            </a:ln>
          </p:spPr>
        </p:sp>
      </p:grpSp>
      <p:sp>
        <p:nvSpPr>
          <p:cNvPr name="Freeform 6" id="6"/>
          <p:cNvSpPr/>
          <p:nvPr/>
        </p:nvSpPr>
        <p:spPr>
          <a:xfrm flipH="false" flipV="false" rot="0">
            <a:off x="-1391584" y="643846"/>
            <a:ext cx="9776656" cy="8999307"/>
          </a:xfrm>
          <a:custGeom>
            <a:avLst/>
            <a:gdLst/>
            <a:ahLst/>
            <a:cxnLst/>
            <a:rect r="r" b="b" t="t" l="l"/>
            <a:pathLst>
              <a:path h="8999307" w="9776656">
                <a:moveTo>
                  <a:pt x="0" y="0"/>
                </a:moveTo>
                <a:lnTo>
                  <a:pt x="9776656" y="0"/>
                </a:lnTo>
                <a:lnTo>
                  <a:pt x="9776656" y="8999308"/>
                </a:lnTo>
                <a:lnTo>
                  <a:pt x="0" y="899930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4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504730" y="923925"/>
            <a:ext cx="8911486" cy="260721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970"/>
              </a:lnSpc>
            </a:pPr>
            <a:r>
              <a:rPr lang="en-US" sz="4978" b="true">
                <a:solidFill>
                  <a:srgbClr val="FFFFFF"/>
                </a:solidFill>
                <a:latin typeface="Georgia Pro Bold"/>
                <a:ea typeface="Georgia Pro Bold"/>
                <a:cs typeface="Georgia Pro Bold"/>
                <a:sym typeface="Georgia Pro Bold"/>
              </a:rPr>
              <a:t>Sudga murojaat qilinadigan asosiy holatlar</a:t>
            </a:r>
          </a:p>
          <a:p>
            <a:pPr algn="l">
              <a:lnSpc>
                <a:spcPts val="6970"/>
              </a:lnSpc>
            </a:pPr>
          </a:p>
        </p:txBody>
      </p:sp>
      <p:grpSp>
        <p:nvGrpSpPr>
          <p:cNvPr name="Group 8" id="8"/>
          <p:cNvGrpSpPr/>
          <p:nvPr/>
        </p:nvGrpSpPr>
        <p:grpSpPr>
          <a:xfrm rot="0">
            <a:off x="1273092" y="4055142"/>
            <a:ext cx="10688891" cy="1080974"/>
            <a:chOff x="0" y="0"/>
            <a:chExt cx="2815181" cy="284701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2815181" cy="284701"/>
            </a:xfrm>
            <a:custGeom>
              <a:avLst/>
              <a:gdLst/>
              <a:ahLst/>
              <a:cxnLst/>
              <a:rect r="r" b="b" t="t" l="l"/>
              <a:pathLst>
                <a:path h="284701" w="2815181">
                  <a:moveTo>
                    <a:pt x="15210" y="0"/>
                  </a:moveTo>
                  <a:lnTo>
                    <a:pt x="2799971" y="0"/>
                  </a:lnTo>
                  <a:cubicBezTo>
                    <a:pt x="2804005" y="0"/>
                    <a:pt x="2807874" y="1603"/>
                    <a:pt x="2810726" y="4455"/>
                  </a:cubicBezTo>
                  <a:cubicBezTo>
                    <a:pt x="2813579" y="7307"/>
                    <a:pt x="2815181" y="11176"/>
                    <a:pt x="2815181" y="15210"/>
                  </a:cubicBezTo>
                  <a:lnTo>
                    <a:pt x="2815181" y="269491"/>
                  </a:lnTo>
                  <a:cubicBezTo>
                    <a:pt x="2815181" y="273525"/>
                    <a:pt x="2813579" y="277394"/>
                    <a:pt x="2810726" y="280246"/>
                  </a:cubicBezTo>
                  <a:cubicBezTo>
                    <a:pt x="2807874" y="283099"/>
                    <a:pt x="2804005" y="284701"/>
                    <a:pt x="2799971" y="284701"/>
                  </a:cubicBezTo>
                  <a:lnTo>
                    <a:pt x="15210" y="284701"/>
                  </a:lnTo>
                  <a:cubicBezTo>
                    <a:pt x="11176" y="284701"/>
                    <a:pt x="7307" y="283099"/>
                    <a:pt x="4455" y="280246"/>
                  </a:cubicBezTo>
                  <a:cubicBezTo>
                    <a:pt x="1603" y="277394"/>
                    <a:pt x="0" y="273525"/>
                    <a:pt x="0" y="269491"/>
                  </a:cubicBezTo>
                  <a:lnTo>
                    <a:pt x="0" y="15210"/>
                  </a:lnTo>
                  <a:cubicBezTo>
                    <a:pt x="0" y="11176"/>
                    <a:pt x="1603" y="7307"/>
                    <a:pt x="4455" y="4455"/>
                  </a:cubicBezTo>
                  <a:cubicBezTo>
                    <a:pt x="7307" y="1603"/>
                    <a:pt x="11176" y="0"/>
                    <a:pt x="15210" y="0"/>
                  </a:cubicBezTo>
                  <a:close/>
                </a:path>
              </a:pathLst>
            </a:custGeom>
            <a:solidFill>
              <a:srgbClr val="8D6625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47625"/>
              <a:ext cx="2815181" cy="33232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079"/>
                </a:lnSpc>
              </a:pPr>
            </a:p>
          </p:txBody>
        </p:sp>
      </p:grpSp>
      <p:sp>
        <p:nvSpPr>
          <p:cNvPr name="TextBox 11" id="11"/>
          <p:cNvSpPr txBox="true"/>
          <p:nvPr/>
        </p:nvSpPr>
        <p:spPr>
          <a:xfrm rot="0">
            <a:off x="1650585" y="4112292"/>
            <a:ext cx="9933905" cy="14077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779"/>
              </a:lnSpc>
            </a:pPr>
            <a:r>
              <a:rPr lang="en-US" sz="2700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rPr>
              <a:t>Kamsitish holatlari (bandlik, ta’lim, tibbiyotda teng imkon berilmasligi).</a:t>
            </a:r>
          </a:p>
          <a:p>
            <a:pPr algn="just">
              <a:lnSpc>
                <a:spcPts val="3779"/>
              </a:lnSpc>
            </a:pPr>
          </a:p>
        </p:txBody>
      </p:sp>
      <p:grpSp>
        <p:nvGrpSpPr>
          <p:cNvPr name="Group 12" id="12"/>
          <p:cNvGrpSpPr/>
          <p:nvPr/>
        </p:nvGrpSpPr>
        <p:grpSpPr>
          <a:xfrm rot="0">
            <a:off x="1273092" y="5670493"/>
            <a:ext cx="10688891" cy="1080974"/>
            <a:chOff x="0" y="0"/>
            <a:chExt cx="2815181" cy="284701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2815181" cy="284701"/>
            </a:xfrm>
            <a:custGeom>
              <a:avLst/>
              <a:gdLst/>
              <a:ahLst/>
              <a:cxnLst/>
              <a:rect r="r" b="b" t="t" l="l"/>
              <a:pathLst>
                <a:path h="284701" w="2815181">
                  <a:moveTo>
                    <a:pt x="15210" y="0"/>
                  </a:moveTo>
                  <a:lnTo>
                    <a:pt x="2799971" y="0"/>
                  </a:lnTo>
                  <a:cubicBezTo>
                    <a:pt x="2804005" y="0"/>
                    <a:pt x="2807874" y="1603"/>
                    <a:pt x="2810726" y="4455"/>
                  </a:cubicBezTo>
                  <a:cubicBezTo>
                    <a:pt x="2813579" y="7307"/>
                    <a:pt x="2815181" y="11176"/>
                    <a:pt x="2815181" y="15210"/>
                  </a:cubicBezTo>
                  <a:lnTo>
                    <a:pt x="2815181" y="269491"/>
                  </a:lnTo>
                  <a:cubicBezTo>
                    <a:pt x="2815181" y="273525"/>
                    <a:pt x="2813579" y="277394"/>
                    <a:pt x="2810726" y="280246"/>
                  </a:cubicBezTo>
                  <a:cubicBezTo>
                    <a:pt x="2807874" y="283099"/>
                    <a:pt x="2804005" y="284701"/>
                    <a:pt x="2799971" y="284701"/>
                  </a:cubicBezTo>
                  <a:lnTo>
                    <a:pt x="15210" y="284701"/>
                  </a:lnTo>
                  <a:cubicBezTo>
                    <a:pt x="11176" y="284701"/>
                    <a:pt x="7307" y="283099"/>
                    <a:pt x="4455" y="280246"/>
                  </a:cubicBezTo>
                  <a:cubicBezTo>
                    <a:pt x="1603" y="277394"/>
                    <a:pt x="0" y="273525"/>
                    <a:pt x="0" y="269491"/>
                  </a:cubicBezTo>
                  <a:lnTo>
                    <a:pt x="0" y="15210"/>
                  </a:lnTo>
                  <a:cubicBezTo>
                    <a:pt x="0" y="11176"/>
                    <a:pt x="1603" y="7307"/>
                    <a:pt x="4455" y="4455"/>
                  </a:cubicBezTo>
                  <a:cubicBezTo>
                    <a:pt x="7307" y="1603"/>
                    <a:pt x="11176" y="0"/>
                    <a:pt x="15210" y="0"/>
                  </a:cubicBezTo>
                  <a:close/>
                </a:path>
              </a:pathLst>
            </a:custGeom>
            <a:solidFill>
              <a:srgbClr val="8D6625"/>
            </a:solidFill>
          </p:spPr>
        </p:sp>
        <p:sp>
          <p:nvSpPr>
            <p:cNvPr name="TextBox 14" id="14"/>
            <p:cNvSpPr txBox="true"/>
            <p:nvPr/>
          </p:nvSpPr>
          <p:spPr>
            <a:xfrm>
              <a:off x="0" y="-47625"/>
              <a:ext cx="2815181" cy="33232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079"/>
                </a:lnSpc>
              </a:pPr>
            </a:p>
          </p:txBody>
        </p:sp>
      </p:grpSp>
      <p:sp>
        <p:nvSpPr>
          <p:cNvPr name="TextBox 15" id="15"/>
          <p:cNvSpPr txBox="true"/>
          <p:nvPr/>
        </p:nvSpPr>
        <p:spPr>
          <a:xfrm rot="0">
            <a:off x="1650585" y="5705619"/>
            <a:ext cx="9933905" cy="14077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779"/>
              </a:lnSpc>
            </a:pPr>
            <a:r>
              <a:rPr lang="en-US" sz="2700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rPr>
              <a:t>Oqilona moslashtirishdan bosh tortish (ish beruvchi, ta’lim muassasasi, shifoxona tomonidan).</a:t>
            </a:r>
          </a:p>
          <a:p>
            <a:pPr algn="just">
              <a:lnSpc>
                <a:spcPts val="3779"/>
              </a:lnSpc>
            </a:pPr>
          </a:p>
        </p:txBody>
      </p:sp>
      <p:grpSp>
        <p:nvGrpSpPr>
          <p:cNvPr name="Group 16" id="16"/>
          <p:cNvGrpSpPr/>
          <p:nvPr/>
        </p:nvGrpSpPr>
        <p:grpSpPr>
          <a:xfrm rot="0">
            <a:off x="1273092" y="7285844"/>
            <a:ext cx="10688891" cy="1080974"/>
            <a:chOff x="0" y="0"/>
            <a:chExt cx="2815181" cy="284701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2815181" cy="284701"/>
            </a:xfrm>
            <a:custGeom>
              <a:avLst/>
              <a:gdLst/>
              <a:ahLst/>
              <a:cxnLst/>
              <a:rect r="r" b="b" t="t" l="l"/>
              <a:pathLst>
                <a:path h="284701" w="2815181">
                  <a:moveTo>
                    <a:pt x="15210" y="0"/>
                  </a:moveTo>
                  <a:lnTo>
                    <a:pt x="2799971" y="0"/>
                  </a:lnTo>
                  <a:cubicBezTo>
                    <a:pt x="2804005" y="0"/>
                    <a:pt x="2807874" y="1603"/>
                    <a:pt x="2810726" y="4455"/>
                  </a:cubicBezTo>
                  <a:cubicBezTo>
                    <a:pt x="2813579" y="7307"/>
                    <a:pt x="2815181" y="11176"/>
                    <a:pt x="2815181" y="15210"/>
                  </a:cubicBezTo>
                  <a:lnTo>
                    <a:pt x="2815181" y="269491"/>
                  </a:lnTo>
                  <a:cubicBezTo>
                    <a:pt x="2815181" y="273525"/>
                    <a:pt x="2813579" y="277394"/>
                    <a:pt x="2810726" y="280246"/>
                  </a:cubicBezTo>
                  <a:cubicBezTo>
                    <a:pt x="2807874" y="283099"/>
                    <a:pt x="2804005" y="284701"/>
                    <a:pt x="2799971" y="284701"/>
                  </a:cubicBezTo>
                  <a:lnTo>
                    <a:pt x="15210" y="284701"/>
                  </a:lnTo>
                  <a:cubicBezTo>
                    <a:pt x="11176" y="284701"/>
                    <a:pt x="7307" y="283099"/>
                    <a:pt x="4455" y="280246"/>
                  </a:cubicBezTo>
                  <a:cubicBezTo>
                    <a:pt x="1603" y="277394"/>
                    <a:pt x="0" y="273525"/>
                    <a:pt x="0" y="269491"/>
                  </a:cubicBezTo>
                  <a:lnTo>
                    <a:pt x="0" y="15210"/>
                  </a:lnTo>
                  <a:cubicBezTo>
                    <a:pt x="0" y="11176"/>
                    <a:pt x="1603" y="7307"/>
                    <a:pt x="4455" y="4455"/>
                  </a:cubicBezTo>
                  <a:cubicBezTo>
                    <a:pt x="7307" y="1603"/>
                    <a:pt x="11176" y="0"/>
                    <a:pt x="15210" y="0"/>
                  </a:cubicBezTo>
                  <a:close/>
                </a:path>
              </a:pathLst>
            </a:custGeom>
            <a:solidFill>
              <a:srgbClr val="8D6625"/>
            </a:solidFill>
          </p:spPr>
        </p:sp>
        <p:sp>
          <p:nvSpPr>
            <p:cNvPr name="TextBox 18" id="18"/>
            <p:cNvSpPr txBox="true"/>
            <p:nvPr/>
          </p:nvSpPr>
          <p:spPr>
            <a:xfrm>
              <a:off x="0" y="-47625"/>
              <a:ext cx="2815181" cy="33232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079"/>
                </a:lnSpc>
              </a:pPr>
            </a:p>
          </p:txBody>
        </p:sp>
      </p:grpSp>
      <p:sp>
        <p:nvSpPr>
          <p:cNvPr name="TextBox 19" id="19"/>
          <p:cNvSpPr txBox="true"/>
          <p:nvPr/>
        </p:nvSpPr>
        <p:spPr>
          <a:xfrm rot="0">
            <a:off x="1650585" y="7320970"/>
            <a:ext cx="9933905" cy="14077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779"/>
              </a:lnSpc>
            </a:pPr>
            <a:r>
              <a:rPr lang="en-US" sz="2700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rPr>
              <a:t>Transport, infratuzilma yoki xizmatlarning to‘siqliligi (pandus yo‘qligi, moslashtirilmagan kommunal xizmatlar).</a:t>
            </a:r>
          </a:p>
          <a:p>
            <a:pPr algn="just">
              <a:lnSpc>
                <a:spcPts val="3779"/>
              </a:lnSpc>
            </a:pPr>
          </a:p>
        </p:txBody>
      </p:sp>
      <p:sp>
        <p:nvSpPr>
          <p:cNvPr name="AutoShape 20" id="20"/>
          <p:cNvSpPr/>
          <p:nvPr/>
        </p:nvSpPr>
        <p:spPr>
          <a:xfrm flipH="true" flipV="true">
            <a:off x="1019175" y="4595629"/>
            <a:ext cx="9525" cy="3278649"/>
          </a:xfrm>
          <a:prstGeom prst="line">
            <a:avLst/>
          </a:prstGeom>
          <a:ln cap="flat" w="19050">
            <a:solidFill>
              <a:srgbClr val="FFFFFF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21" id="21"/>
          <p:cNvGrpSpPr/>
          <p:nvPr/>
        </p:nvGrpSpPr>
        <p:grpSpPr>
          <a:xfrm rot="0">
            <a:off x="938712" y="4515166"/>
            <a:ext cx="160926" cy="160926"/>
            <a:chOff x="0" y="0"/>
            <a:chExt cx="812800" cy="812800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23" id="23"/>
            <p:cNvSpPr txBox="true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079"/>
                </a:lnSpc>
              </a:pPr>
            </a:p>
          </p:txBody>
        </p:sp>
      </p:grpSp>
      <p:grpSp>
        <p:nvGrpSpPr>
          <p:cNvPr name="Group 24" id="24"/>
          <p:cNvGrpSpPr/>
          <p:nvPr/>
        </p:nvGrpSpPr>
        <p:grpSpPr>
          <a:xfrm rot="0">
            <a:off x="948237" y="6130517"/>
            <a:ext cx="160926" cy="160926"/>
            <a:chOff x="0" y="0"/>
            <a:chExt cx="812800" cy="812800"/>
          </a:xfrm>
        </p:grpSpPr>
        <p:sp>
          <p:nvSpPr>
            <p:cNvPr name="Freeform 25" id="25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26" id="26"/>
            <p:cNvSpPr txBox="true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079"/>
                </a:lnSpc>
              </a:pPr>
            </a:p>
          </p:txBody>
        </p:sp>
      </p:grpSp>
      <p:grpSp>
        <p:nvGrpSpPr>
          <p:cNvPr name="Group 27" id="27"/>
          <p:cNvGrpSpPr/>
          <p:nvPr/>
        </p:nvGrpSpPr>
        <p:grpSpPr>
          <a:xfrm rot="0">
            <a:off x="948237" y="7793814"/>
            <a:ext cx="160926" cy="160926"/>
            <a:chOff x="0" y="0"/>
            <a:chExt cx="812800" cy="812800"/>
          </a:xfrm>
        </p:grpSpPr>
        <p:sp>
          <p:nvSpPr>
            <p:cNvPr name="Freeform 28" id="28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29" id="29"/>
            <p:cNvSpPr txBox="true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079"/>
                </a:lnSpc>
              </a:pPr>
            </a:p>
          </p:txBody>
        </p:sp>
      </p:grp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21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4632821" y="1529324"/>
            <a:ext cx="9022358" cy="8304984"/>
          </a:xfrm>
          <a:custGeom>
            <a:avLst/>
            <a:gdLst/>
            <a:ahLst/>
            <a:cxnLst/>
            <a:rect r="r" b="b" t="t" l="l"/>
            <a:pathLst>
              <a:path h="8304984" w="9022358">
                <a:moveTo>
                  <a:pt x="0" y="0"/>
                </a:moveTo>
                <a:lnTo>
                  <a:pt x="9022358" y="0"/>
                </a:lnTo>
                <a:lnTo>
                  <a:pt x="9022358" y="8304984"/>
                </a:lnTo>
                <a:lnTo>
                  <a:pt x="0" y="830498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4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028700" y="6179131"/>
            <a:ext cx="7468762" cy="2770131"/>
            <a:chOff x="0" y="0"/>
            <a:chExt cx="1375902" cy="510316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375902" cy="510316"/>
            </a:xfrm>
            <a:custGeom>
              <a:avLst/>
              <a:gdLst/>
              <a:ahLst/>
              <a:cxnLst/>
              <a:rect r="r" b="b" t="t" l="l"/>
              <a:pathLst>
                <a:path h="510316" w="1375902">
                  <a:moveTo>
                    <a:pt x="0" y="0"/>
                  </a:moveTo>
                  <a:lnTo>
                    <a:pt x="1375902" y="0"/>
                  </a:lnTo>
                  <a:lnTo>
                    <a:pt x="1375902" y="510316"/>
                  </a:lnTo>
                  <a:lnTo>
                    <a:pt x="0" y="510316"/>
                  </a:lnTo>
                  <a:close/>
                </a:path>
              </a:pathLst>
            </a:custGeom>
            <a:blipFill>
              <a:blip r:embed="rId4"/>
              <a:stretch>
                <a:fillRect l="0" t="-39872" r="0" b="-39872"/>
              </a:stretch>
            </a:blipFill>
            <a:ln w="19050" cap="sq">
              <a:solidFill>
                <a:srgbClr val="FFFFFF"/>
              </a:solidFill>
              <a:prstDash val="solid"/>
              <a:miter/>
            </a:ln>
          </p:spPr>
        </p:sp>
      </p:grpSp>
      <p:grpSp>
        <p:nvGrpSpPr>
          <p:cNvPr name="Group 5" id="5"/>
          <p:cNvGrpSpPr/>
          <p:nvPr/>
        </p:nvGrpSpPr>
        <p:grpSpPr>
          <a:xfrm rot="0">
            <a:off x="9790538" y="2911685"/>
            <a:ext cx="7468762" cy="2906058"/>
            <a:chOff x="0" y="0"/>
            <a:chExt cx="1375902" cy="535356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375902" cy="535356"/>
            </a:xfrm>
            <a:custGeom>
              <a:avLst/>
              <a:gdLst/>
              <a:ahLst/>
              <a:cxnLst/>
              <a:rect r="r" b="b" t="t" l="l"/>
              <a:pathLst>
                <a:path h="535356" w="1375902">
                  <a:moveTo>
                    <a:pt x="0" y="0"/>
                  </a:moveTo>
                  <a:lnTo>
                    <a:pt x="1375902" y="0"/>
                  </a:lnTo>
                  <a:lnTo>
                    <a:pt x="1375902" y="535356"/>
                  </a:lnTo>
                  <a:lnTo>
                    <a:pt x="0" y="535356"/>
                  </a:lnTo>
                  <a:close/>
                </a:path>
              </a:pathLst>
            </a:custGeom>
            <a:blipFill>
              <a:blip r:embed="rId5"/>
              <a:stretch>
                <a:fillRect l="0" t="-22925" r="0" b="-22925"/>
              </a:stretch>
            </a:blipFill>
            <a:ln w="19050" cap="sq">
              <a:solidFill>
                <a:srgbClr val="FFFFFF"/>
              </a:solidFill>
              <a:prstDash val="solid"/>
              <a:miter/>
            </a:ln>
          </p:spPr>
        </p:sp>
      </p:grpSp>
      <p:sp>
        <p:nvSpPr>
          <p:cNvPr name="TextBox 7" id="7"/>
          <p:cNvSpPr txBox="true"/>
          <p:nvPr/>
        </p:nvSpPr>
        <p:spPr>
          <a:xfrm rot="0">
            <a:off x="1443360" y="1768956"/>
            <a:ext cx="6460051" cy="85461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970"/>
              </a:lnSpc>
            </a:pPr>
            <a:r>
              <a:rPr lang="en-US" sz="4978" b="true">
                <a:solidFill>
                  <a:srgbClr val="FFFFFF"/>
                </a:solidFill>
                <a:latin typeface="Georgia Pro Bold"/>
                <a:ea typeface="Georgia Pro Bold"/>
                <a:cs typeface="Georgia Pro Bold"/>
                <a:sym typeface="Georgia Pro Bold"/>
              </a:rPr>
              <a:t>Xalqaro tajriba</a:t>
            </a:r>
          </a:p>
        </p:txBody>
      </p:sp>
      <p:grpSp>
        <p:nvGrpSpPr>
          <p:cNvPr name="Group 8" id="8"/>
          <p:cNvGrpSpPr/>
          <p:nvPr/>
        </p:nvGrpSpPr>
        <p:grpSpPr>
          <a:xfrm rot="0">
            <a:off x="1028700" y="2911685"/>
            <a:ext cx="7583296" cy="2770131"/>
            <a:chOff x="0" y="0"/>
            <a:chExt cx="1997247" cy="729582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997247" cy="729582"/>
            </a:xfrm>
            <a:custGeom>
              <a:avLst/>
              <a:gdLst/>
              <a:ahLst/>
              <a:cxnLst/>
              <a:rect r="r" b="b" t="t" l="l"/>
              <a:pathLst>
                <a:path h="729582" w="1997247">
                  <a:moveTo>
                    <a:pt x="52067" y="0"/>
                  </a:moveTo>
                  <a:lnTo>
                    <a:pt x="1945180" y="0"/>
                  </a:lnTo>
                  <a:cubicBezTo>
                    <a:pt x="1958989" y="0"/>
                    <a:pt x="1972232" y="5486"/>
                    <a:pt x="1981997" y="15250"/>
                  </a:cubicBezTo>
                  <a:cubicBezTo>
                    <a:pt x="1991761" y="25014"/>
                    <a:pt x="1997247" y="38258"/>
                    <a:pt x="1997247" y="52067"/>
                  </a:cubicBezTo>
                  <a:lnTo>
                    <a:pt x="1997247" y="677515"/>
                  </a:lnTo>
                  <a:cubicBezTo>
                    <a:pt x="1997247" y="706271"/>
                    <a:pt x="1973936" y="729582"/>
                    <a:pt x="1945180" y="729582"/>
                  </a:cubicBezTo>
                  <a:lnTo>
                    <a:pt x="52067" y="729582"/>
                  </a:lnTo>
                  <a:cubicBezTo>
                    <a:pt x="23311" y="729582"/>
                    <a:pt x="0" y="706271"/>
                    <a:pt x="0" y="677515"/>
                  </a:cubicBezTo>
                  <a:lnTo>
                    <a:pt x="0" y="52067"/>
                  </a:lnTo>
                  <a:cubicBezTo>
                    <a:pt x="0" y="23311"/>
                    <a:pt x="23311" y="0"/>
                    <a:pt x="52067" y="0"/>
                  </a:cubicBezTo>
                  <a:close/>
                </a:path>
              </a:pathLst>
            </a:custGeom>
            <a:solidFill>
              <a:srgbClr val="8D6625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47625"/>
              <a:ext cx="1997247" cy="77720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079"/>
                </a:lnSpc>
              </a:pPr>
            </a:p>
          </p:txBody>
        </p:sp>
      </p:grpSp>
      <p:sp>
        <p:nvSpPr>
          <p:cNvPr name="TextBox 11" id="11"/>
          <p:cNvSpPr txBox="true"/>
          <p:nvPr/>
        </p:nvSpPr>
        <p:spPr>
          <a:xfrm rot="0">
            <a:off x="1296398" y="3018288"/>
            <a:ext cx="7315598" cy="29203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400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rPr>
              <a:t>AQSh tajribasi (ADA — Americans with Disabilities Act). ADA bo‘yicha minglab ishlar ko‘rilgan:</a:t>
            </a:r>
          </a:p>
          <a:p>
            <a:pPr algn="l">
              <a:lnSpc>
                <a:spcPts val="3359"/>
              </a:lnSpc>
            </a:pPr>
            <a:r>
              <a:rPr lang="en-US" sz="2400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rPr>
              <a:t>binolarning moslashtirilmasligi;</a:t>
            </a:r>
          </a:p>
          <a:p>
            <a:pPr algn="l">
              <a:lnSpc>
                <a:spcPts val="3359"/>
              </a:lnSpc>
            </a:pPr>
            <a:r>
              <a:rPr lang="en-US" sz="2400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rPr>
              <a:t>ish beruvchining moslashtirishdan bosh tortishi</a:t>
            </a:r>
          </a:p>
          <a:p>
            <a:pPr algn="l">
              <a:lnSpc>
                <a:spcPts val="3359"/>
              </a:lnSpc>
            </a:pPr>
            <a:r>
              <a:rPr lang="en-US" sz="2400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rPr>
              <a:t>ta’lim muassasalarining diskriminatsiyasi kabi holatlar sudda ko‘rib chiqiladi.</a:t>
            </a:r>
          </a:p>
          <a:p>
            <a:pPr algn="l">
              <a:lnSpc>
                <a:spcPts val="3359"/>
              </a:lnSpc>
            </a:pPr>
          </a:p>
        </p:txBody>
      </p:sp>
      <p:grpSp>
        <p:nvGrpSpPr>
          <p:cNvPr name="Group 12" id="12"/>
          <p:cNvGrpSpPr/>
          <p:nvPr/>
        </p:nvGrpSpPr>
        <p:grpSpPr>
          <a:xfrm rot="0">
            <a:off x="9676004" y="6179131"/>
            <a:ext cx="7583296" cy="2770131"/>
            <a:chOff x="0" y="0"/>
            <a:chExt cx="1997247" cy="729582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1997247" cy="729582"/>
            </a:xfrm>
            <a:custGeom>
              <a:avLst/>
              <a:gdLst/>
              <a:ahLst/>
              <a:cxnLst/>
              <a:rect r="r" b="b" t="t" l="l"/>
              <a:pathLst>
                <a:path h="729582" w="1997247">
                  <a:moveTo>
                    <a:pt x="52067" y="0"/>
                  </a:moveTo>
                  <a:lnTo>
                    <a:pt x="1945180" y="0"/>
                  </a:lnTo>
                  <a:cubicBezTo>
                    <a:pt x="1958989" y="0"/>
                    <a:pt x="1972232" y="5486"/>
                    <a:pt x="1981997" y="15250"/>
                  </a:cubicBezTo>
                  <a:cubicBezTo>
                    <a:pt x="1991761" y="25014"/>
                    <a:pt x="1997247" y="38258"/>
                    <a:pt x="1997247" y="52067"/>
                  </a:cubicBezTo>
                  <a:lnTo>
                    <a:pt x="1997247" y="677515"/>
                  </a:lnTo>
                  <a:cubicBezTo>
                    <a:pt x="1997247" y="706271"/>
                    <a:pt x="1973936" y="729582"/>
                    <a:pt x="1945180" y="729582"/>
                  </a:cubicBezTo>
                  <a:lnTo>
                    <a:pt x="52067" y="729582"/>
                  </a:lnTo>
                  <a:cubicBezTo>
                    <a:pt x="23311" y="729582"/>
                    <a:pt x="0" y="706271"/>
                    <a:pt x="0" y="677515"/>
                  </a:cubicBezTo>
                  <a:lnTo>
                    <a:pt x="0" y="52067"/>
                  </a:lnTo>
                  <a:cubicBezTo>
                    <a:pt x="0" y="23311"/>
                    <a:pt x="23311" y="0"/>
                    <a:pt x="52067" y="0"/>
                  </a:cubicBezTo>
                  <a:close/>
                </a:path>
              </a:pathLst>
            </a:custGeom>
            <a:solidFill>
              <a:srgbClr val="8D6625"/>
            </a:solidFill>
          </p:spPr>
        </p:sp>
        <p:sp>
          <p:nvSpPr>
            <p:cNvPr name="TextBox 14" id="14"/>
            <p:cNvSpPr txBox="true"/>
            <p:nvPr/>
          </p:nvSpPr>
          <p:spPr>
            <a:xfrm>
              <a:off x="0" y="-47625"/>
              <a:ext cx="1997247" cy="77720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079"/>
                </a:lnSpc>
              </a:pPr>
            </a:p>
          </p:txBody>
        </p:sp>
      </p:grpSp>
      <p:sp>
        <p:nvSpPr>
          <p:cNvPr name="TextBox 15" id="15"/>
          <p:cNvSpPr txBox="true"/>
          <p:nvPr/>
        </p:nvSpPr>
        <p:spPr>
          <a:xfrm rot="0">
            <a:off x="9876263" y="6207706"/>
            <a:ext cx="7168636" cy="33507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2971"/>
              </a:lnSpc>
            </a:pPr>
            <a:r>
              <a:rPr lang="en-US" sz="2122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rPr>
              <a:t>Yevropa Ittifoqi va Yevropa Inson Huquqlari Sudi (YIHS). YIHS nogiron shaxslar huquqlari buzilganda bir necha muhim presedentlar yaratgan:</a:t>
            </a:r>
          </a:p>
          <a:p>
            <a:pPr algn="just">
              <a:lnSpc>
                <a:spcPts val="2971"/>
              </a:lnSpc>
            </a:pPr>
            <a:r>
              <a:rPr lang="en-US" sz="2122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rPr>
              <a:t>“Kiyutin v. Russia” (2011) — nogironlik asosida kamsitish Yevropa Konvensiyasini buzishi tan olingan.</a:t>
            </a:r>
          </a:p>
          <a:p>
            <a:pPr algn="just">
              <a:lnSpc>
                <a:spcPts val="2971"/>
              </a:lnSpc>
            </a:pPr>
            <a:r>
              <a:rPr lang="en-US" sz="2122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rPr>
              <a:t>“Çam v. Turkey” (2016) — ko‘zi ojiz shaxsning musiqa maktabiga qabul qilinmasligi diskriminatsiya deb topilgan.</a:t>
            </a:r>
          </a:p>
          <a:p>
            <a:pPr algn="just">
              <a:lnSpc>
                <a:spcPts val="2971"/>
              </a:lnSpc>
            </a:pPr>
          </a:p>
          <a:p>
            <a:pPr algn="just">
              <a:lnSpc>
                <a:spcPts val="2971"/>
              </a:lnSpc>
            </a:pP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21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8526336" y="345144"/>
            <a:ext cx="10019717" cy="4407569"/>
            <a:chOff x="0" y="0"/>
            <a:chExt cx="1903550" cy="837352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903550" cy="837352"/>
            </a:xfrm>
            <a:custGeom>
              <a:avLst/>
              <a:gdLst/>
              <a:ahLst/>
              <a:cxnLst/>
              <a:rect r="r" b="b" t="t" l="l"/>
              <a:pathLst>
                <a:path h="837352" w="1903550">
                  <a:moveTo>
                    <a:pt x="0" y="0"/>
                  </a:moveTo>
                  <a:lnTo>
                    <a:pt x="1903550" y="0"/>
                  </a:lnTo>
                  <a:lnTo>
                    <a:pt x="1903550" y="837352"/>
                  </a:lnTo>
                  <a:lnTo>
                    <a:pt x="0" y="837352"/>
                  </a:lnTo>
                  <a:close/>
                </a:path>
              </a:pathLst>
            </a:custGeom>
            <a:blipFill>
              <a:blip r:embed="rId2"/>
              <a:stretch>
                <a:fillRect l="-1449" t="0" r="-1449" b="0"/>
              </a:stretch>
            </a:blipFill>
            <a:ln w="19050" cap="sq">
              <a:solidFill>
                <a:srgbClr val="FFFFFF"/>
              </a:solidFill>
              <a:prstDash val="solid"/>
              <a:miter/>
            </a:ln>
          </p:spPr>
        </p:sp>
      </p:grpSp>
      <p:grpSp>
        <p:nvGrpSpPr>
          <p:cNvPr name="Group 4" id="4"/>
          <p:cNvGrpSpPr/>
          <p:nvPr/>
        </p:nvGrpSpPr>
        <p:grpSpPr>
          <a:xfrm rot="0">
            <a:off x="8526336" y="5143500"/>
            <a:ext cx="4321608" cy="4639887"/>
            <a:chOff x="0" y="0"/>
            <a:chExt cx="821021" cy="881488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821021" cy="881488"/>
            </a:xfrm>
            <a:custGeom>
              <a:avLst/>
              <a:gdLst/>
              <a:ahLst/>
              <a:cxnLst/>
              <a:rect r="r" b="b" t="t" l="l"/>
              <a:pathLst>
                <a:path h="881488" w="821021">
                  <a:moveTo>
                    <a:pt x="0" y="0"/>
                  </a:moveTo>
                  <a:lnTo>
                    <a:pt x="821021" y="0"/>
                  </a:lnTo>
                  <a:lnTo>
                    <a:pt x="821021" y="881488"/>
                  </a:lnTo>
                  <a:lnTo>
                    <a:pt x="0" y="881488"/>
                  </a:lnTo>
                  <a:close/>
                </a:path>
              </a:pathLst>
            </a:custGeom>
            <a:blipFill>
              <a:blip r:embed="rId3"/>
              <a:stretch>
                <a:fillRect l="-39782" t="0" r="-39782" b="0"/>
              </a:stretch>
            </a:blipFill>
            <a:ln w="19050" cap="sq">
              <a:solidFill>
                <a:srgbClr val="FFFFFF"/>
              </a:solidFill>
              <a:prstDash val="solid"/>
              <a:miter/>
            </a:ln>
          </p:spPr>
        </p:sp>
      </p:grpSp>
      <p:grpSp>
        <p:nvGrpSpPr>
          <p:cNvPr name="Group 6" id="6"/>
          <p:cNvGrpSpPr/>
          <p:nvPr/>
        </p:nvGrpSpPr>
        <p:grpSpPr>
          <a:xfrm rot="0">
            <a:off x="13166244" y="5143500"/>
            <a:ext cx="4778199" cy="4639887"/>
            <a:chOff x="0" y="0"/>
            <a:chExt cx="907764" cy="881488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907764" cy="881488"/>
            </a:xfrm>
            <a:custGeom>
              <a:avLst/>
              <a:gdLst/>
              <a:ahLst/>
              <a:cxnLst/>
              <a:rect r="r" b="b" t="t" l="l"/>
              <a:pathLst>
                <a:path h="881488" w="907764">
                  <a:moveTo>
                    <a:pt x="0" y="0"/>
                  </a:moveTo>
                  <a:lnTo>
                    <a:pt x="907764" y="0"/>
                  </a:lnTo>
                  <a:lnTo>
                    <a:pt x="907764" y="881488"/>
                  </a:lnTo>
                  <a:lnTo>
                    <a:pt x="0" y="881488"/>
                  </a:lnTo>
                  <a:close/>
                </a:path>
              </a:pathLst>
            </a:custGeom>
            <a:blipFill>
              <a:blip r:embed="rId3"/>
              <a:stretch>
                <a:fillRect l="-31203" t="0" r="-31203" b="0"/>
              </a:stretch>
            </a:blipFill>
            <a:ln w="19050" cap="sq">
              <a:solidFill>
                <a:srgbClr val="FFFFFF"/>
              </a:solidFill>
              <a:prstDash val="solid"/>
              <a:miter/>
            </a:ln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-2305241" y="1028700"/>
            <a:ext cx="9776656" cy="8999307"/>
          </a:xfrm>
          <a:custGeom>
            <a:avLst/>
            <a:gdLst/>
            <a:ahLst/>
            <a:cxnLst/>
            <a:rect r="r" b="b" t="t" l="l"/>
            <a:pathLst>
              <a:path h="8999307" w="9776656">
                <a:moveTo>
                  <a:pt x="0" y="0"/>
                </a:moveTo>
                <a:lnTo>
                  <a:pt x="9776656" y="0"/>
                </a:lnTo>
                <a:lnTo>
                  <a:pt x="9776656" y="8999307"/>
                </a:lnTo>
                <a:lnTo>
                  <a:pt x="0" y="899930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4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9" id="9"/>
          <p:cNvGrpSpPr/>
          <p:nvPr/>
        </p:nvGrpSpPr>
        <p:grpSpPr>
          <a:xfrm rot="0">
            <a:off x="1407426" y="4359357"/>
            <a:ext cx="6063990" cy="4636081"/>
            <a:chOff x="0" y="0"/>
            <a:chExt cx="1597100" cy="1221026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1597100" cy="1221026"/>
            </a:xfrm>
            <a:custGeom>
              <a:avLst/>
              <a:gdLst/>
              <a:ahLst/>
              <a:cxnLst/>
              <a:rect r="r" b="b" t="t" l="l"/>
              <a:pathLst>
                <a:path h="1221026" w="1597100">
                  <a:moveTo>
                    <a:pt x="65112" y="0"/>
                  </a:moveTo>
                  <a:lnTo>
                    <a:pt x="1531988" y="0"/>
                  </a:lnTo>
                  <a:cubicBezTo>
                    <a:pt x="1549257" y="0"/>
                    <a:pt x="1565818" y="6860"/>
                    <a:pt x="1578029" y="19071"/>
                  </a:cubicBezTo>
                  <a:cubicBezTo>
                    <a:pt x="1590240" y="31282"/>
                    <a:pt x="1597100" y="47843"/>
                    <a:pt x="1597100" y="65112"/>
                  </a:cubicBezTo>
                  <a:lnTo>
                    <a:pt x="1597100" y="1155914"/>
                  </a:lnTo>
                  <a:cubicBezTo>
                    <a:pt x="1597100" y="1173182"/>
                    <a:pt x="1590240" y="1189744"/>
                    <a:pt x="1578029" y="1201955"/>
                  </a:cubicBezTo>
                  <a:cubicBezTo>
                    <a:pt x="1565818" y="1214166"/>
                    <a:pt x="1549257" y="1221026"/>
                    <a:pt x="1531988" y="1221026"/>
                  </a:cubicBezTo>
                  <a:lnTo>
                    <a:pt x="65112" y="1221026"/>
                  </a:lnTo>
                  <a:cubicBezTo>
                    <a:pt x="47843" y="1221026"/>
                    <a:pt x="31282" y="1214166"/>
                    <a:pt x="19071" y="1201955"/>
                  </a:cubicBezTo>
                  <a:cubicBezTo>
                    <a:pt x="6860" y="1189744"/>
                    <a:pt x="0" y="1173182"/>
                    <a:pt x="0" y="1155914"/>
                  </a:cubicBezTo>
                  <a:lnTo>
                    <a:pt x="0" y="65112"/>
                  </a:lnTo>
                  <a:cubicBezTo>
                    <a:pt x="0" y="47843"/>
                    <a:pt x="6860" y="31282"/>
                    <a:pt x="19071" y="19071"/>
                  </a:cubicBezTo>
                  <a:cubicBezTo>
                    <a:pt x="31282" y="6860"/>
                    <a:pt x="47843" y="0"/>
                    <a:pt x="65112" y="0"/>
                  </a:cubicBezTo>
                  <a:close/>
                </a:path>
              </a:pathLst>
            </a:custGeom>
            <a:solidFill>
              <a:srgbClr val="8D6625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47625"/>
              <a:ext cx="1597100" cy="126865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079"/>
                </a:lnSpc>
              </a:pPr>
            </a:p>
          </p:txBody>
        </p:sp>
      </p:grpSp>
      <p:sp>
        <p:nvSpPr>
          <p:cNvPr name="TextBox 12" id="12"/>
          <p:cNvSpPr txBox="true"/>
          <p:nvPr/>
        </p:nvSpPr>
        <p:spPr>
          <a:xfrm rot="0">
            <a:off x="1776587" y="1631083"/>
            <a:ext cx="8375195" cy="173091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970"/>
              </a:lnSpc>
            </a:pPr>
            <a:r>
              <a:rPr lang="en-US" sz="4978" b="true">
                <a:solidFill>
                  <a:srgbClr val="FFFFFF"/>
                </a:solidFill>
                <a:latin typeface="Georgia Pro Bold"/>
                <a:ea typeface="Georgia Pro Bold"/>
                <a:cs typeface="Georgia Pro Bold"/>
                <a:sym typeface="Georgia Pro Bold"/>
              </a:rPr>
              <a:t>O‘zbekistondagi islohotlar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776587" y="4705088"/>
            <a:ext cx="5338607" cy="37585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359"/>
              </a:lnSpc>
            </a:pPr>
            <a:r>
              <a:rPr lang="en-US" sz="2400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rPr>
              <a:t>“Korrupsiyaga qarshi kurashish to‘g‘risida”gi Qonun</a:t>
            </a:r>
          </a:p>
          <a:p>
            <a:pPr algn="just">
              <a:lnSpc>
                <a:spcPts val="3359"/>
              </a:lnSpc>
            </a:pPr>
            <a:r>
              <a:rPr lang="en-US" sz="2400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rPr>
              <a:t> • Korrupsiyaga qarshi kurashish agentligi</a:t>
            </a:r>
          </a:p>
          <a:p>
            <a:pPr algn="just">
              <a:lnSpc>
                <a:spcPts val="3359"/>
              </a:lnSpc>
            </a:pPr>
          </a:p>
          <a:p>
            <a:pPr algn="just">
              <a:lnSpc>
                <a:spcPts val="3359"/>
              </a:lnSpc>
            </a:pPr>
            <a:r>
              <a:rPr lang="en-US" sz="2400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rPr>
              <a:t>Qo‘shimcha ma’lumot:</a:t>
            </a:r>
          </a:p>
          <a:p>
            <a:pPr algn="just">
              <a:lnSpc>
                <a:spcPts val="3359"/>
              </a:lnSpc>
            </a:pPr>
            <a:r>
              <a:rPr lang="en-US" sz="2400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rPr>
              <a:t>Qonun 2017-yilda qabul qilingan. Agentlik profilaktika, monitoring va huquqiy ta’minot bilan shug‘ullanadi.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21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4255672" y="643846"/>
            <a:ext cx="9776656" cy="8999307"/>
          </a:xfrm>
          <a:custGeom>
            <a:avLst/>
            <a:gdLst/>
            <a:ahLst/>
            <a:cxnLst/>
            <a:rect r="r" b="b" t="t" l="l"/>
            <a:pathLst>
              <a:path h="8999307" w="9776656">
                <a:moveTo>
                  <a:pt x="0" y="0"/>
                </a:moveTo>
                <a:lnTo>
                  <a:pt x="9776656" y="0"/>
                </a:lnTo>
                <a:lnTo>
                  <a:pt x="9776656" y="8999308"/>
                </a:lnTo>
                <a:lnTo>
                  <a:pt x="0" y="899930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4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6876389" y="6074810"/>
            <a:ext cx="4533416" cy="1454336"/>
            <a:chOff x="0" y="0"/>
            <a:chExt cx="1193986" cy="383035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193986" cy="383035"/>
            </a:xfrm>
            <a:custGeom>
              <a:avLst/>
              <a:gdLst/>
              <a:ahLst/>
              <a:cxnLst/>
              <a:rect r="r" b="b" t="t" l="l"/>
              <a:pathLst>
                <a:path h="383035" w="1193986">
                  <a:moveTo>
                    <a:pt x="0" y="0"/>
                  </a:moveTo>
                  <a:lnTo>
                    <a:pt x="1193986" y="0"/>
                  </a:lnTo>
                  <a:lnTo>
                    <a:pt x="1193986" y="383035"/>
                  </a:lnTo>
                  <a:lnTo>
                    <a:pt x="0" y="383035"/>
                  </a:lnTo>
                  <a:close/>
                </a:path>
              </a:pathLst>
            </a:custGeom>
            <a:solidFill>
              <a:srgbClr val="8D6625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47625"/>
              <a:ext cx="1193986" cy="43066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079"/>
                </a:lnSpc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6876389" y="3155577"/>
            <a:ext cx="4533416" cy="3455080"/>
            <a:chOff x="0" y="0"/>
            <a:chExt cx="1098691" cy="837352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098691" cy="837352"/>
            </a:xfrm>
            <a:custGeom>
              <a:avLst/>
              <a:gdLst/>
              <a:ahLst/>
              <a:cxnLst/>
              <a:rect r="r" b="b" t="t" l="l"/>
              <a:pathLst>
                <a:path h="837352" w="1098691">
                  <a:moveTo>
                    <a:pt x="0" y="0"/>
                  </a:moveTo>
                  <a:lnTo>
                    <a:pt x="1098691" y="0"/>
                  </a:lnTo>
                  <a:lnTo>
                    <a:pt x="1098691" y="837352"/>
                  </a:lnTo>
                  <a:lnTo>
                    <a:pt x="0" y="837352"/>
                  </a:lnTo>
                  <a:close/>
                </a:path>
              </a:pathLst>
            </a:custGeom>
            <a:blipFill>
              <a:blip r:embed="rId4"/>
              <a:stretch>
                <a:fillRect l="-7088" t="0" r="-7088" b="0"/>
              </a:stretch>
            </a:blipFill>
            <a:ln w="19050" cap="sq">
              <a:solidFill>
                <a:srgbClr val="FFFFFF"/>
              </a:solidFill>
              <a:prstDash val="solid"/>
              <a:miter/>
            </a:ln>
          </p:spPr>
        </p:sp>
      </p:grpSp>
      <p:grpSp>
        <p:nvGrpSpPr>
          <p:cNvPr name="Group 8" id="8"/>
          <p:cNvGrpSpPr/>
          <p:nvPr/>
        </p:nvGrpSpPr>
        <p:grpSpPr>
          <a:xfrm rot="0">
            <a:off x="1830430" y="5475309"/>
            <a:ext cx="4533416" cy="2053837"/>
            <a:chOff x="0" y="0"/>
            <a:chExt cx="1193986" cy="540928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193986" cy="540928"/>
            </a:xfrm>
            <a:custGeom>
              <a:avLst/>
              <a:gdLst/>
              <a:ahLst/>
              <a:cxnLst/>
              <a:rect r="r" b="b" t="t" l="l"/>
              <a:pathLst>
                <a:path h="540928" w="1193986">
                  <a:moveTo>
                    <a:pt x="0" y="0"/>
                  </a:moveTo>
                  <a:lnTo>
                    <a:pt x="1193986" y="0"/>
                  </a:lnTo>
                  <a:lnTo>
                    <a:pt x="1193986" y="540928"/>
                  </a:lnTo>
                  <a:lnTo>
                    <a:pt x="0" y="540928"/>
                  </a:lnTo>
                  <a:close/>
                </a:path>
              </a:pathLst>
            </a:custGeom>
            <a:solidFill>
              <a:srgbClr val="8D6625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47625"/>
              <a:ext cx="1193986" cy="58855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079"/>
                </a:lnSpc>
              </a:pP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1830430" y="3155577"/>
            <a:ext cx="4533416" cy="3455080"/>
            <a:chOff x="0" y="0"/>
            <a:chExt cx="1098691" cy="837352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1098691" cy="837352"/>
            </a:xfrm>
            <a:custGeom>
              <a:avLst/>
              <a:gdLst/>
              <a:ahLst/>
              <a:cxnLst/>
              <a:rect r="r" b="b" t="t" l="l"/>
              <a:pathLst>
                <a:path h="837352" w="1098691">
                  <a:moveTo>
                    <a:pt x="0" y="0"/>
                  </a:moveTo>
                  <a:lnTo>
                    <a:pt x="1098691" y="0"/>
                  </a:lnTo>
                  <a:lnTo>
                    <a:pt x="1098691" y="837352"/>
                  </a:lnTo>
                  <a:lnTo>
                    <a:pt x="0" y="837352"/>
                  </a:lnTo>
                  <a:close/>
                </a:path>
              </a:pathLst>
            </a:custGeom>
            <a:blipFill>
              <a:blip r:embed="rId5"/>
              <a:stretch>
                <a:fillRect l="-7160" t="0" r="-7160" b="0"/>
              </a:stretch>
            </a:blipFill>
            <a:ln w="19050" cap="sq">
              <a:solidFill>
                <a:srgbClr val="FFFFFF"/>
              </a:solidFill>
              <a:prstDash val="solid"/>
              <a:miter/>
            </a:ln>
          </p:spPr>
        </p:sp>
      </p:grpSp>
      <p:grpSp>
        <p:nvGrpSpPr>
          <p:cNvPr name="Group 13" id="13"/>
          <p:cNvGrpSpPr/>
          <p:nvPr/>
        </p:nvGrpSpPr>
        <p:grpSpPr>
          <a:xfrm rot="0">
            <a:off x="11924155" y="5475309"/>
            <a:ext cx="4533416" cy="2053837"/>
            <a:chOff x="0" y="0"/>
            <a:chExt cx="1193986" cy="540928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1193986" cy="540928"/>
            </a:xfrm>
            <a:custGeom>
              <a:avLst/>
              <a:gdLst/>
              <a:ahLst/>
              <a:cxnLst/>
              <a:rect r="r" b="b" t="t" l="l"/>
              <a:pathLst>
                <a:path h="540928" w="1193986">
                  <a:moveTo>
                    <a:pt x="0" y="0"/>
                  </a:moveTo>
                  <a:lnTo>
                    <a:pt x="1193986" y="0"/>
                  </a:lnTo>
                  <a:lnTo>
                    <a:pt x="1193986" y="540928"/>
                  </a:lnTo>
                  <a:lnTo>
                    <a:pt x="0" y="540928"/>
                  </a:lnTo>
                  <a:close/>
                </a:path>
              </a:pathLst>
            </a:custGeom>
            <a:solidFill>
              <a:srgbClr val="8D6625"/>
            </a:solidFill>
          </p:spPr>
        </p:sp>
        <p:sp>
          <p:nvSpPr>
            <p:cNvPr name="TextBox 15" id="15"/>
            <p:cNvSpPr txBox="true"/>
            <p:nvPr/>
          </p:nvSpPr>
          <p:spPr>
            <a:xfrm>
              <a:off x="0" y="-47625"/>
              <a:ext cx="1193986" cy="58855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079"/>
                </a:lnSpc>
              </a:pPr>
            </a:p>
          </p:txBody>
        </p:sp>
      </p:grpSp>
      <p:grpSp>
        <p:nvGrpSpPr>
          <p:cNvPr name="Group 16" id="16"/>
          <p:cNvGrpSpPr/>
          <p:nvPr/>
        </p:nvGrpSpPr>
        <p:grpSpPr>
          <a:xfrm rot="0">
            <a:off x="11924155" y="3155577"/>
            <a:ext cx="4533416" cy="3455080"/>
            <a:chOff x="0" y="0"/>
            <a:chExt cx="1098691" cy="837352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1098691" cy="837352"/>
            </a:xfrm>
            <a:custGeom>
              <a:avLst/>
              <a:gdLst/>
              <a:ahLst/>
              <a:cxnLst/>
              <a:rect r="r" b="b" t="t" l="l"/>
              <a:pathLst>
                <a:path h="837352" w="1098691">
                  <a:moveTo>
                    <a:pt x="0" y="0"/>
                  </a:moveTo>
                  <a:lnTo>
                    <a:pt x="1098691" y="0"/>
                  </a:lnTo>
                  <a:lnTo>
                    <a:pt x="1098691" y="837352"/>
                  </a:lnTo>
                  <a:lnTo>
                    <a:pt x="0" y="837352"/>
                  </a:lnTo>
                  <a:close/>
                </a:path>
              </a:pathLst>
            </a:custGeom>
            <a:blipFill>
              <a:blip r:embed="rId6"/>
              <a:stretch>
                <a:fillRect l="-14706" t="-4178" r="-19434" b="-13196"/>
              </a:stretch>
            </a:blipFill>
            <a:ln w="19050" cap="sq">
              <a:solidFill>
                <a:srgbClr val="FFFFFF"/>
              </a:solidFill>
              <a:prstDash val="solid"/>
              <a:miter/>
            </a:ln>
          </p:spPr>
        </p:sp>
      </p:grpSp>
      <p:sp>
        <p:nvSpPr>
          <p:cNvPr name="TextBox 18" id="18"/>
          <p:cNvSpPr txBox="true"/>
          <p:nvPr/>
        </p:nvSpPr>
        <p:spPr>
          <a:xfrm rot="0">
            <a:off x="4956403" y="1699306"/>
            <a:ext cx="12302897" cy="85461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970"/>
              </a:lnSpc>
            </a:pPr>
            <a:r>
              <a:rPr lang="en-US" sz="4978" b="true">
                <a:solidFill>
                  <a:srgbClr val="FFFFFF"/>
                </a:solidFill>
                <a:latin typeface="Georgia Pro Bold"/>
                <a:ea typeface="Georgia Pro Bold"/>
                <a:cs typeface="Georgia Pro Bold"/>
                <a:sym typeface="Georgia Pro Bold"/>
              </a:rPr>
              <a:t>Kasbiy axloqni shakllantirish yo‘llari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2637507" y="6902887"/>
            <a:ext cx="2919261" cy="3822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079"/>
              </a:lnSpc>
            </a:pPr>
            <a:r>
              <a:rPr lang="en-US" sz="2199" b="true">
                <a:solidFill>
                  <a:srgbClr val="FFFFFF"/>
                </a:solidFill>
                <a:latin typeface="DM Sans Bold"/>
                <a:ea typeface="DM Sans Bold"/>
                <a:cs typeface="DM Sans Bold"/>
                <a:sym typeface="DM Sans Bold"/>
              </a:rPr>
              <a:t>Ta’lim va targ‘ibot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7683466" y="6902887"/>
            <a:ext cx="2919261" cy="3822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079"/>
              </a:lnSpc>
            </a:pPr>
            <a:r>
              <a:rPr lang="en-US" sz="2199" b="true">
                <a:solidFill>
                  <a:srgbClr val="FFFFFF"/>
                </a:solidFill>
                <a:latin typeface="DM Sans Bold"/>
                <a:ea typeface="DM Sans Bold"/>
                <a:cs typeface="DM Sans Bold"/>
                <a:sym typeface="DM Sans Bold"/>
              </a:rPr>
              <a:t>Rahbarlar namunasi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12327693" y="6902887"/>
            <a:ext cx="3726339" cy="3822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079"/>
              </a:lnSpc>
            </a:pPr>
            <a:r>
              <a:rPr lang="en-US" sz="2199" b="true">
                <a:solidFill>
                  <a:srgbClr val="FFFFFF"/>
                </a:solidFill>
                <a:latin typeface="DM Sans Bold"/>
                <a:ea typeface="DM Sans Bold"/>
                <a:cs typeface="DM Sans Bold"/>
                <a:sym typeface="DM Sans Bold"/>
              </a:rPr>
              <a:t>Javobgarlik va mukofot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1830430" y="7824421"/>
            <a:ext cx="14627141" cy="7727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079"/>
              </a:lnSpc>
            </a:pPr>
            <a:r>
              <a:rPr lang="en-US" sz="2199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rPr>
              <a:t>Etik tamoyillarni o‘rgatish va yuksak axloq egasi rahbarlar xodimlar uchun namunadir. Axloqiy xulq mukofotlanishi lozim.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DAG5I5E84Lg</dc:identifier>
  <dcterms:modified xsi:type="dcterms:W3CDTF">2011-08-01T06:04:30Z</dcterms:modified>
  <cp:revision>1</cp:revision>
  <dc:title>4-modul</dc:title>
</cp:coreProperties>
</file>