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ntonio Bold" panose="020B0604020202020204" charset="0"/>
      <p:regular r:id="rId11"/>
    </p:embeddedFont>
    <p:embeddedFont>
      <p:font typeface="Antonio Bold Italics" panose="020B0604020202020204" charset="0"/>
      <p:regular r:id="rId12"/>
    </p:embeddedFont>
    <p:embeddedFont>
      <p:font typeface="Cloud Condensed Bold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loud Condensed" panose="020B0604020202020204" charset="0"/>
      <p:regular r:id="rId18"/>
    </p:embeddedFont>
    <p:embeddedFont>
      <p:font typeface="Telegraf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8E3">
                <a:alpha val="100000"/>
              </a:srgbClr>
            </a:gs>
            <a:gs pos="100000">
              <a:srgbClr val="FFB55C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1576" y="8743950"/>
            <a:ext cx="18757941" cy="1840390"/>
            <a:chOff x="0" y="0"/>
            <a:chExt cx="4940363" cy="484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40363" cy="484712"/>
            </a:xfrm>
            <a:custGeom>
              <a:avLst/>
              <a:gdLst/>
              <a:ahLst/>
              <a:cxnLst/>
              <a:rect l="l" t="t" r="r" b="b"/>
              <a:pathLst>
                <a:path w="4940363" h="484712">
                  <a:moveTo>
                    <a:pt x="0" y="0"/>
                  </a:moveTo>
                  <a:lnTo>
                    <a:pt x="4940363" y="0"/>
                  </a:lnTo>
                  <a:lnTo>
                    <a:pt x="4940363" y="484712"/>
                  </a:lnTo>
                  <a:lnTo>
                    <a:pt x="0" y="484712"/>
                  </a:lnTo>
                  <a:close/>
                </a:path>
              </a:pathLst>
            </a:custGeom>
            <a:gradFill rotWithShape="1">
              <a:gsLst>
                <a:gs pos="0">
                  <a:srgbClr val="8B7BDB">
                    <a:alpha val="100000"/>
                  </a:srgbClr>
                </a:gs>
                <a:gs pos="100000">
                  <a:srgbClr val="FFE8E3">
                    <a:alpha val="100000"/>
                  </a:srgbClr>
                </a:gs>
              </a:gsLst>
              <a:lin ang="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40363" cy="522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24679" y="1901777"/>
            <a:ext cx="8532716" cy="8002662"/>
          </a:xfrm>
          <a:custGeom>
            <a:avLst/>
            <a:gdLst/>
            <a:ahLst/>
            <a:cxnLst/>
            <a:rect l="l" t="t" r="r" b="b"/>
            <a:pathLst>
              <a:path w="8532716" h="8002662">
                <a:moveTo>
                  <a:pt x="0" y="0"/>
                </a:moveTo>
                <a:lnTo>
                  <a:pt x="8532716" y="0"/>
                </a:lnTo>
                <a:lnTo>
                  <a:pt x="8532716" y="8002662"/>
                </a:lnTo>
                <a:lnTo>
                  <a:pt x="0" y="80026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528571" y="2913803"/>
            <a:ext cx="7730729" cy="4203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6500" b="1">
                <a:solidFill>
                  <a:srgbClr val="000000"/>
                </a:solidFill>
                <a:latin typeface="Cloud Condensed Bold"/>
                <a:ea typeface="Cloud Condensed Bold"/>
                <a:cs typeface="Cloud Condensed Bold"/>
                <a:sym typeface="Cloud Condensed Bold"/>
              </a:rPr>
              <a:t>NOGIRIONLIGI BO‘LGAN SHAXSLARNING HUQUQLARINI TADQIQ ETISH METODOLOGIYASI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11988" y="1647752"/>
            <a:ext cx="6491558" cy="498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9"/>
              </a:lnSpc>
            </a:pPr>
            <a:r>
              <a:rPr lang="en-US" sz="3253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4-modul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8E3">
                <a:alpha val="100000"/>
              </a:srgbClr>
            </a:gs>
            <a:gs pos="100000">
              <a:srgbClr val="26B36E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1576" y="8743950"/>
            <a:ext cx="18757941" cy="1840390"/>
            <a:chOff x="0" y="0"/>
            <a:chExt cx="4940363" cy="484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40363" cy="484712"/>
            </a:xfrm>
            <a:custGeom>
              <a:avLst/>
              <a:gdLst/>
              <a:ahLst/>
              <a:cxnLst/>
              <a:rect l="l" t="t" r="r" b="b"/>
              <a:pathLst>
                <a:path w="4940363" h="484712">
                  <a:moveTo>
                    <a:pt x="0" y="0"/>
                  </a:moveTo>
                  <a:lnTo>
                    <a:pt x="4940363" y="0"/>
                  </a:lnTo>
                  <a:lnTo>
                    <a:pt x="4940363" y="484712"/>
                  </a:lnTo>
                  <a:lnTo>
                    <a:pt x="0" y="484712"/>
                  </a:lnTo>
                  <a:close/>
                </a:path>
              </a:pathLst>
            </a:custGeom>
            <a:gradFill rotWithShape="1">
              <a:gsLst>
                <a:gs pos="0">
                  <a:srgbClr val="C95745">
                    <a:alpha val="100000"/>
                  </a:srgbClr>
                </a:gs>
                <a:gs pos="100000">
                  <a:srgbClr val="FFE8E3">
                    <a:alpha val="100000"/>
                  </a:srgbClr>
                </a:gs>
              </a:gsLst>
              <a:lin ang="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40363" cy="522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4719272"/>
            <a:ext cx="7309592" cy="7695290"/>
          </a:xfrm>
          <a:custGeom>
            <a:avLst/>
            <a:gdLst/>
            <a:ahLst/>
            <a:cxnLst/>
            <a:rect l="l" t="t" r="r" b="b"/>
            <a:pathLst>
              <a:path w="7309592" h="7695290">
                <a:moveTo>
                  <a:pt x="0" y="0"/>
                </a:moveTo>
                <a:lnTo>
                  <a:pt x="7309592" y="0"/>
                </a:lnTo>
                <a:lnTo>
                  <a:pt x="7309592" y="7695290"/>
                </a:lnTo>
                <a:lnTo>
                  <a:pt x="0" y="76952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8669890" y="4696920"/>
            <a:ext cx="8589410" cy="9122760"/>
          </a:xfrm>
          <a:custGeom>
            <a:avLst/>
            <a:gdLst/>
            <a:ahLst/>
            <a:cxnLst/>
            <a:rect l="l" t="t" r="r" b="b"/>
            <a:pathLst>
              <a:path w="8589410" h="9122760">
                <a:moveTo>
                  <a:pt x="8589410" y="0"/>
                </a:moveTo>
                <a:lnTo>
                  <a:pt x="0" y="0"/>
                </a:lnTo>
                <a:lnTo>
                  <a:pt x="0" y="9122760"/>
                </a:lnTo>
                <a:lnTo>
                  <a:pt x="8589410" y="9122760"/>
                </a:lnTo>
                <a:lnTo>
                  <a:pt x="85894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510155" y="1423479"/>
            <a:ext cx="13267690" cy="3165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90"/>
              </a:lnSpc>
              <a:spcBef>
                <a:spcPct val="0"/>
              </a:spcBef>
            </a:pPr>
            <a:r>
              <a:rPr lang="en-US" sz="7990" b="1">
                <a:solidFill>
                  <a:srgbClr val="000000"/>
                </a:solidFill>
                <a:latin typeface="Cloud Condensed Bold"/>
                <a:ea typeface="Cloud Condensed Bold"/>
                <a:cs typeface="Cloud Condensed Bold"/>
                <a:sym typeface="Cloud Condensed Bold"/>
              </a:rPr>
              <a:t>N</a:t>
            </a:r>
            <a:r>
              <a:rPr lang="en-US" sz="7990" b="1" u="none" strike="noStrike">
                <a:solidFill>
                  <a:srgbClr val="000000"/>
                </a:solidFill>
                <a:latin typeface="Cloud Condensed Bold"/>
                <a:ea typeface="Cloud Condensed Bold"/>
                <a:cs typeface="Cloud Condensed Bold"/>
                <a:sym typeface="Cloud Condensed Bold"/>
              </a:rPr>
              <a:t>OGIRONLIKNI TADQIQ QILISH FANIDA ASOSIY UCHTA ASOSIY PARADIGMA MAVJUD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8E3">
                <a:alpha val="100000"/>
              </a:srgbClr>
            </a:gs>
            <a:gs pos="100000">
              <a:srgbClr val="C95745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1576" y="8743950"/>
            <a:ext cx="18757941" cy="1840390"/>
            <a:chOff x="0" y="0"/>
            <a:chExt cx="4940363" cy="484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40363" cy="484712"/>
            </a:xfrm>
            <a:custGeom>
              <a:avLst/>
              <a:gdLst/>
              <a:ahLst/>
              <a:cxnLst/>
              <a:rect l="l" t="t" r="r" b="b"/>
              <a:pathLst>
                <a:path w="4940363" h="484712">
                  <a:moveTo>
                    <a:pt x="0" y="0"/>
                  </a:moveTo>
                  <a:lnTo>
                    <a:pt x="4940363" y="0"/>
                  </a:lnTo>
                  <a:lnTo>
                    <a:pt x="4940363" y="484712"/>
                  </a:lnTo>
                  <a:lnTo>
                    <a:pt x="0" y="484712"/>
                  </a:lnTo>
                  <a:close/>
                </a:path>
              </a:pathLst>
            </a:custGeom>
            <a:gradFill rotWithShape="1">
              <a:gsLst>
                <a:gs pos="0">
                  <a:srgbClr val="236FB5">
                    <a:alpha val="100000"/>
                  </a:srgbClr>
                </a:gs>
                <a:gs pos="100000">
                  <a:srgbClr val="FFE8E3">
                    <a:alpha val="100000"/>
                  </a:srgbClr>
                </a:gs>
              </a:gsLst>
              <a:lin ang="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40363" cy="522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779602" y="1644858"/>
            <a:ext cx="8814414" cy="8229600"/>
          </a:xfrm>
          <a:custGeom>
            <a:avLst/>
            <a:gdLst/>
            <a:ahLst/>
            <a:cxnLst/>
            <a:rect l="l" t="t" r="r" b="b"/>
            <a:pathLst>
              <a:path w="8814414" h="8229600">
                <a:moveTo>
                  <a:pt x="0" y="0"/>
                </a:moveTo>
                <a:lnTo>
                  <a:pt x="8814414" y="0"/>
                </a:lnTo>
                <a:lnTo>
                  <a:pt x="881441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2673415" y="1446884"/>
            <a:ext cx="4401921" cy="926892"/>
            <a:chOff x="0" y="0"/>
            <a:chExt cx="1159354" cy="2441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59354" cy="244120"/>
            </a:xfrm>
            <a:custGeom>
              <a:avLst/>
              <a:gdLst/>
              <a:ahLst/>
              <a:cxnLst/>
              <a:rect l="l" t="t" r="r" b="b"/>
              <a:pathLst>
                <a:path w="1159354" h="244120">
                  <a:moveTo>
                    <a:pt x="0" y="0"/>
                  </a:moveTo>
                  <a:lnTo>
                    <a:pt x="1159354" y="0"/>
                  </a:lnTo>
                  <a:lnTo>
                    <a:pt x="1159354" y="244120"/>
                  </a:lnTo>
                  <a:lnTo>
                    <a:pt x="0" y="244120"/>
                  </a:lnTo>
                  <a:close/>
                </a:path>
              </a:pathLst>
            </a:custGeom>
            <a:gradFill rotWithShape="1">
              <a:gsLst>
                <a:gs pos="0">
                  <a:srgbClr val="FFE8E3">
                    <a:alpha val="100000"/>
                  </a:srgbClr>
                </a:gs>
                <a:gs pos="100000">
                  <a:srgbClr val="FFB55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159354" cy="2822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16639" y="1532505"/>
            <a:ext cx="5115472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Antonio Bold"/>
                <a:ea typeface="Antonio Bold"/>
                <a:cs typeface="Antonio Bold"/>
                <a:sym typeface="Antonio Bold"/>
              </a:rPr>
              <a:t>Pozitivlik paradigma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2247039" y="4680054"/>
            <a:ext cx="5254672" cy="926892"/>
            <a:chOff x="0" y="0"/>
            <a:chExt cx="1383946" cy="2441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83946" cy="244120"/>
            </a:xfrm>
            <a:custGeom>
              <a:avLst/>
              <a:gdLst/>
              <a:ahLst/>
              <a:cxnLst/>
              <a:rect l="l" t="t" r="r" b="b"/>
              <a:pathLst>
                <a:path w="1383946" h="244120">
                  <a:moveTo>
                    <a:pt x="0" y="0"/>
                  </a:moveTo>
                  <a:lnTo>
                    <a:pt x="1383946" y="0"/>
                  </a:lnTo>
                  <a:lnTo>
                    <a:pt x="1383946" y="244120"/>
                  </a:lnTo>
                  <a:lnTo>
                    <a:pt x="0" y="244120"/>
                  </a:lnTo>
                  <a:close/>
                </a:path>
              </a:pathLst>
            </a:custGeom>
            <a:gradFill rotWithShape="1">
              <a:gsLst>
                <a:gs pos="0">
                  <a:srgbClr val="8B7BDB">
                    <a:alpha val="100000"/>
                  </a:srgbClr>
                </a:gs>
                <a:gs pos="100000">
                  <a:srgbClr val="FFE8E3">
                    <a:alpha val="100000"/>
                  </a:srgbClr>
                </a:gs>
              </a:gsLst>
              <a:lin ang="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383946" cy="2822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956562" y="4784725"/>
            <a:ext cx="5835626" cy="620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0"/>
              </a:lnSpc>
              <a:spcBef>
                <a:spcPct val="0"/>
              </a:spcBef>
            </a:pPr>
            <a:r>
              <a:rPr lang="en-US" sz="3700" b="1">
                <a:solidFill>
                  <a:srgbClr val="000000"/>
                </a:solidFill>
                <a:latin typeface="Antonio Bold"/>
                <a:ea typeface="Antonio Bold"/>
                <a:cs typeface="Antonio Bold"/>
                <a:sym typeface="Antonio Bold"/>
              </a:rPr>
              <a:t>Ko</a:t>
            </a:r>
            <a:r>
              <a:rPr lang="en-US" sz="3700" b="1" strike="noStrike">
                <a:solidFill>
                  <a:srgbClr val="000000"/>
                </a:solidFill>
                <a:latin typeface="Antonio Bold"/>
                <a:ea typeface="Antonio Bold"/>
                <a:cs typeface="Antonio Bold"/>
                <a:sym typeface="Antonio Bold"/>
              </a:rPr>
              <a:t>nstruktivistik paradigma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8975" y="2718218"/>
            <a:ext cx="8348420" cy="1607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39"/>
              </a:lnSpc>
              <a:spcBef>
                <a:spcPct val="0"/>
              </a:spcBef>
            </a:pPr>
            <a:r>
              <a:rPr lang="en-US" sz="2853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Bu yondashuv nogironlikni asosan tibbiy-klassifikatsion tushuncha sifatida talqin qiladi. Tadqiqotlar klinik belgilar, funksional cheklanishlar va patologiyalar asosida quriladi.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5883832"/>
            <a:ext cx="7750902" cy="1607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39"/>
              </a:lnSpc>
              <a:spcBef>
                <a:spcPct val="0"/>
              </a:spcBef>
            </a:pPr>
            <a:r>
              <a:rPr lang="en-US" sz="2853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Bu yondashuv nogironlikni ijtimoiy konstrukt sifatida talqin qiladi. Ya’ni nogironlik shaxsning o‘zi bilan emas, balki jamiyat yaratgan to‘siqlar bilan bog‘liq.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B7BDB">
                <a:alpha val="100000"/>
              </a:srgbClr>
            </a:gs>
            <a:gs pos="100000">
              <a:srgbClr val="FFE8E3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1576" y="8743950"/>
            <a:ext cx="18757941" cy="1840390"/>
            <a:chOff x="0" y="0"/>
            <a:chExt cx="4940363" cy="484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40363" cy="484712"/>
            </a:xfrm>
            <a:custGeom>
              <a:avLst/>
              <a:gdLst/>
              <a:ahLst/>
              <a:cxnLst/>
              <a:rect l="l" t="t" r="r" b="b"/>
              <a:pathLst>
                <a:path w="4940363" h="484712">
                  <a:moveTo>
                    <a:pt x="0" y="0"/>
                  </a:moveTo>
                  <a:lnTo>
                    <a:pt x="4940363" y="0"/>
                  </a:lnTo>
                  <a:lnTo>
                    <a:pt x="4940363" y="484712"/>
                  </a:lnTo>
                  <a:lnTo>
                    <a:pt x="0" y="484712"/>
                  </a:lnTo>
                  <a:close/>
                </a:path>
              </a:pathLst>
            </a:custGeom>
            <a:gradFill rotWithShape="1">
              <a:gsLst>
                <a:gs pos="0">
                  <a:srgbClr val="FFE8E3">
                    <a:alpha val="100000"/>
                  </a:srgbClr>
                </a:gs>
                <a:gs pos="100000">
                  <a:srgbClr val="26B36E">
                    <a:alpha val="100000"/>
                  </a:srgbClr>
                </a:gs>
              </a:gsLst>
              <a:lin ang="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40363" cy="522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5143500"/>
            <a:ext cx="5655535" cy="4114800"/>
          </a:xfrm>
          <a:custGeom>
            <a:avLst/>
            <a:gdLst/>
            <a:ahLst/>
            <a:cxnLst/>
            <a:rect l="l" t="t" r="r" b="b"/>
            <a:pathLst>
              <a:path w="5655535" h="4114800">
                <a:moveTo>
                  <a:pt x="0" y="0"/>
                </a:moveTo>
                <a:lnTo>
                  <a:pt x="5655535" y="0"/>
                </a:lnTo>
                <a:lnTo>
                  <a:pt x="5655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909637" y="4727455"/>
            <a:ext cx="6374780" cy="926892"/>
            <a:chOff x="0" y="0"/>
            <a:chExt cx="1678955" cy="2441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78954" cy="244120"/>
            </a:xfrm>
            <a:custGeom>
              <a:avLst/>
              <a:gdLst/>
              <a:ahLst/>
              <a:cxnLst/>
              <a:rect l="l" t="t" r="r" b="b"/>
              <a:pathLst>
                <a:path w="1678954" h="244120">
                  <a:moveTo>
                    <a:pt x="0" y="0"/>
                  </a:moveTo>
                  <a:lnTo>
                    <a:pt x="1678954" y="0"/>
                  </a:lnTo>
                  <a:lnTo>
                    <a:pt x="1678954" y="244120"/>
                  </a:lnTo>
                  <a:lnTo>
                    <a:pt x="0" y="244120"/>
                  </a:lnTo>
                  <a:close/>
                </a:path>
              </a:pathLst>
            </a:custGeom>
            <a:gradFill rotWithShape="1">
              <a:gsLst>
                <a:gs pos="0">
                  <a:srgbClr val="FFE8E3">
                    <a:alpha val="100000"/>
                  </a:srgbClr>
                </a:gs>
                <a:gs pos="100000">
                  <a:srgbClr val="FFB55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678955" cy="2822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021205" y="5143500"/>
            <a:ext cx="6238095" cy="4520645"/>
          </a:xfrm>
          <a:custGeom>
            <a:avLst/>
            <a:gdLst/>
            <a:ahLst/>
            <a:cxnLst/>
            <a:rect l="l" t="t" r="r" b="b"/>
            <a:pathLst>
              <a:path w="6238095" h="4520645">
                <a:moveTo>
                  <a:pt x="0" y="0"/>
                </a:moveTo>
                <a:lnTo>
                  <a:pt x="6238095" y="0"/>
                </a:lnTo>
                <a:lnTo>
                  <a:pt x="6238095" y="4520645"/>
                </a:lnTo>
                <a:lnTo>
                  <a:pt x="0" y="45206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521651" y="1196687"/>
            <a:ext cx="13244699" cy="3500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10"/>
              </a:lnSpc>
              <a:spcBef>
                <a:spcPct val="0"/>
              </a:spcBef>
            </a:pPr>
            <a:r>
              <a:rPr lang="en-US" sz="4100">
                <a:solidFill>
                  <a:srgbClr val="000000"/>
                </a:solidFill>
                <a:latin typeface="Cloud Condensed"/>
                <a:ea typeface="Cloud Condensed"/>
                <a:cs typeface="Cloud Condensed"/>
                <a:sym typeface="Cloud Condensed"/>
              </a:rPr>
              <a:t> Bugungi kunda eng ko‘p qo‘llanilayotgan yondashuv bo‘lib, nogironlikni kompleks ijtimoiy-huquqiy hodisa sifatida o‘rganadi. U tibbiy, ijtimoiy, psixologik, huquqiy va iqtisodiy omillarning o‘zaro ta’sirini hisobga oladi. Aralash tadqiqotlarda sifat va miqdoriy metodlar parallel foydalaniladi.</a:t>
            </a:r>
          </a:p>
          <a:p>
            <a:pPr marL="0" lvl="0" indent="0" algn="ctr">
              <a:lnSpc>
                <a:spcPts val="4510"/>
              </a:lnSpc>
              <a:spcBef>
                <a:spcPct val="0"/>
              </a:spcBef>
            </a:pPr>
            <a:endParaRPr lang="en-US" sz="4100">
              <a:solidFill>
                <a:srgbClr val="000000"/>
              </a:solidFill>
              <a:latin typeface="Cloud Condensed"/>
              <a:ea typeface="Cloud Condensed"/>
              <a:cs typeface="Cloud Condensed"/>
              <a:sym typeface="Cloud Condense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321727" y="4864735"/>
            <a:ext cx="5671336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20"/>
              </a:lnSpc>
              <a:spcBef>
                <a:spcPct val="0"/>
              </a:spcBef>
            </a:pPr>
            <a:r>
              <a:rPr lang="en-US" sz="3300" b="1" i="1">
                <a:solidFill>
                  <a:srgbClr val="000000"/>
                </a:solidFill>
                <a:latin typeface="Antonio Bold Italics"/>
                <a:ea typeface="Antonio Bold Italics"/>
                <a:cs typeface="Antonio Bold Italics"/>
                <a:sym typeface="Antonio Bold Italics"/>
              </a:rPr>
              <a:t>Aralas</a:t>
            </a:r>
            <a:r>
              <a:rPr lang="en-US" sz="3300" b="1" i="1" strike="noStrike">
                <a:solidFill>
                  <a:srgbClr val="000000"/>
                </a:solidFill>
                <a:latin typeface="Antonio Bold Italics"/>
                <a:ea typeface="Antonio Bold Italics"/>
                <a:cs typeface="Antonio Bold Italics"/>
                <a:sym typeface="Antonio Bold Italics"/>
              </a:rPr>
              <a:t>h yoki integrativ paradigma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8E3">
                <a:alpha val="100000"/>
              </a:srgbClr>
            </a:gs>
            <a:gs pos="100000">
              <a:srgbClr val="C95745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1576" y="8743950"/>
            <a:ext cx="18757941" cy="1840390"/>
            <a:chOff x="0" y="0"/>
            <a:chExt cx="4940363" cy="484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40363" cy="484712"/>
            </a:xfrm>
            <a:custGeom>
              <a:avLst/>
              <a:gdLst/>
              <a:ahLst/>
              <a:cxnLst/>
              <a:rect l="l" t="t" r="r" b="b"/>
              <a:pathLst>
                <a:path w="4940363" h="484712">
                  <a:moveTo>
                    <a:pt x="0" y="0"/>
                  </a:moveTo>
                  <a:lnTo>
                    <a:pt x="4940363" y="0"/>
                  </a:lnTo>
                  <a:lnTo>
                    <a:pt x="4940363" y="484712"/>
                  </a:lnTo>
                  <a:lnTo>
                    <a:pt x="0" y="484712"/>
                  </a:lnTo>
                  <a:close/>
                </a:path>
              </a:pathLst>
            </a:custGeom>
            <a:gradFill rotWithShape="1">
              <a:gsLst>
                <a:gs pos="0">
                  <a:srgbClr val="236FB5">
                    <a:alpha val="100000"/>
                  </a:srgbClr>
                </a:gs>
                <a:gs pos="100000">
                  <a:srgbClr val="FFE8E3">
                    <a:alpha val="100000"/>
                  </a:srgbClr>
                </a:gs>
              </a:gsLst>
              <a:lin ang="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40363" cy="522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745258" y="1933945"/>
            <a:ext cx="7514042" cy="7730200"/>
          </a:xfrm>
          <a:custGeom>
            <a:avLst/>
            <a:gdLst/>
            <a:ahLst/>
            <a:cxnLst/>
            <a:rect l="l" t="t" r="r" b="b"/>
            <a:pathLst>
              <a:path w="7514042" h="7730200">
                <a:moveTo>
                  <a:pt x="0" y="0"/>
                </a:moveTo>
                <a:lnTo>
                  <a:pt x="7514042" y="0"/>
                </a:lnTo>
                <a:lnTo>
                  <a:pt x="7514042" y="7730200"/>
                </a:lnTo>
                <a:lnTo>
                  <a:pt x="0" y="7730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2253467"/>
            <a:ext cx="8273149" cy="150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490"/>
              </a:lnSpc>
              <a:spcBef>
                <a:spcPct val="0"/>
              </a:spcBef>
            </a:pPr>
            <a:r>
              <a:rPr lang="en-US" sz="10490" b="1">
                <a:solidFill>
                  <a:srgbClr val="000000"/>
                </a:solidFill>
                <a:latin typeface="Cloud Condensed Bold"/>
                <a:ea typeface="Cloud Condensed Bold"/>
                <a:cs typeface="Cloud Condensed Bold"/>
                <a:sym typeface="Cloud Condensed Bold"/>
              </a:rPr>
              <a:t>INTERVYU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35033" y="3985958"/>
            <a:ext cx="7060484" cy="3663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9"/>
              </a:lnSpc>
            </a:pPr>
            <a:r>
              <a:rPr lang="en-US" sz="3253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Sifatli tadqiqotlarda intervyu eng keng qo'llaniladigan ma'lumot to'plash usuli hisoblanadi. Nogironligi bo'lgan shaxslar bilan intervyu o'tkazish an'anaviy yondashuvlardan farqli o'laroq, maxsus tayyorgarlik, moslashuv va qulaylik choralarini talab qiladi.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8E3">
                <a:alpha val="100000"/>
              </a:srgbClr>
            </a:gs>
            <a:gs pos="100000">
              <a:srgbClr val="26B36E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1576" y="8743950"/>
            <a:ext cx="18757941" cy="1840390"/>
            <a:chOff x="0" y="0"/>
            <a:chExt cx="4940363" cy="484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40363" cy="484712"/>
            </a:xfrm>
            <a:custGeom>
              <a:avLst/>
              <a:gdLst/>
              <a:ahLst/>
              <a:cxnLst/>
              <a:rect l="l" t="t" r="r" b="b"/>
              <a:pathLst>
                <a:path w="4940363" h="484712">
                  <a:moveTo>
                    <a:pt x="0" y="0"/>
                  </a:moveTo>
                  <a:lnTo>
                    <a:pt x="4940363" y="0"/>
                  </a:lnTo>
                  <a:lnTo>
                    <a:pt x="4940363" y="484712"/>
                  </a:lnTo>
                  <a:lnTo>
                    <a:pt x="0" y="484712"/>
                  </a:lnTo>
                  <a:close/>
                </a:path>
              </a:pathLst>
            </a:custGeom>
            <a:gradFill rotWithShape="1">
              <a:gsLst>
                <a:gs pos="0">
                  <a:srgbClr val="236FB5">
                    <a:alpha val="100000"/>
                  </a:srgbClr>
                </a:gs>
                <a:gs pos="100000">
                  <a:srgbClr val="FFE8E3">
                    <a:alpha val="100000"/>
                  </a:srgbClr>
                </a:gs>
              </a:gsLst>
              <a:lin ang="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40363" cy="522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793046" y="1028700"/>
            <a:ext cx="7466254" cy="8843179"/>
          </a:xfrm>
          <a:custGeom>
            <a:avLst/>
            <a:gdLst/>
            <a:ahLst/>
            <a:cxnLst/>
            <a:rect l="l" t="t" r="r" b="b"/>
            <a:pathLst>
              <a:path w="7466254" h="8843179">
                <a:moveTo>
                  <a:pt x="0" y="0"/>
                </a:moveTo>
                <a:lnTo>
                  <a:pt x="7466254" y="0"/>
                </a:lnTo>
                <a:lnTo>
                  <a:pt x="7466254" y="8843179"/>
                </a:lnTo>
                <a:lnTo>
                  <a:pt x="0" y="88431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2091784" y="1028700"/>
            <a:ext cx="5565182" cy="926892"/>
            <a:chOff x="0" y="0"/>
            <a:chExt cx="1465727" cy="2441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5727" cy="244120"/>
            </a:xfrm>
            <a:custGeom>
              <a:avLst/>
              <a:gdLst/>
              <a:ahLst/>
              <a:cxnLst/>
              <a:rect l="l" t="t" r="r" b="b"/>
              <a:pathLst>
                <a:path w="1465727" h="244120">
                  <a:moveTo>
                    <a:pt x="0" y="0"/>
                  </a:moveTo>
                  <a:lnTo>
                    <a:pt x="1465727" y="0"/>
                  </a:lnTo>
                  <a:lnTo>
                    <a:pt x="1465727" y="244120"/>
                  </a:lnTo>
                  <a:lnTo>
                    <a:pt x="0" y="244120"/>
                  </a:lnTo>
                  <a:close/>
                </a:path>
              </a:pathLst>
            </a:custGeom>
            <a:gradFill rotWithShape="1">
              <a:gsLst>
                <a:gs pos="0">
                  <a:srgbClr val="FFE8E3">
                    <a:alpha val="100000"/>
                  </a:srgbClr>
                </a:gs>
                <a:gs pos="100000">
                  <a:srgbClr val="C95745">
                    <a:alpha val="100000"/>
                  </a:srgbClr>
                </a:gs>
              </a:gsLst>
              <a:lin ang="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465727" cy="2822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607514" y="1130909"/>
            <a:ext cx="6533723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Antonio Bold"/>
                <a:ea typeface="Antonio Bold"/>
                <a:cs typeface="Antonio Bold"/>
                <a:sym typeface="Antonio Bold"/>
              </a:rPr>
              <a:t>Fok</a:t>
            </a:r>
            <a:r>
              <a:rPr lang="en-US" sz="3999" b="1" strike="noStrike">
                <a:solidFill>
                  <a:srgbClr val="000000"/>
                </a:solidFill>
                <a:latin typeface="Antonio Bold"/>
                <a:ea typeface="Antonio Bold"/>
                <a:cs typeface="Antonio Bold"/>
                <a:sym typeface="Antonio Bold"/>
              </a:rPr>
              <a:t>us-guruhlar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7044" y="2152668"/>
            <a:ext cx="8794662" cy="1804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9"/>
              </a:lnSpc>
              <a:spcBef>
                <a:spcPct val="0"/>
              </a:spcBef>
            </a:pPr>
            <a:r>
              <a:rPr lang="en-US" sz="2553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bi</a:t>
            </a:r>
            <a:r>
              <a:rPr lang="en-US" sz="2553" u="none" strike="noStrike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r vaqtning o'zida bir nechta ishtirokchilardan batafsil ma'lumot to'plash imkonini beradi va ishtirokchilarga, ayniqsa o'xshash xususiyatlarga ega bo'lgan tengdoshlari ishtirokida, o'z e'tiqodlari, kuzatuvlari va tajribalarini ifodalashga imkon beradi.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7044" y="5902221"/>
            <a:ext cx="8666956" cy="1804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9"/>
              </a:lnSpc>
              <a:spcBef>
                <a:spcPct val="0"/>
              </a:spcBef>
            </a:pPr>
            <a:r>
              <a:rPr lang="en-US" sz="2553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m</a:t>
            </a:r>
            <a:r>
              <a:rPr lang="en-US" sz="2553" u="none" strike="noStrike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etodi nogironligi bo'lgan shaxslarning kundalik hayoti va tajribalarini tushunishda muhim vosita hisoblanadi. Biroq, bu metodni muloqot qo'llab-quvvatlash ehtiyojlari bo'lgan odamlar bilan qo'llash axloqiy tashvishlar va savollar tug'dirishi mumkin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456808" y="4680054"/>
            <a:ext cx="4835135" cy="926892"/>
            <a:chOff x="0" y="0"/>
            <a:chExt cx="1273451" cy="2441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73451" cy="244120"/>
            </a:xfrm>
            <a:custGeom>
              <a:avLst/>
              <a:gdLst/>
              <a:ahLst/>
              <a:cxnLst/>
              <a:rect l="l" t="t" r="r" b="b"/>
              <a:pathLst>
                <a:path w="1273451" h="244120">
                  <a:moveTo>
                    <a:pt x="0" y="0"/>
                  </a:moveTo>
                  <a:lnTo>
                    <a:pt x="1273451" y="0"/>
                  </a:lnTo>
                  <a:lnTo>
                    <a:pt x="1273451" y="244120"/>
                  </a:lnTo>
                  <a:lnTo>
                    <a:pt x="0" y="244120"/>
                  </a:lnTo>
                  <a:close/>
                </a:path>
              </a:pathLst>
            </a:custGeom>
            <a:gradFill rotWithShape="1">
              <a:gsLst>
                <a:gs pos="0">
                  <a:srgbClr val="8B7BDB">
                    <a:alpha val="100000"/>
                  </a:srgbClr>
                </a:gs>
                <a:gs pos="100000">
                  <a:srgbClr val="FFE8E3">
                    <a:alpha val="100000"/>
                  </a:srgbClr>
                </a:gs>
              </a:gsLst>
              <a:lin ang="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273451" cy="2822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607514" y="4770839"/>
            <a:ext cx="6533723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Antonio Bold"/>
                <a:ea typeface="Antonio Bold"/>
                <a:cs typeface="Antonio Bold"/>
                <a:sym typeface="Antonio Bold"/>
              </a:rPr>
              <a:t>Ishtir</a:t>
            </a:r>
            <a:r>
              <a:rPr lang="en-US" sz="3999" b="1" strike="noStrike">
                <a:solidFill>
                  <a:srgbClr val="000000"/>
                </a:solidFill>
                <a:latin typeface="Antonio Bold"/>
                <a:ea typeface="Antonio Bold"/>
                <a:cs typeface="Antonio Bold"/>
                <a:sym typeface="Antonio Bold"/>
              </a:rPr>
              <a:t>okchi kuzatuv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8E3">
                <a:alpha val="100000"/>
              </a:srgbClr>
            </a:gs>
            <a:gs pos="100000">
              <a:srgbClr val="236FB5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1576" y="8743950"/>
            <a:ext cx="18757941" cy="1840390"/>
            <a:chOff x="0" y="0"/>
            <a:chExt cx="4940363" cy="484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40363" cy="484712"/>
            </a:xfrm>
            <a:custGeom>
              <a:avLst/>
              <a:gdLst/>
              <a:ahLst/>
              <a:cxnLst/>
              <a:rect l="l" t="t" r="r" b="b"/>
              <a:pathLst>
                <a:path w="4940363" h="484712">
                  <a:moveTo>
                    <a:pt x="0" y="0"/>
                  </a:moveTo>
                  <a:lnTo>
                    <a:pt x="4940363" y="0"/>
                  </a:lnTo>
                  <a:lnTo>
                    <a:pt x="4940363" y="484712"/>
                  </a:lnTo>
                  <a:lnTo>
                    <a:pt x="0" y="484712"/>
                  </a:lnTo>
                  <a:close/>
                </a:path>
              </a:pathLst>
            </a:custGeom>
            <a:gradFill rotWithShape="1">
              <a:gsLst>
                <a:gs pos="0">
                  <a:srgbClr val="8B7BDB">
                    <a:alpha val="100000"/>
                  </a:srgbClr>
                </a:gs>
                <a:gs pos="100000">
                  <a:srgbClr val="FFE8E3">
                    <a:alpha val="100000"/>
                  </a:srgbClr>
                </a:gs>
              </a:gsLst>
              <a:lin ang="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40363" cy="522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153980" y="3181545"/>
            <a:ext cx="8674371" cy="6855832"/>
          </a:xfrm>
          <a:custGeom>
            <a:avLst/>
            <a:gdLst/>
            <a:ahLst/>
            <a:cxnLst/>
            <a:rect l="l" t="t" r="r" b="b"/>
            <a:pathLst>
              <a:path w="8674371" h="6855832">
                <a:moveTo>
                  <a:pt x="0" y="0"/>
                </a:moveTo>
                <a:lnTo>
                  <a:pt x="8674371" y="0"/>
                </a:lnTo>
                <a:lnTo>
                  <a:pt x="8674371" y="6855832"/>
                </a:lnTo>
                <a:lnTo>
                  <a:pt x="0" y="68558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740623" y="784475"/>
            <a:ext cx="8806754" cy="198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00"/>
              </a:lnSpc>
              <a:spcBef>
                <a:spcPct val="0"/>
              </a:spcBef>
            </a:pPr>
            <a:r>
              <a:rPr lang="en-US" sz="5000" b="1">
                <a:solidFill>
                  <a:srgbClr val="000000"/>
                </a:solidFill>
                <a:latin typeface="Cloud Condensed Bold"/>
                <a:ea typeface="Cloud Condensed Bold"/>
                <a:cs typeface="Cloud Condensed Bold"/>
                <a:sym typeface="Cloud Condensed Bold"/>
              </a:rPr>
              <a:t>ZAMONAVIY </a:t>
            </a:r>
            <a:r>
              <a:rPr lang="en-US" sz="5000" b="1" u="none" strike="noStrike">
                <a:solidFill>
                  <a:srgbClr val="000000"/>
                </a:solidFill>
                <a:latin typeface="Cloud Condensed Bold"/>
                <a:ea typeface="Cloud Condensed Bold"/>
                <a:cs typeface="Cloud Condensed Bold"/>
                <a:sym typeface="Cloud Condensed Bold"/>
              </a:rPr>
              <a:t>TADQIQOT ETIKASI TO'RTTA ASOSIY TAMOYILGA ASOSLANADI: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79771" y="2759325"/>
            <a:ext cx="4499694" cy="498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79"/>
              </a:lnSpc>
              <a:spcBef>
                <a:spcPct val="0"/>
              </a:spcBef>
            </a:pPr>
            <a:r>
              <a:rPr lang="en-US" sz="3253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Odil bo````````````````’lish (justice)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759606" y="3727151"/>
            <a:ext cx="4499694" cy="946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79"/>
              </a:lnSpc>
              <a:spcBef>
                <a:spcPct val="0"/>
              </a:spcBef>
            </a:pPr>
            <a:r>
              <a:rPr lang="en-US" sz="3253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Zarar bermaslik (non-maleficence)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9771" y="3727151"/>
            <a:ext cx="4499694" cy="946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79"/>
              </a:lnSpc>
              <a:spcBef>
                <a:spcPct val="0"/>
              </a:spcBef>
            </a:pPr>
            <a:r>
              <a:rPr lang="en-US" sz="3253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Foyda keltirish (beneficence)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60337" y="2759325"/>
            <a:ext cx="4898963" cy="498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79"/>
              </a:lnSpc>
              <a:spcBef>
                <a:spcPct val="0"/>
              </a:spcBef>
            </a:pPr>
            <a:r>
              <a:rPr lang="en-US" sz="3253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Avtonomiya (autonomy)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B7BDB">
                <a:alpha val="100000"/>
              </a:srgbClr>
            </a:gs>
            <a:gs pos="100000">
              <a:srgbClr val="FFE8E3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1576" y="7695262"/>
            <a:ext cx="18757941" cy="2889078"/>
            <a:chOff x="0" y="0"/>
            <a:chExt cx="4940363" cy="7609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40363" cy="760909"/>
            </a:xfrm>
            <a:custGeom>
              <a:avLst/>
              <a:gdLst/>
              <a:ahLst/>
              <a:cxnLst/>
              <a:rect l="l" t="t" r="r" b="b"/>
              <a:pathLst>
                <a:path w="4940363" h="760909">
                  <a:moveTo>
                    <a:pt x="0" y="0"/>
                  </a:moveTo>
                  <a:lnTo>
                    <a:pt x="4940363" y="0"/>
                  </a:lnTo>
                  <a:lnTo>
                    <a:pt x="4940363" y="760909"/>
                  </a:lnTo>
                  <a:lnTo>
                    <a:pt x="0" y="760909"/>
                  </a:lnTo>
                  <a:close/>
                </a:path>
              </a:pathLst>
            </a:custGeom>
            <a:gradFill rotWithShape="1">
              <a:gsLst>
                <a:gs pos="0">
                  <a:srgbClr val="FFE8E3">
                    <a:alpha val="100000"/>
                  </a:srgbClr>
                </a:gs>
                <a:gs pos="100000">
                  <a:srgbClr val="26B36E">
                    <a:alpha val="100000"/>
                  </a:srgbClr>
                </a:gs>
              </a:gsLst>
              <a:lin ang="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40363" cy="7990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31246" y="1104878"/>
            <a:ext cx="6955518" cy="8559267"/>
          </a:xfrm>
          <a:custGeom>
            <a:avLst/>
            <a:gdLst/>
            <a:ahLst/>
            <a:cxnLst/>
            <a:rect l="l" t="t" r="r" b="b"/>
            <a:pathLst>
              <a:path w="6955518" h="8559267">
                <a:moveTo>
                  <a:pt x="0" y="0"/>
                </a:moveTo>
                <a:lnTo>
                  <a:pt x="6955518" y="0"/>
                </a:lnTo>
                <a:lnTo>
                  <a:pt x="6955518" y="8559267"/>
                </a:lnTo>
                <a:lnTo>
                  <a:pt x="0" y="8559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427664" y="892870"/>
            <a:ext cx="8331564" cy="2845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00"/>
              </a:lnSpc>
              <a:spcBef>
                <a:spcPct val="0"/>
              </a:spcBef>
            </a:pPr>
            <a:r>
              <a:rPr lang="en-US" sz="4400" b="1">
                <a:solidFill>
                  <a:srgbClr val="000000"/>
                </a:solidFill>
                <a:latin typeface="Cloud Condensed Bold"/>
                <a:ea typeface="Cloud Condensed Bold"/>
                <a:cs typeface="Cloud Condensed Bold"/>
                <a:sym typeface="Cloud Condensed Bold"/>
              </a:rPr>
              <a:t>O‘ZB</a:t>
            </a:r>
            <a:r>
              <a:rPr lang="en-US" sz="4400" b="1" u="none" strike="noStrike">
                <a:solidFill>
                  <a:srgbClr val="000000"/>
                </a:solidFill>
                <a:latin typeface="Cloud Condensed Bold"/>
                <a:ea typeface="Cloud Condensed Bold"/>
                <a:cs typeface="Cloud Condensed Bold"/>
                <a:sym typeface="Cloud Condensed Bold"/>
              </a:rPr>
              <a:t>EKISTONNING “SHAXSGA DOIR MA’LUMOTLAR TO‘G‘RISIDA”GI QONUNI HAMDA CRPD TALABLARI ASOSIDA TADQIQOT MA’LUMOTLARI:</a:t>
            </a:r>
          </a:p>
          <a:p>
            <a:pPr marL="0" lvl="0" indent="0" algn="l">
              <a:lnSpc>
                <a:spcPts val="4400"/>
              </a:lnSpc>
              <a:spcBef>
                <a:spcPct val="0"/>
              </a:spcBef>
            </a:pPr>
            <a:endParaRPr lang="en-US" sz="4400" b="1" u="none" strike="noStrike">
              <a:solidFill>
                <a:srgbClr val="000000"/>
              </a:solidFill>
              <a:latin typeface="Cloud Condensed Bold"/>
              <a:ea typeface="Cloud Condensed Bold"/>
              <a:cs typeface="Cloud Condensed Bold"/>
              <a:sym typeface="Cloud Condensed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237025" y="3298213"/>
            <a:ext cx="7585494" cy="3413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6924" lvl="1" indent="-353462" algn="l">
              <a:lnSpc>
                <a:spcPts val="4584"/>
              </a:lnSpc>
              <a:buAutoNum type="arabicPeriod"/>
            </a:pPr>
            <a:r>
              <a:rPr lang="en-US" sz="3274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 Shifrlangan joyda saqlanishi;</a:t>
            </a:r>
          </a:p>
          <a:p>
            <a:pPr marL="706924" lvl="1" indent="-353462" algn="l">
              <a:lnSpc>
                <a:spcPts val="4584"/>
              </a:lnSpc>
              <a:buAutoNum type="arabicPeriod"/>
            </a:pPr>
            <a:r>
              <a:rPr lang="en-US" sz="3274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 Intervyu yozuvlari tarqatilmasligi;</a:t>
            </a:r>
          </a:p>
          <a:p>
            <a:pPr marL="706924" lvl="1" indent="-353462" algn="l">
              <a:lnSpc>
                <a:spcPts val="4584"/>
              </a:lnSpc>
              <a:buAutoNum type="arabicPeriod"/>
            </a:pPr>
            <a:r>
              <a:rPr lang="en-US" sz="3274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 Shaxs to‘g‘risidagi ma’lumotlar anonimlashtirilishi;</a:t>
            </a:r>
          </a:p>
          <a:p>
            <a:pPr marL="706924" lvl="1" indent="-353462" algn="l">
              <a:lnSpc>
                <a:spcPts val="4584"/>
              </a:lnSpc>
              <a:buAutoNum type="arabicPeriod"/>
            </a:pPr>
            <a:r>
              <a:rPr lang="en-US" sz="3274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 Ma’lumotlar faqat ilmiy maqsadda ishlatilishi shart.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8E3">
                <a:alpha val="100000"/>
              </a:srgbClr>
            </a:gs>
            <a:gs pos="100000">
              <a:srgbClr val="236FB5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1576" y="8743950"/>
            <a:ext cx="18757941" cy="1840390"/>
            <a:chOff x="0" y="0"/>
            <a:chExt cx="4940363" cy="484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40363" cy="484712"/>
            </a:xfrm>
            <a:custGeom>
              <a:avLst/>
              <a:gdLst/>
              <a:ahLst/>
              <a:cxnLst/>
              <a:rect l="l" t="t" r="r" b="b"/>
              <a:pathLst>
                <a:path w="4940363" h="484712">
                  <a:moveTo>
                    <a:pt x="0" y="0"/>
                  </a:moveTo>
                  <a:lnTo>
                    <a:pt x="4940363" y="0"/>
                  </a:lnTo>
                  <a:lnTo>
                    <a:pt x="4940363" y="484712"/>
                  </a:lnTo>
                  <a:lnTo>
                    <a:pt x="0" y="484712"/>
                  </a:lnTo>
                  <a:close/>
                </a:path>
              </a:pathLst>
            </a:custGeom>
            <a:gradFill rotWithShape="1">
              <a:gsLst>
                <a:gs pos="0">
                  <a:srgbClr val="C95745">
                    <a:alpha val="100000"/>
                  </a:srgbClr>
                </a:gs>
                <a:gs pos="100000">
                  <a:srgbClr val="FFE8E3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40363" cy="522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826572" y="5554378"/>
            <a:ext cx="8634857" cy="4732622"/>
          </a:xfrm>
          <a:custGeom>
            <a:avLst/>
            <a:gdLst/>
            <a:ahLst/>
            <a:cxnLst/>
            <a:rect l="l" t="t" r="r" b="b"/>
            <a:pathLst>
              <a:path w="8634857" h="4732622">
                <a:moveTo>
                  <a:pt x="0" y="0"/>
                </a:moveTo>
                <a:lnTo>
                  <a:pt x="8634856" y="0"/>
                </a:lnTo>
                <a:lnTo>
                  <a:pt x="8634856" y="4732622"/>
                </a:lnTo>
                <a:lnTo>
                  <a:pt x="0" y="4732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765105" y="1985148"/>
            <a:ext cx="15219385" cy="150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490"/>
              </a:lnSpc>
              <a:spcBef>
                <a:spcPct val="0"/>
              </a:spcBef>
            </a:pPr>
            <a:r>
              <a:rPr lang="en-US" sz="10490" b="1">
                <a:solidFill>
                  <a:srgbClr val="000000"/>
                </a:solidFill>
                <a:latin typeface="Cloud Condensed Bold"/>
                <a:ea typeface="Cloud Condensed Bold"/>
                <a:cs typeface="Cloud Condensed Bold"/>
                <a:sym typeface="Cloud Condensed Bold"/>
              </a:rPr>
              <a:t>THANK YOU FOR ATTENTION!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</Words>
  <Application>Microsoft Office PowerPoint</Application>
  <PresentationFormat>Произвольный</PresentationFormat>
  <Paragraphs>26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Antonio Bold</vt:lpstr>
      <vt:lpstr>Antonio Bold Italics</vt:lpstr>
      <vt:lpstr>Cloud Condensed Bold</vt:lpstr>
      <vt:lpstr>Calibri</vt:lpstr>
      <vt:lpstr>Cloud Condensed</vt:lpstr>
      <vt:lpstr>Telegraf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4-modul</dc:title>
  <dc:creator>Dell</dc:creator>
  <cp:lastModifiedBy>Dell</cp:lastModifiedBy>
  <cp:revision>2</cp:revision>
  <dcterms:created xsi:type="dcterms:W3CDTF">2006-08-16T00:00:00Z</dcterms:created>
  <dcterms:modified xsi:type="dcterms:W3CDTF">2025-11-16T15:05:37Z</dcterms:modified>
  <dc:identifier>DAG42v6X93w</dc:identifier>
</cp:coreProperties>
</file>