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Gagalin" panose="020B0604020202020204" charset="0"/>
      <p:regular r:id="rId17"/>
    </p:embeddedFont>
    <p:embeddedFont>
      <p:font typeface="Poppins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0.sv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1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9.png"/><Relationship Id="rId7" Type="http://schemas.openxmlformats.org/officeDocument/2006/relationships/image" Target="../media/image3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33.svg"/><Relationship Id="rId10" Type="http://schemas.openxmlformats.org/officeDocument/2006/relationships/image" Target="../media/image27.png"/><Relationship Id="rId4" Type="http://schemas.openxmlformats.org/officeDocument/2006/relationships/image" Target="../media/image24.png"/><Relationship Id="rId9" Type="http://schemas.openxmlformats.org/officeDocument/2006/relationships/image" Target="../media/image3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4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0.svg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sv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5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sv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230" r="-19230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3072829" y="5935623"/>
            <a:ext cx="3028915" cy="4338721"/>
          </a:xfrm>
          <a:custGeom>
            <a:avLst/>
            <a:gdLst/>
            <a:ahLst/>
            <a:cxnLst/>
            <a:rect l="l" t="t" r="r" b="b"/>
            <a:pathLst>
              <a:path w="3028915" h="4338721">
                <a:moveTo>
                  <a:pt x="3028915" y="0"/>
                </a:moveTo>
                <a:lnTo>
                  <a:pt x="0" y="0"/>
                </a:lnTo>
                <a:lnTo>
                  <a:pt x="0" y="4338721"/>
                </a:lnTo>
                <a:lnTo>
                  <a:pt x="3028915" y="4338721"/>
                </a:lnTo>
                <a:lnTo>
                  <a:pt x="3028915" y="0"/>
                </a:lnTo>
                <a:close/>
              </a:path>
            </a:pathLst>
          </a:custGeom>
          <a:blipFill>
            <a:blip r:embed="rId3"/>
            <a:stretch>
              <a:fillRect t="-3221" b="-26962"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5259085" y="5263755"/>
            <a:ext cx="3028915" cy="5023245"/>
          </a:xfrm>
          <a:custGeom>
            <a:avLst/>
            <a:gdLst/>
            <a:ahLst/>
            <a:cxnLst/>
            <a:rect l="l" t="t" r="r" b="b"/>
            <a:pathLst>
              <a:path w="3028915" h="5023245">
                <a:moveTo>
                  <a:pt x="3028915" y="0"/>
                </a:moveTo>
                <a:lnTo>
                  <a:pt x="0" y="0"/>
                </a:lnTo>
                <a:lnTo>
                  <a:pt x="0" y="5023245"/>
                </a:lnTo>
                <a:lnTo>
                  <a:pt x="3028915" y="5023245"/>
                </a:lnTo>
                <a:lnTo>
                  <a:pt x="3028915" y="0"/>
                </a:lnTo>
                <a:close/>
              </a:path>
            </a:pathLst>
          </a:custGeom>
          <a:blipFill>
            <a:blip r:embed="rId3"/>
            <a:stretch>
              <a:fillRect t="-2782" b="-9661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7480459"/>
            <a:ext cx="17259300" cy="2806541"/>
          </a:xfrm>
          <a:custGeom>
            <a:avLst/>
            <a:gdLst/>
            <a:ahLst/>
            <a:cxnLst/>
            <a:rect l="l" t="t" r="r" b="b"/>
            <a:pathLst>
              <a:path w="17259300" h="2806541">
                <a:moveTo>
                  <a:pt x="0" y="0"/>
                </a:moveTo>
                <a:lnTo>
                  <a:pt x="17259300" y="0"/>
                </a:lnTo>
                <a:lnTo>
                  <a:pt x="17259300" y="2806541"/>
                </a:lnTo>
                <a:lnTo>
                  <a:pt x="0" y="28065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169" b="-3169"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1028700" y="1108858"/>
            <a:ext cx="4706302" cy="8149442"/>
          </a:xfrm>
          <a:custGeom>
            <a:avLst/>
            <a:gdLst/>
            <a:ahLst/>
            <a:cxnLst/>
            <a:rect l="l" t="t" r="r" b="b"/>
            <a:pathLst>
              <a:path w="4706302" h="8149442">
                <a:moveTo>
                  <a:pt x="4706302" y="0"/>
                </a:moveTo>
                <a:lnTo>
                  <a:pt x="0" y="0"/>
                </a:lnTo>
                <a:lnTo>
                  <a:pt x="0" y="8149442"/>
                </a:lnTo>
                <a:lnTo>
                  <a:pt x="4706302" y="8149442"/>
                </a:lnTo>
                <a:lnTo>
                  <a:pt x="4706302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133340" y="2452451"/>
            <a:ext cx="1382354" cy="1467750"/>
          </a:xfrm>
          <a:custGeom>
            <a:avLst/>
            <a:gdLst/>
            <a:ahLst/>
            <a:cxnLst/>
            <a:rect l="l" t="t" r="r" b="b"/>
            <a:pathLst>
              <a:path w="1382354" h="1467750">
                <a:moveTo>
                  <a:pt x="0" y="0"/>
                </a:moveTo>
                <a:lnTo>
                  <a:pt x="1382353" y="0"/>
                </a:lnTo>
                <a:lnTo>
                  <a:pt x="1382353" y="1467750"/>
                </a:lnTo>
                <a:lnTo>
                  <a:pt x="0" y="14677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6292455"/>
            <a:ext cx="1753042" cy="3994545"/>
          </a:xfrm>
          <a:custGeom>
            <a:avLst/>
            <a:gdLst/>
            <a:ahLst/>
            <a:cxnLst/>
            <a:rect l="l" t="t" r="r" b="b"/>
            <a:pathLst>
              <a:path w="1753042" h="3994545">
                <a:moveTo>
                  <a:pt x="0" y="0"/>
                </a:moveTo>
                <a:lnTo>
                  <a:pt x="1753042" y="0"/>
                </a:lnTo>
                <a:lnTo>
                  <a:pt x="1753042" y="3994545"/>
                </a:lnTo>
                <a:lnTo>
                  <a:pt x="0" y="39945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154" b="-6516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5481459" y="7480459"/>
            <a:ext cx="1777841" cy="1777841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5783982" y="7827762"/>
            <a:ext cx="1172794" cy="1083235"/>
          </a:xfrm>
          <a:custGeom>
            <a:avLst/>
            <a:gdLst/>
            <a:ahLst/>
            <a:cxnLst/>
            <a:rect l="l" t="t" r="r" b="b"/>
            <a:pathLst>
              <a:path w="1172794" h="1083235">
                <a:moveTo>
                  <a:pt x="0" y="0"/>
                </a:moveTo>
                <a:lnTo>
                  <a:pt x="1172794" y="0"/>
                </a:lnTo>
                <a:lnTo>
                  <a:pt x="1172794" y="1083235"/>
                </a:lnTo>
                <a:lnTo>
                  <a:pt x="0" y="10832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735002" y="5935623"/>
            <a:ext cx="3356377" cy="4338721"/>
          </a:xfrm>
          <a:custGeom>
            <a:avLst/>
            <a:gdLst/>
            <a:ahLst/>
            <a:cxnLst/>
            <a:rect l="l" t="t" r="r" b="b"/>
            <a:pathLst>
              <a:path w="3356377" h="4338721">
                <a:moveTo>
                  <a:pt x="0" y="0"/>
                </a:moveTo>
                <a:lnTo>
                  <a:pt x="3356377" y="0"/>
                </a:lnTo>
                <a:lnTo>
                  <a:pt x="3356377" y="4338721"/>
                </a:lnTo>
                <a:lnTo>
                  <a:pt x="0" y="433872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b="-5119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613117" y="1502610"/>
            <a:ext cx="12111678" cy="376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42"/>
              </a:lnSpc>
            </a:pPr>
            <a:r>
              <a:rPr lang="en-US" sz="7173" dirty="0">
                <a:solidFill>
                  <a:srgbClr val="4D6CAB"/>
                </a:solidFill>
                <a:latin typeface="Gagalin"/>
                <a:ea typeface="Gagalin"/>
                <a:cs typeface="Gagalin"/>
                <a:sym typeface="Gagalin"/>
              </a:rPr>
              <a:t>NOGIRONLIGI </a:t>
            </a:r>
            <a:r>
              <a:rPr lang="en-US" sz="7173" dirty="0" smtClean="0">
                <a:solidFill>
                  <a:srgbClr val="4D6CAB"/>
                </a:solidFill>
                <a:latin typeface="Gagalin"/>
                <a:ea typeface="Gagalin"/>
                <a:cs typeface="Gagalin"/>
                <a:sym typeface="Gagalin"/>
              </a:rPr>
              <a:t>BO‘LGAN </a:t>
            </a:r>
            <a:r>
              <a:rPr lang="en-US" sz="7173" dirty="0">
                <a:solidFill>
                  <a:srgbClr val="4D6CAB"/>
                </a:solidFill>
                <a:latin typeface="Gagalin"/>
                <a:ea typeface="Gagalin"/>
                <a:cs typeface="Gagalin"/>
                <a:sym typeface="Gagalin"/>
              </a:rPr>
              <a:t>SHAXS HUQUQLARINI TADQIQ QILISHDA O‘ZBEKISTON AMALIYOTI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687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8992801"/>
            <a:ext cx="18288000" cy="1294199"/>
            <a:chOff x="0" y="0"/>
            <a:chExt cx="4816593" cy="3408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340859"/>
            </a:xfrm>
            <a:custGeom>
              <a:avLst/>
              <a:gdLst/>
              <a:ahLst/>
              <a:cxnLst/>
              <a:rect l="l" t="t" r="r" b="b"/>
              <a:pathLst>
                <a:path w="4816592" h="340859">
                  <a:moveTo>
                    <a:pt x="0" y="0"/>
                  </a:moveTo>
                  <a:lnTo>
                    <a:pt x="4816592" y="0"/>
                  </a:lnTo>
                  <a:lnTo>
                    <a:pt x="4816592" y="340859"/>
                  </a:lnTo>
                  <a:lnTo>
                    <a:pt x="0" y="340859"/>
                  </a:lnTo>
                  <a:close/>
                </a:path>
              </a:pathLst>
            </a:custGeom>
            <a:solidFill>
              <a:srgbClr val="DCA75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816593" cy="2837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5312496" cy="8992801"/>
          </a:xfrm>
          <a:custGeom>
            <a:avLst/>
            <a:gdLst/>
            <a:ahLst/>
            <a:cxnLst/>
            <a:rect l="l" t="t" r="r" b="b"/>
            <a:pathLst>
              <a:path w="5312496" h="8992801">
                <a:moveTo>
                  <a:pt x="0" y="0"/>
                </a:moveTo>
                <a:lnTo>
                  <a:pt x="5312496" y="0"/>
                </a:lnTo>
                <a:lnTo>
                  <a:pt x="5312496" y="8992801"/>
                </a:lnTo>
                <a:lnTo>
                  <a:pt x="0" y="89928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8" r="-22957" b="-2952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40370"/>
            <a:ext cx="1970333" cy="9217930"/>
          </a:xfrm>
          <a:custGeom>
            <a:avLst/>
            <a:gdLst/>
            <a:ahLst/>
            <a:cxnLst/>
            <a:rect l="l" t="t" r="r" b="b"/>
            <a:pathLst>
              <a:path w="1970333" h="9217930">
                <a:moveTo>
                  <a:pt x="0" y="0"/>
                </a:moveTo>
                <a:lnTo>
                  <a:pt x="1970333" y="0"/>
                </a:lnTo>
                <a:lnTo>
                  <a:pt x="1970333" y="9217930"/>
                </a:lnTo>
                <a:lnTo>
                  <a:pt x="0" y="92179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700" y="2896239"/>
            <a:ext cx="5681648" cy="7390761"/>
          </a:xfrm>
          <a:custGeom>
            <a:avLst/>
            <a:gdLst/>
            <a:ahLst/>
            <a:cxnLst/>
            <a:rect l="l" t="t" r="r" b="b"/>
            <a:pathLst>
              <a:path w="5681648" h="7390761">
                <a:moveTo>
                  <a:pt x="0" y="0"/>
                </a:moveTo>
                <a:lnTo>
                  <a:pt x="5681648" y="0"/>
                </a:lnTo>
                <a:lnTo>
                  <a:pt x="5681648" y="7390761"/>
                </a:lnTo>
                <a:lnTo>
                  <a:pt x="0" y="73907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970333" y="1457927"/>
            <a:ext cx="2293576" cy="2296766"/>
          </a:xfrm>
          <a:custGeom>
            <a:avLst/>
            <a:gdLst/>
            <a:ahLst/>
            <a:cxnLst/>
            <a:rect l="l" t="t" r="r" b="b"/>
            <a:pathLst>
              <a:path w="2293576" h="2296766">
                <a:moveTo>
                  <a:pt x="0" y="0"/>
                </a:moveTo>
                <a:lnTo>
                  <a:pt x="2293576" y="0"/>
                </a:lnTo>
                <a:lnTo>
                  <a:pt x="2293576" y="2296766"/>
                </a:lnTo>
                <a:lnTo>
                  <a:pt x="0" y="22967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7178939" y="2218557"/>
            <a:ext cx="9938074" cy="5849886"/>
            <a:chOff x="0" y="0"/>
            <a:chExt cx="2617435" cy="15407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617435" cy="1540711"/>
            </a:xfrm>
            <a:custGeom>
              <a:avLst/>
              <a:gdLst/>
              <a:ahLst/>
              <a:cxnLst/>
              <a:rect l="l" t="t" r="r" b="b"/>
              <a:pathLst>
                <a:path w="2617435" h="1540711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1522793"/>
                  </a:lnTo>
                  <a:cubicBezTo>
                    <a:pt x="2617435" y="1527545"/>
                    <a:pt x="2615548" y="1532103"/>
                    <a:pt x="2612187" y="1535463"/>
                  </a:cubicBezTo>
                  <a:cubicBezTo>
                    <a:pt x="2608827" y="1538823"/>
                    <a:pt x="2604270" y="1540711"/>
                    <a:pt x="2599518" y="1540711"/>
                  </a:cubicBezTo>
                  <a:lnTo>
                    <a:pt x="17917" y="1540711"/>
                  </a:lnTo>
                  <a:cubicBezTo>
                    <a:pt x="13165" y="1540711"/>
                    <a:pt x="8608" y="1538823"/>
                    <a:pt x="5248" y="1535463"/>
                  </a:cubicBezTo>
                  <a:cubicBezTo>
                    <a:pt x="1888" y="1532103"/>
                    <a:pt x="0" y="1527545"/>
                    <a:pt x="0" y="1522793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57150"/>
              <a:ext cx="2617435" cy="14835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6717438" y="6847812"/>
            <a:ext cx="1570562" cy="3439188"/>
          </a:xfrm>
          <a:custGeom>
            <a:avLst/>
            <a:gdLst/>
            <a:ahLst/>
            <a:cxnLst/>
            <a:rect l="l" t="t" r="r" b="b"/>
            <a:pathLst>
              <a:path w="1570562" h="3439188">
                <a:moveTo>
                  <a:pt x="0" y="0"/>
                </a:moveTo>
                <a:lnTo>
                  <a:pt x="1570562" y="0"/>
                </a:lnTo>
                <a:lnTo>
                  <a:pt x="1570562" y="3439188"/>
                </a:lnTo>
                <a:lnTo>
                  <a:pt x="0" y="34391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6710348" y="403871"/>
            <a:ext cx="10792371" cy="1501904"/>
            <a:chOff x="0" y="0"/>
            <a:chExt cx="2842435" cy="39556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842435" cy="395563"/>
            </a:xfrm>
            <a:custGeom>
              <a:avLst/>
              <a:gdLst/>
              <a:ahLst/>
              <a:cxnLst/>
              <a:rect l="l" t="t" r="r" b="b"/>
              <a:pathLst>
                <a:path w="2842435" h="395563">
                  <a:moveTo>
                    <a:pt x="16499" y="0"/>
                  </a:moveTo>
                  <a:lnTo>
                    <a:pt x="2825936" y="0"/>
                  </a:lnTo>
                  <a:cubicBezTo>
                    <a:pt x="2835048" y="0"/>
                    <a:pt x="2842435" y="7387"/>
                    <a:pt x="2842435" y="16499"/>
                  </a:cubicBezTo>
                  <a:lnTo>
                    <a:pt x="2842435" y="379064"/>
                  </a:lnTo>
                  <a:cubicBezTo>
                    <a:pt x="2842435" y="388176"/>
                    <a:pt x="2835048" y="395563"/>
                    <a:pt x="2825936" y="395563"/>
                  </a:cubicBezTo>
                  <a:lnTo>
                    <a:pt x="16499" y="395563"/>
                  </a:lnTo>
                  <a:cubicBezTo>
                    <a:pt x="7387" y="395563"/>
                    <a:pt x="0" y="388176"/>
                    <a:pt x="0" y="379064"/>
                  </a:cubicBezTo>
                  <a:lnTo>
                    <a:pt x="0" y="16499"/>
                  </a:lnTo>
                  <a:cubicBezTo>
                    <a:pt x="0" y="7387"/>
                    <a:pt x="7387" y="0"/>
                    <a:pt x="16499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57150"/>
              <a:ext cx="2842435" cy="3384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521014" y="2277514"/>
            <a:ext cx="9538498" cy="5790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</a:pPr>
            <a:r>
              <a:rPr lang="en-US" sz="27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Konstitutsiya nogironligi bo‘lgan shaxslarning huquqlarini ta’minlash bo‘yicha fundamental me’yorlarni mustahkamladi.</a:t>
            </a:r>
          </a:p>
          <a:p>
            <a:pPr marL="601430" lvl="1" indent="-300715" algn="l">
              <a:lnSpc>
                <a:spcPts val="3899"/>
              </a:lnSpc>
              <a:buFont typeface="Arial"/>
              <a:buChar char="•"/>
            </a:pPr>
            <a:r>
              <a:rPr lang="en-US" sz="27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Nogironlik sababli har qanday kamsitish taqiqlanadi.</a:t>
            </a:r>
          </a:p>
          <a:p>
            <a:pPr marL="601430" lvl="1" indent="-300715" algn="l">
              <a:lnSpc>
                <a:spcPts val="3899"/>
              </a:lnSpc>
              <a:buFont typeface="Arial"/>
              <a:buChar char="•"/>
            </a:pPr>
            <a:r>
              <a:rPr lang="en-US" sz="27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Jamiyat hayotining barcha sohalariga teng ravishda integratsiya qilinish kafolatlanadi.</a:t>
            </a:r>
          </a:p>
          <a:p>
            <a:pPr marL="601430" lvl="1" indent="-300715" algn="l">
              <a:lnSpc>
                <a:spcPts val="3899"/>
              </a:lnSpc>
              <a:buFont typeface="Arial"/>
              <a:buChar char="•"/>
            </a:pPr>
            <a:r>
              <a:rPr lang="en-US" sz="27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Davlat nogironligi bo‘lgan shaxslarning to‘liq hayot kechirishi uchun sharoitlar yaratadi.</a:t>
            </a:r>
          </a:p>
          <a:p>
            <a:pPr algn="l">
              <a:lnSpc>
                <a:spcPts val="3899"/>
              </a:lnSpc>
            </a:pPr>
            <a:r>
              <a:rPr lang="en-US" sz="27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Nogironligi bo‘lgan shaxslar ijtimoiy himoya obyekti emas, balki to‘laqonli subyektlar sifatida tan olinadi.</a:t>
            </a:r>
          </a:p>
          <a:p>
            <a:pPr algn="l">
              <a:lnSpc>
                <a:spcPts val="3479"/>
              </a:lnSpc>
            </a:pPr>
            <a:endParaRPr lang="en-US" sz="278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861234" y="784135"/>
            <a:ext cx="10858058" cy="8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13"/>
              </a:lnSpc>
            </a:pPr>
            <a:r>
              <a:rPr lang="en-US" sz="6250">
                <a:solidFill>
                  <a:srgbClr val="BE170B"/>
                </a:solidFill>
                <a:latin typeface="Gagalin"/>
                <a:ea typeface="Gagalin"/>
                <a:cs typeface="Gagalin"/>
                <a:sym typeface="Gagalin"/>
              </a:rPr>
              <a:t>Konstitutsiyaviy Kafolatlar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311" t="-78531" r="-11866" b="-5030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8992801"/>
            <a:ext cx="18288000" cy="1294199"/>
            <a:chOff x="0" y="0"/>
            <a:chExt cx="4816593" cy="3408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340859"/>
            </a:xfrm>
            <a:custGeom>
              <a:avLst/>
              <a:gdLst/>
              <a:ahLst/>
              <a:cxnLst/>
              <a:rect l="l" t="t" r="r" b="b"/>
              <a:pathLst>
                <a:path w="4816592" h="340859">
                  <a:moveTo>
                    <a:pt x="0" y="0"/>
                  </a:moveTo>
                  <a:lnTo>
                    <a:pt x="4816592" y="0"/>
                  </a:lnTo>
                  <a:lnTo>
                    <a:pt x="4816592" y="340859"/>
                  </a:lnTo>
                  <a:lnTo>
                    <a:pt x="0" y="340859"/>
                  </a:lnTo>
                  <a:close/>
                </a:path>
              </a:pathLst>
            </a:custGeom>
            <a:solidFill>
              <a:srgbClr val="F09B7A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816593" cy="2837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4677023" y="4716579"/>
            <a:ext cx="3610977" cy="5570421"/>
          </a:xfrm>
          <a:custGeom>
            <a:avLst/>
            <a:gdLst/>
            <a:ahLst/>
            <a:cxnLst/>
            <a:rect l="l" t="t" r="r" b="b"/>
            <a:pathLst>
              <a:path w="3610977" h="5570421">
                <a:moveTo>
                  <a:pt x="0" y="0"/>
                </a:moveTo>
                <a:lnTo>
                  <a:pt x="3610977" y="0"/>
                </a:lnTo>
                <a:lnTo>
                  <a:pt x="3610977" y="5570421"/>
                </a:lnTo>
                <a:lnTo>
                  <a:pt x="0" y="55704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62148" b="-504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662218" y="3450526"/>
            <a:ext cx="4028264" cy="1180654"/>
            <a:chOff x="0" y="0"/>
            <a:chExt cx="1060942" cy="31095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60942" cy="310954"/>
            </a:xfrm>
            <a:custGeom>
              <a:avLst/>
              <a:gdLst/>
              <a:ahLst/>
              <a:cxnLst/>
              <a:rect l="l" t="t" r="r" b="b"/>
              <a:pathLst>
                <a:path w="1060942" h="310954">
                  <a:moveTo>
                    <a:pt x="44204" y="0"/>
                  </a:moveTo>
                  <a:lnTo>
                    <a:pt x="1016738" y="0"/>
                  </a:lnTo>
                  <a:cubicBezTo>
                    <a:pt x="1028462" y="0"/>
                    <a:pt x="1039705" y="4657"/>
                    <a:pt x="1047995" y="12947"/>
                  </a:cubicBezTo>
                  <a:cubicBezTo>
                    <a:pt x="1056285" y="21237"/>
                    <a:pt x="1060942" y="32480"/>
                    <a:pt x="1060942" y="44204"/>
                  </a:cubicBezTo>
                  <a:lnTo>
                    <a:pt x="1060942" y="266750"/>
                  </a:lnTo>
                  <a:cubicBezTo>
                    <a:pt x="1060942" y="278474"/>
                    <a:pt x="1056285" y="289717"/>
                    <a:pt x="1047995" y="298007"/>
                  </a:cubicBezTo>
                  <a:cubicBezTo>
                    <a:pt x="1039705" y="306297"/>
                    <a:pt x="1028462" y="310954"/>
                    <a:pt x="1016738" y="310954"/>
                  </a:cubicBezTo>
                  <a:lnTo>
                    <a:pt x="44204" y="310954"/>
                  </a:lnTo>
                  <a:cubicBezTo>
                    <a:pt x="32480" y="310954"/>
                    <a:pt x="21237" y="306297"/>
                    <a:pt x="12947" y="298007"/>
                  </a:cubicBezTo>
                  <a:cubicBezTo>
                    <a:pt x="4657" y="289717"/>
                    <a:pt x="0" y="278474"/>
                    <a:pt x="0" y="266750"/>
                  </a:cubicBezTo>
                  <a:lnTo>
                    <a:pt x="0" y="44204"/>
                  </a:lnTo>
                  <a:cubicBezTo>
                    <a:pt x="0" y="32480"/>
                    <a:pt x="4657" y="21237"/>
                    <a:pt x="12947" y="12947"/>
                  </a:cubicBezTo>
                  <a:cubicBezTo>
                    <a:pt x="21237" y="4657"/>
                    <a:pt x="32480" y="0"/>
                    <a:pt x="44204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57150"/>
              <a:ext cx="1060942" cy="2538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62218" y="580644"/>
            <a:ext cx="9938074" cy="1501904"/>
            <a:chOff x="0" y="0"/>
            <a:chExt cx="2617435" cy="39556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617435" cy="395563"/>
            </a:xfrm>
            <a:custGeom>
              <a:avLst/>
              <a:gdLst/>
              <a:ahLst/>
              <a:cxnLst/>
              <a:rect l="l" t="t" r="r" b="b"/>
              <a:pathLst>
                <a:path w="2617435" h="395563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377646"/>
                  </a:lnTo>
                  <a:cubicBezTo>
                    <a:pt x="2617435" y="382398"/>
                    <a:pt x="2615548" y="386955"/>
                    <a:pt x="2612187" y="390315"/>
                  </a:cubicBezTo>
                  <a:cubicBezTo>
                    <a:pt x="2608827" y="393675"/>
                    <a:pt x="2604270" y="395563"/>
                    <a:pt x="2599518" y="395563"/>
                  </a:cubicBezTo>
                  <a:lnTo>
                    <a:pt x="17917" y="395563"/>
                  </a:lnTo>
                  <a:cubicBezTo>
                    <a:pt x="13165" y="395563"/>
                    <a:pt x="8608" y="393675"/>
                    <a:pt x="5248" y="390315"/>
                  </a:cubicBezTo>
                  <a:cubicBezTo>
                    <a:pt x="1888" y="386955"/>
                    <a:pt x="0" y="382398"/>
                    <a:pt x="0" y="377646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57150"/>
              <a:ext cx="2617435" cy="3384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208127" y="3450526"/>
            <a:ext cx="2461525" cy="1180654"/>
            <a:chOff x="0" y="0"/>
            <a:chExt cx="648303" cy="31095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48303" cy="310954"/>
            </a:xfrm>
            <a:custGeom>
              <a:avLst/>
              <a:gdLst/>
              <a:ahLst/>
              <a:cxnLst/>
              <a:rect l="l" t="t" r="r" b="b"/>
              <a:pathLst>
                <a:path w="648303" h="310954">
                  <a:moveTo>
                    <a:pt x="72339" y="0"/>
                  </a:moveTo>
                  <a:lnTo>
                    <a:pt x="575964" y="0"/>
                  </a:lnTo>
                  <a:cubicBezTo>
                    <a:pt x="595149" y="0"/>
                    <a:pt x="613549" y="7621"/>
                    <a:pt x="627115" y="21188"/>
                  </a:cubicBezTo>
                  <a:cubicBezTo>
                    <a:pt x="640681" y="34754"/>
                    <a:pt x="648303" y="53153"/>
                    <a:pt x="648303" y="72339"/>
                  </a:cubicBezTo>
                  <a:lnTo>
                    <a:pt x="648303" y="238615"/>
                  </a:lnTo>
                  <a:cubicBezTo>
                    <a:pt x="648303" y="257801"/>
                    <a:pt x="640681" y="276200"/>
                    <a:pt x="627115" y="289766"/>
                  </a:cubicBezTo>
                  <a:cubicBezTo>
                    <a:pt x="613549" y="303333"/>
                    <a:pt x="595149" y="310954"/>
                    <a:pt x="575964" y="310954"/>
                  </a:cubicBezTo>
                  <a:lnTo>
                    <a:pt x="72339" y="310954"/>
                  </a:lnTo>
                  <a:cubicBezTo>
                    <a:pt x="53153" y="310954"/>
                    <a:pt x="34754" y="303333"/>
                    <a:pt x="21188" y="289766"/>
                  </a:cubicBezTo>
                  <a:cubicBezTo>
                    <a:pt x="7621" y="276200"/>
                    <a:pt x="0" y="257801"/>
                    <a:pt x="0" y="238615"/>
                  </a:cubicBezTo>
                  <a:lnTo>
                    <a:pt x="0" y="72339"/>
                  </a:lnTo>
                  <a:cubicBezTo>
                    <a:pt x="0" y="53153"/>
                    <a:pt x="7621" y="34754"/>
                    <a:pt x="21188" y="21188"/>
                  </a:cubicBezTo>
                  <a:cubicBezTo>
                    <a:pt x="34754" y="7621"/>
                    <a:pt x="53153" y="0"/>
                    <a:pt x="72339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57150"/>
              <a:ext cx="648303" cy="2538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07175" y="4716579"/>
            <a:ext cx="3845023" cy="854280"/>
            <a:chOff x="0" y="0"/>
            <a:chExt cx="1012681" cy="22499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2681" cy="224996"/>
            </a:xfrm>
            <a:custGeom>
              <a:avLst/>
              <a:gdLst/>
              <a:ahLst/>
              <a:cxnLst/>
              <a:rect l="l" t="t" r="r" b="b"/>
              <a:pathLst>
                <a:path w="1012681" h="224996">
                  <a:moveTo>
                    <a:pt x="46310" y="0"/>
                  </a:moveTo>
                  <a:lnTo>
                    <a:pt x="966371" y="0"/>
                  </a:lnTo>
                  <a:cubicBezTo>
                    <a:pt x="978653" y="0"/>
                    <a:pt x="990432" y="4879"/>
                    <a:pt x="999117" y="13564"/>
                  </a:cubicBezTo>
                  <a:cubicBezTo>
                    <a:pt x="1007802" y="22249"/>
                    <a:pt x="1012681" y="34028"/>
                    <a:pt x="1012681" y="46310"/>
                  </a:cubicBezTo>
                  <a:lnTo>
                    <a:pt x="1012681" y="178685"/>
                  </a:lnTo>
                  <a:cubicBezTo>
                    <a:pt x="1012681" y="190968"/>
                    <a:pt x="1007802" y="202747"/>
                    <a:pt x="999117" y="211432"/>
                  </a:cubicBezTo>
                  <a:cubicBezTo>
                    <a:pt x="990432" y="220117"/>
                    <a:pt x="978653" y="224996"/>
                    <a:pt x="966371" y="224996"/>
                  </a:cubicBezTo>
                  <a:lnTo>
                    <a:pt x="46310" y="224996"/>
                  </a:lnTo>
                  <a:cubicBezTo>
                    <a:pt x="20734" y="224996"/>
                    <a:pt x="0" y="204262"/>
                    <a:pt x="0" y="178685"/>
                  </a:cubicBezTo>
                  <a:lnTo>
                    <a:pt x="0" y="46310"/>
                  </a:lnTo>
                  <a:cubicBezTo>
                    <a:pt x="0" y="34028"/>
                    <a:pt x="4879" y="22249"/>
                    <a:pt x="13564" y="13564"/>
                  </a:cubicBezTo>
                  <a:cubicBezTo>
                    <a:pt x="22249" y="4879"/>
                    <a:pt x="34028" y="0"/>
                    <a:pt x="46310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57150"/>
              <a:ext cx="1012681" cy="1678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13143273" y="1525871"/>
            <a:ext cx="4435325" cy="8589538"/>
          </a:xfrm>
          <a:custGeom>
            <a:avLst/>
            <a:gdLst/>
            <a:ahLst/>
            <a:cxnLst/>
            <a:rect l="l" t="t" r="r" b="b"/>
            <a:pathLst>
              <a:path w="4435325" h="8589538">
                <a:moveTo>
                  <a:pt x="0" y="0"/>
                </a:moveTo>
                <a:lnTo>
                  <a:pt x="4435326" y="0"/>
                </a:lnTo>
                <a:lnTo>
                  <a:pt x="4435326" y="8589538"/>
                </a:lnTo>
                <a:lnTo>
                  <a:pt x="0" y="85895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0" y="7725586"/>
            <a:ext cx="3330325" cy="2561414"/>
          </a:xfrm>
          <a:custGeom>
            <a:avLst/>
            <a:gdLst/>
            <a:ahLst/>
            <a:cxnLst/>
            <a:rect l="l" t="t" r="r" b="b"/>
            <a:pathLst>
              <a:path w="3330325" h="2561414">
                <a:moveTo>
                  <a:pt x="0" y="0"/>
                </a:moveTo>
                <a:lnTo>
                  <a:pt x="3330325" y="0"/>
                </a:lnTo>
                <a:lnTo>
                  <a:pt x="3330325" y="2561414"/>
                </a:lnTo>
                <a:lnTo>
                  <a:pt x="0" y="25614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8222" b="-49837"/>
            </a:stretch>
          </a:blipFill>
        </p:spPr>
      </p:sp>
      <p:sp>
        <p:nvSpPr>
          <p:cNvPr id="21" name="Freeform 21"/>
          <p:cNvSpPr/>
          <p:nvPr/>
        </p:nvSpPr>
        <p:spPr>
          <a:xfrm flipH="1">
            <a:off x="11864308" y="6101266"/>
            <a:ext cx="3496628" cy="4185734"/>
          </a:xfrm>
          <a:custGeom>
            <a:avLst/>
            <a:gdLst/>
            <a:ahLst/>
            <a:cxnLst/>
            <a:rect l="l" t="t" r="r" b="b"/>
            <a:pathLst>
              <a:path w="3496628" h="4185734">
                <a:moveTo>
                  <a:pt x="3496628" y="0"/>
                </a:moveTo>
                <a:lnTo>
                  <a:pt x="0" y="0"/>
                </a:lnTo>
                <a:lnTo>
                  <a:pt x="0" y="4185734"/>
                </a:lnTo>
                <a:lnTo>
                  <a:pt x="3496628" y="4185734"/>
                </a:lnTo>
                <a:lnTo>
                  <a:pt x="3496628" y="0"/>
                </a:lnTo>
                <a:close/>
              </a:path>
            </a:pathLst>
          </a:custGeom>
          <a:blipFill>
            <a:blip r:embed="rId7"/>
            <a:stretch>
              <a:fillRect b="-13462"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5749694" y="472023"/>
            <a:ext cx="2107695" cy="2107695"/>
          </a:xfrm>
          <a:custGeom>
            <a:avLst/>
            <a:gdLst/>
            <a:ahLst/>
            <a:cxnLst/>
            <a:rect l="l" t="t" r="r" b="b"/>
            <a:pathLst>
              <a:path w="2107695" h="2107695">
                <a:moveTo>
                  <a:pt x="0" y="0"/>
                </a:moveTo>
                <a:lnTo>
                  <a:pt x="2107696" y="0"/>
                </a:lnTo>
                <a:lnTo>
                  <a:pt x="2107696" y="2107696"/>
                </a:lnTo>
                <a:lnTo>
                  <a:pt x="0" y="210769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845459" y="3567596"/>
            <a:ext cx="3661782" cy="879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Qonunning Asosiy Tamoyillari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638165" y="914419"/>
            <a:ext cx="8962128" cy="8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13"/>
              </a:lnSpc>
            </a:pPr>
            <a:r>
              <a:rPr lang="en-US" sz="6250">
                <a:solidFill>
                  <a:srgbClr val="616709"/>
                </a:solidFill>
                <a:latin typeface="Gagalin"/>
                <a:ea typeface="Gagalin"/>
                <a:cs typeface="Gagalin"/>
                <a:sym typeface="Gagalin"/>
              </a:rPr>
              <a:t>O‘RQ-641-sonli Qonun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474289" y="3786671"/>
            <a:ext cx="3356960" cy="441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Mazmuni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85650" y="4907404"/>
            <a:ext cx="3721591" cy="879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Kamsitmaslik</a:t>
            </a:r>
          </a:p>
          <a:p>
            <a:pPr algn="l">
              <a:lnSpc>
                <a:spcPts val="3479"/>
              </a:lnSpc>
            </a:pPr>
            <a:endParaRPr lang="en-US" sz="248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7" name="Group 27"/>
          <p:cNvGrpSpPr/>
          <p:nvPr/>
        </p:nvGrpSpPr>
        <p:grpSpPr>
          <a:xfrm>
            <a:off x="662218" y="2579719"/>
            <a:ext cx="11792153" cy="682830"/>
            <a:chOff x="0" y="0"/>
            <a:chExt cx="3105752" cy="17984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105752" cy="179840"/>
            </a:xfrm>
            <a:custGeom>
              <a:avLst/>
              <a:gdLst/>
              <a:ahLst/>
              <a:cxnLst/>
              <a:rect l="l" t="t" r="r" b="b"/>
              <a:pathLst>
                <a:path w="3105752" h="179840">
                  <a:moveTo>
                    <a:pt x="15100" y="0"/>
                  </a:moveTo>
                  <a:lnTo>
                    <a:pt x="3090652" y="0"/>
                  </a:lnTo>
                  <a:cubicBezTo>
                    <a:pt x="3098991" y="0"/>
                    <a:pt x="3105752" y="6761"/>
                    <a:pt x="3105752" y="15100"/>
                  </a:cubicBezTo>
                  <a:lnTo>
                    <a:pt x="3105752" y="164740"/>
                  </a:lnTo>
                  <a:cubicBezTo>
                    <a:pt x="3105752" y="173079"/>
                    <a:pt x="3098991" y="179840"/>
                    <a:pt x="3090652" y="179840"/>
                  </a:cubicBezTo>
                  <a:lnTo>
                    <a:pt x="15100" y="179840"/>
                  </a:lnTo>
                  <a:cubicBezTo>
                    <a:pt x="6761" y="179840"/>
                    <a:pt x="0" y="173079"/>
                    <a:pt x="0" y="164740"/>
                  </a:cubicBezTo>
                  <a:lnTo>
                    <a:pt x="0" y="15100"/>
                  </a:lnTo>
                  <a:cubicBezTo>
                    <a:pt x="0" y="6761"/>
                    <a:pt x="6761" y="0"/>
                    <a:pt x="15100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57150"/>
              <a:ext cx="3105752" cy="1226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662218" y="2665937"/>
            <a:ext cx="11425671" cy="441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"Nogironligi bo‘lgan shaxslarning huquqlari to‘g‘risida"gi Qonun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208127" y="4716579"/>
            <a:ext cx="7246244" cy="854280"/>
            <a:chOff x="0" y="0"/>
            <a:chExt cx="1908476" cy="22499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908476" cy="224996"/>
            </a:xfrm>
            <a:custGeom>
              <a:avLst/>
              <a:gdLst/>
              <a:ahLst/>
              <a:cxnLst/>
              <a:rect l="l" t="t" r="r" b="b"/>
              <a:pathLst>
                <a:path w="1908476" h="224996">
                  <a:moveTo>
                    <a:pt x="24573" y="0"/>
                  </a:moveTo>
                  <a:lnTo>
                    <a:pt x="1883902" y="0"/>
                  </a:lnTo>
                  <a:cubicBezTo>
                    <a:pt x="1897474" y="0"/>
                    <a:pt x="1908476" y="11002"/>
                    <a:pt x="1908476" y="24573"/>
                  </a:cubicBezTo>
                  <a:lnTo>
                    <a:pt x="1908476" y="200422"/>
                  </a:lnTo>
                  <a:cubicBezTo>
                    <a:pt x="1908476" y="206940"/>
                    <a:pt x="1905887" y="213190"/>
                    <a:pt x="1901278" y="217798"/>
                  </a:cubicBezTo>
                  <a:cubicBezTo>
                    <a:pt x="1896670" y="222407"/>
                    <a:pt x="1890420" y="224996"/>
                    <a:pt x="1883902" y="224996"/>
                  </a:cubicBezTo>
                  <a:lnTo>
                    <a:pt x="24573" y="224996"/>
                  </a:lnTo>
                  <a:cubicBezTo>
                    <a:pt x="11002" y="224996"/>
                    <a:pt x="0" y="213994"/>
                    <a:pt x="0" y="200422"/>
                  </a:cubicBezTo>
                  <a:lnTo>
                    <a:pt x="0" y="24573"/>
                  </a:lnTo>
                  <a:cubicBezTo>
                    <a:pt x="0" y="11002"/>
                    <a:pt x="11002" y="0"/>
                    <a:pt x="24573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0" y="57150"/>
              <a:ext cx="1908476" cy="1678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5474289" y="4883652"/>
            <a:ext cx="6980082" cy="879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Huquqlarni amalga oshirishda tenglik.</a:t>
            </a:r>
          </a:p>
          <a:p>
            <a:pPr algn="l">
              <a:lnSpc>
                <a:spcPts val="3479"/>
              </a:lnSpc>
            </a:pPr>
            <a:endParaRPr lang="en-US" sz="248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5" name="Group 35"/>
          <p:cNvGrpSpPr/>
          <p:nvPr/>
        </p:nvGrpSpPr>
        <p:grpSpPr>
          <a:xfrm>
            <a:off x="907175" y="5570640"/>
            <a:ext cx="3845023" cy="854280"/>
            <a:chOff x="0" y="0"/>
            <a:chExt cx="1012681" cy="22499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2681" cy="224996"/>
            </a:xfrm>
            <a:custGeom>
              <a:avLst/>
              <a:gdLst/>
              <a:ahLst/>
              <a:cxnLst/>
              <a:rect l="l" t="t" r="r" b="b"/>
              <a:pathLst>
                <a:path w="1012681" h="224996">
                  <a:moveTo>
                    <a:pt x="46310" y="0"/>
                  </a:moveTo>
                  <a:lnTo>
                    <a:pt x="966371" y="0"/>
                  </a:lnTo>
                  <a:cubicBezTo>
                    <a:pt x="978653" y="0"/>
                    <a:pt x="990432" y="4879"/>
                    <a:pt x="999117" y="13564"/>
                  </a:cubicBezTo>
                  <a:cubicBezTo>
                    <a:pt x="1007802" y="22249"/>
                    <a:pt x="1012681" y="34028"/>
                    <a:pt x="1012681" y="46310"/>
                  </a:cubicBezTo>
                  <a:lnTo>
                    <a:pt x="1012681" y="178685"/>
                  </a:lnTo>
                  <a:cubicBezTo>
                    <a:pt x="1012681" y="190968"/>
                    <a:pt x="1007802" y="202747"/>
                    <a:pt x="999117" y="211432"/>
                  </a:cubicBezTo>
                  <a:cubicBezTo>
                    <a:pt x="990432" y="220117"/>
                    <a:pt x="978653" y="224996"/>
                    <a:pt x="966371" y="224996"/>
                  </a:cubicBezTo>
                  <a:lnTo>
                    <a:pt x="46310" y="224996"/>
                  </a:lnTo>
                  <a:cubicBezTo>
                    <a:pt x="20734" y="224996"/>
                    <a:pt x="0" y="204262"/>
                    <a:pt x="0" y="178685"/>
                  </a:cubicBezTo>
                  <a:lnTo>
                    <a:pt x="0" y="46310"/>
                  </a:lnTo>
                  <a:cubicBezTo>
                    <a:pt x="0" y="34028"/>
                    <a:pt x="4879" y="22249"/>
                    <a:pt x="13564" y="13564"/>
                  </a:cubicBezTo>
                  <a:cubicBezTo>
                    <a:pt x="22249" y="4879"/>
                    <a:pt x="34028" y="0"/>
                    <a:pt x="46310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0" y="57150"/>
              <a:ext cx="1012681" cy="1678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208127" y="5570640"/>
            <a:ext cx="7246244" cy="854280"/>
            <a:chOff x="0" y="0"/>
            <a:chExt cx="1908476" cy="224996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908476" cy="224996"/>
            </a:xfrm>
            <a:custGeom>
              <a:avLst/>
              <a:gdLst/>
              <a:ahLst/>
              <a:cxnLst/>
              <a:rect l="l" t="t" r="r" b="b"/>
              <a:pathLst>
                <a:path w="1908476" h="224996">
                  <a:moveTo>
                    <a:pt x="24573" y="0"/>
                  </a:moveTo>
                  <a:lnTo>
                    <a:pt x="1883902" y="0"/>
                  </a:lnTo>
                  <a:cubicBezTo>
                    <a:pt x="1897474" y="0"/>
                    <a:pt x="1908476" y="11002"/>
                    <a:pt x="1908476" y="24573"/>
                  </a:cubicBezTo>
                  <a:lnTo>
                    <a:pt x="1908476" y="200422"/>
                  </a:lnTo>
                  <a:cubicBezTo>
                    <a:pt x="1908476" y="206940"/>
                    <a:pt x="1905887" y="213190"/>
                    <a:pt x="1901278" y="217798"/>
                  </a:cubicBezTo>
                  <a:cubicBezTo>
                    <a:pt x="1896670" y="222407"/>
                    <a:pt x="1890420" y="224996"/>
                    <a:pt x="1883902" y="224996"/>
                  </a:cubicBezTo>
                  <a:lnTo>
                    <a:pt x="24573" y="224996"/>
                  </a:lnTo>
                  <a:cubicBezTo>
                    <a:pt x="11002" y="224996"/>
                    <a:pt x="0" y="213994"/>
                    <a:pt x="0" y="200422"/>
                  </a:cubicBezTo>
                  <a:lnTo>
                    <a:pt x="0" y="24573"/>
                  </a:lnTo>
                  <a:cubicBezTo>
                    <a:pt x="0" y="11002"/>
                    <a:pt x="11002" y="0"/>
                    <a:pt x="24573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0" y="57150"/>
              <a:ext cx="1908476" cy="1678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968891" y="5795082"/>
            <a:ext cx="3721591" cy="879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Yetib borish imkoniyati</a:t>
            </a:r>
          </a:p>
          <a:p>
            <a:pPr algn="l">
              <a:lnSpc>
                <a:spcPts val="3479"/>
              </a:lnSpc>
            </a:pPr>
            <a:endParaRPr lang="en-US" sz="248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5419691" y="5504185"/>
            <a:ext cx="6823116" cy="1317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Infrastruktura, transport, axborot va aloqa xizmatlariga to‘siqlarsiz kirish.</a:t>
            </a:r>
          </a:p>
          <a:p>
            <a:pPr algn="l">
              <a:lnSpc>
                <a:spcPts val="3479"/>
              </a:lnSpc>
            </a:pPr>
            <a:endParaRPr lang="en-US" sz="248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43" name="Group 43"/>
          <p:cNvGrpSpPr/>
          <p:nvPr/>
        </p:nvGrpSpPr>
        <p:grpSpPr>
          <a:xfrm>
            <a:off x="907175" y="6329274"/>
            <a:ext cx="3845023" cy="854280"/>
            <a:chOff x="0" y="0"/>
            <a:chExt cx="1012681" cy="224996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012681" cy="224996"/>
            </a:xfrm>
            <a:custGeom>
              <a:avLst/>
              <a:gdLst/>
              <a:ahLst/>
              <a:cxnLst/>
              <a:rect l="l" t="t" r="r" b="b"/>
              <a:pathLst>
                <a:path w="1012681" h="224996">
                  <a:moveTo>
                    <a:pt x="46310" y="0"/>
                  </a:moveTo>
                  <a:lnTo>
                    <a:pt x="966371" y="0"/>
                  </a:lnTo>
                  <a:cubicBezTo>
                    <a:pt x="978653" y="0"/>
                    <a:pt x="990432" y="4879"/>
                    <a:pt x="999117" y="13564"/>
                  </a:cubicBezTo>
                  <a:cubicBezTo>
                    <a:pt x="1007802" y="22249"/>
                    <a:pt x="1012681" y="34028"/>
                    <a:pt x="1012681" y="46310"/>
                  </a:cubicBezTo>
                  <a:lnTo>
                    <a:pt x="1012681" y="178685"/>
                  </a:lnTo>
                  <a:cubicBezTo>
                    <a:pt x="1012681" y="190968"/>
                    <a:pt x="1007802" y="202747"/>
                    <a:pt x="999117" y="211432"/>
                  </a:cubicBezTo>
                  <a:cubicBezTo>
                    <a:pt x="990432" y="220117"/>
                    <a:pt x="978653" y="224996"/>
                    <a:pt x="966371" y="224996"/>
                  </a:cubicBezTo>
                  <a:lnTo>
                    <a:pt x="46310" y="224996"/>
                  </a:lnTo>
                  <a:cubicBezTo>
                    <a:pt x="20734" y="224996"/>
                    <a:pt x="0" y="204262"/>
                    <a:pt x="0" y="178685"/>
                  </a:cubicBezTo>
                  <a:lnTo>
                    <a:pt x="0" y="46310"/>
                  </a:lnTo>
                  <a:cubicBezTo>
                    <a:pt x="0" y="34028"/>
                    <a:pt x="4879" y="22249"/>
                    <a:pt x="13564" y="13564"/>
                  </a:cubicBezTo>
                  <a:cubicBezTo>
                    <a:pt x="22249" y="4879"/>
                    <a:pt x="34028" y="0"/>
                    <a:pt x="46310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0" y="57150"/>
              <a:ext cx="1012681" cy="1678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907175" y="6548745"/>
            <a:ext cx="3721591" cy="879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Inklusiv ta’lim</a:t>
            </a:r>
          </a:p>
          <a:p>
            <a:pPr algn="l">
              <a:lnSpc>
                <a:spcPts val="3479"/>
              </a:lnSpc>
            </a:pPr>
            <a:endParaRPr lang="en-US" sz="248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47" name="Group 47"/>
          <p:cNvGrpSpPr/>
          <p:nvPr/>
        </p:nvGrpSpPr>
        <p:grpSpPr>
          <a:xfrm>
            <a:off x="5208127" y="6411190"/>
            <a:ext cx="7246244" cy="854280"/>
            <a:chOff x="0" y="0"/>
            <a:chExt cx="1908476" cy="224996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908476" cy="224996"/>
            </a:xfrm>
            <a:custGeom>
              <a:avLst/>
              <a:gdLst/>
              <a:ahLst/>
              <a:cxnLst/>
              <a:rect l="l" t="t" r="r" b="b"/>
              <a:pathLst>
                <a:path w="1908476" h="224996">
                  <a:moveTo>
                    <a:pt x="24573" y="0"/>
                  </a:moveTo>
                  <a:lnTo>
                    <a:pt x="1883902" y="0"/>
                  </a:lnTo>
                  <a:cubicBezTo>
                    <a:pt x="1897474" y="0"/>
                    <a:pt x="1908476" y="11002"/>
                    <a:pt x="1908476" y="24573"/>
                  </a:cubicBezTo>
                  <a:lnTo>
                    <a:pt x="1908476" y="200422"/>
                  </a:lnTo>
                  <a:cubicBezTo>
                    <a:pt x="1908476" y="206940"/>
                    <a:pt x="1905887" y="213190"/>
                    <a:pt x="1901278" y="217798"/>
                  </a:cubicBezTo>
                  <a:cubicBezTo>
                    <a:pt x="1896670" y="222407"/>
                    <a:pt x="1890420" y="224996"/>
                    <a:pt x="1883902" y="224996"/>
                  </a:cubicBezTo>
                  <a:lnTo>
                    <a:pt x="24573" y="224996"/>
                  </a:lnTo>
                  <a:cubicBezTo>
                    <a:pt x="11002" y="224996"/>
                    <a:pt x="0" y="213994"/>
                    <a:pt x="0" y="200422"/>
                  </a:cubicBezTo>
                  <a:lnTo>
                    <a:pt x="0" y="24573"/>
                  </a:lnTo>
                  <a:cubicBezTo>
                    <a:pt x="0" y="11002"/>
                    <a:pt x="11002" y="0"/>
                    <a:pt x="24573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0" y="57150"/>
              <a:ext cx="1908476" cy="1678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5419691" y="6374622"/>
            <a:ext cx="7331492" cy="1317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Boshqa bolalar bilan birga ta’lim olish imkoniyati (inklyuziv ta’lim).</a:t>
            </a:r>
          </a:p>
          <a:p>
            <a:pPr algn="l">
              <a:lnSpc>
                <a:spcPts val="3479"/>
              </a:lnSpc>
            </a:pPr>
            <a:endParaRPr lang="en-US" sz="248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51" name="Group 51"/>
          <p:cNvGrpSpPr/>
          <p:nvPr/>
        </p:nvGrpSpPr>
        <p:grpSpPr>
          <a:xfrm>
            <a:off x="907175" y="7183555"/>
            <a:ext cx="3845023" cy="854280"/>
            <a:chOff x="0" y="0"/>
            <a:chExt cx="1012681" cy="224996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012681" cy="224996"/>
            </a:xfrm>
            <a:custGeom>
              <a:avLst/>
              <a:gdLst/>
              <a:ahLst/>
              <a:cxnLst/>
              <a:rect l="l" t="t" r="r" b="b"/>
              <a:pathLst>
                <a:path w="1012681" h="224996">
                  <a:moveTo>
                    <a:pt x="46310" y="0"/>
                  </a:moveTo>
                  <a:lnTo>
                    <a:pt x="966371" y="0"/>
                  </a:lnTo>
                  <a:cubicBezTo>
                    <a:pt x="978653" y="0"/>
                    <a:pt x="990432" y="4879"/>
                    <a:pt x="999117" y="13564"/>
                  </a:cubicBezTo>
                  <a:cubicBezTo>
                    <a:pt x="1007802" y="22249"/>
                    <a:pt x="1012681" y="34028"/>
                    <a:pt x="1012681" y="46310"/>
                  </a:cubicBezTo>
                  <a:lnTo>
                    <a:pt x="1012681" y="178685"/>
                  </a:lnTo>
                  <a:cubicBezTo>
                    <a:pt x="1012681" y="190968"/>
                    <a:pt x="1007802" y="202747"/>
                    <a:pt x="999117" y="211432"/>
                  </a:cubicBezTo>
                  <a:cubicBezTo>
                    <a:pt x="990432" y="220117"/>
                    <a:pt x="978653" y="224996"/>
                    <a:pt x="966371" y="224996"/>
                  </a:cubicBezTo>
                  <a:lnTo>
                    <a:pt x="46310" y="224996"/>
                  </a:lnTo>
                  <a:cubicBezTo>
                    <a:pt x="20734" y="224996"/>
                    <a:pt x="0" y="204262"/>
                    <a:pt x="0" y="178685"/>
                  </a:cubicBezTo>
                  <a:lnTo>
                    <a:pt x="0" y="46310"/>
                  </a:lnTo>
                  <a:cubicBezTo>
                    <a:pt x="0" y="34028"/>
                    <a:pt x="4879" y="22249"/>
                    <a:pt x="13564" y="13564"/>
                  </a:cubicBezTo>
                  <a:cubicBezTo>
                    <a:pt x="22249" y="4879"/>
                    <a:pt x="34028" y="0"/>
                    <a:pt x="46310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0" y="57150"/>
              <a:ext cx="1012681" cy="1678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1181736" y="7360604"/>
            <a:ext cx="3721591" cy="879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Bandlikni ta’minlash</a:t>
            </a:r>
          </a:p>
          <a:p>
            <a:pPr algn="l">
              <a:lnSpc>
                <a:spcPts val="3479"/>
              </a:lnSpc>
            </a:pPr>
            <a:endParaRPr lang="en-US" sz="248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55" name="Group 55"/>
          <p:cNvGrpSpPr/>
          <p:nvPr/>
        </p:nvGrpSpPr>
        <p:grpSpPr>
          <a:xfrm>
            <a:off x="5208127" y="7265470"/>
            <a:ext cx="7246244" cy="854280"/>
            <a:chOff x="0" y="0"/>
            <a:chExt cx="1908476" cy="224996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908476" cy="224996"/>
            </a:xfrm>
            <a:custGeom>
              <a:avLst/>
              <a:gdLst/>
              <a:ahLst/>
              <a:cxnLst/>
              <a:rect l="l" t="t" r="r" b="b"/>
              <a:pathLst>
                <a:path w="1908476" h="224996">
                  <a:moveTo>
                    <a:pt x="24573" y="0"/>
                  </a:moveTo>
                  <a:lnTo>
                    <a:pt x="1883902" y="0"/>
                  </a:lnTo>
                  <a:cubicBezTo>
                    <a:pt x="1897474" y="0"/>
                    <a:pt x="1908476" y="11002"/>
                    <a:pt x="1908476" y="24573"/>
                  </a:cubicBezTo>
                  <a:lnTo>
                    <a:pt x="1908476" y="200422"/>
                  </a:lnTo>
                  <a:cubicBezTo>
                    <a:pt x="1908476" y="206940"/>
                    <a:pt x="1905887" y="213190"/>
                    <a:pt x="1901278" y="217798"/>
                  </a:cubicBezTo>
                  <a:cubicBezTo>
                    <a:pt x="1896670" y="222407"/>
                    <a:pt x="1890420" y="224996"/>
                    <a:pt x="1883902" y="224996"/>
                  </a:cubicBezTo>
                  <a:lnTo>
                    <a:pt x="24573" y="224996"/>
                  </a:lnTo>
                  <a:cubicBezTo>
                    <a:pt x="11002" y="224996"/>
                    <a:pt x="0" y="213994"/>
                    <a:pt x="0" y="200422"/>
                  </a:cubicBezTo>
                  <a:lnTo>
                    <a:pt x="0" y="24573"/>
                  </a:lnTo>
                  <a:cubicBezTo>
                    <a:pt x="0" y="11002"/>
                    <a:pt x="11002" y="0"/>
                    <a:pt x="24573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57" name="TextBox 57"/>
            <p:cNvSpPr txBox="1"/>
            <p:nvPr/>
          </p:nvSpPr>
          <p:spPr>
            <a:xfrm>
              <a:off x="0" y="57150"/>
              <a:ext cx="1908476" cy="1678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5419691" y="7215155"/>
            <a:ext cx="7331492" cy="1317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Mehnat bozoriga teng imkoniyatlar yaratish, kvotalash.</a:t>
            </a:r>
          </a:p>
          <a:p>
            <a:pPr algn="l">
              <a:lnSpc>
                <a:spcPts val="3479"/>
              </a:lnSpc>
            </a:pPr>
            <a:endParaRPr lang="en-US" sz="248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687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068888" y="2489219"/>
            <a:ext cx="12450052" cy="1020570"/>
            <a:chOff x="0" y="0"/>
            <a:chExt cx="3279026" cy="2687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79026" cy="268792"/>
            </a:xfrm>
            <a:custGeom>
              <a:avLst/>
              <a:gdLst/>
              <a:ahLst/>
              <a:cxnLst/>
              <a:rect l="l" t="t" r="r" b="b"/>
              <a:pathLst>
                <a:path w="3279026" h="268792">
                  <a:moveTo>
                    <a:pt x="14302" y="0"/>
                  </a:moveTo>
                  <a:lnTo>
                    <a:pt x="3264724" y="0"/>
                  </a:lnTo>
                  <a:cubicBezTo>
                    <a:pt x="3272622" y="0"/>
                    <a:pt x="3279026" y="6403"/>
                    <a:pt x="3279026" y="14302"/>
                  </a:cubicBezTo>
                  <a:lnTo>
                    <a:pt x="3279026" y="254490"/>
                  </a:lnTo>
                  <a:cubicBezTo>
                    <a:pt x="3279026" y="262389"/>
                    <a:pt x="3272622" y="268792"/>
                    <a:pt x="3264724" y="268792"/>
                  </a:cubicBezTo>
                  <a:lnTo>
                    <a:pt x="14302" y="268792"/>
                  </a:lnTo>
                  <a:cubicBezTo>
                    <a:pt x="6403" y="268792"/>
                    <a:pt x="0" y="262389"/>
                    <a:pt x="0" y="254490"/>
                  </a:cubicBezTo>
                  <a:lnTo>
                    <a:pt x="0" y="14302"/>
                  </a:lnTo>
                  <a:cubicBezTo>
                    <a:pt x="0" y="6403"/>
                    <a:pt x="6403" y="0"/>
                    <a:pt x="14302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3279026" cy="2116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068888" y="290179"/>
            <a:ext cx="11463203" cy="1975362"/>
            <a:chOff x="0" y="0"/>
            <a:chExt cx="3019115" cy="5202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19115" cy="520260"/>
            </a:xfrm>
            <a:custGeom>
              <a:avLst/>
              <a:gdLst/>
              <a:ahLst/>
              <a:cxnLst/>
              <a:rect l="l" t="t" r="r" b="b"/>
              <a:pathLst>
                <a:path w="3019115" h="520260">
                  <a:moveTo>
                    <a:pt x="15534" y="0"/>
                  </a:moveTo>
                  <a:lnTo>
                    <a:pt x="3003582" y="0"/>
                  </a:lnTo>
                  <a:cubicBezTo>
                    <a:pt x="3007701" y="0"/>
                    <a:pt x="3011653" y="1637"/>
                    <a:pt x="3014566" y="4550"/>
                  </a:cubicBezTo>
                  <a:cubicBezTo>
                    <a:pt x="3017479" y="7463"/>
                    <a:pt x="3019115" y="11414"/>
                    <a:pt x="3019115" y="15534"/>
                  </a:cubicBezTo>
                  <a:lnTo>
                    <a:pt x="3019115" y="504726"/>
                  </a:lnTo>
                  <a:cubicBezTo>
                    <a:pt x="3019115" y="508846"/>
                    <a:pt x="3017479" y="512797"/>
                    <a:pt x="3014566" y="515710"/>
                  </a:cubicBezTo>
                  <a:cubicBezTo>
                    <a:pt x="3011653" y="518623"/>
                    <a:pt x="3007701" y="520260"/>
                    <a:pt x="3003582" y="520260"/>
                  </a:cubicBezTo>
                  <a:lnTo>
                    <a:pt x="15534" y="520260"/>
                  </a:lnTo>
                  <a:cubicBezTo>
                    <a:pt x="11414" y="520260"/>
                    <a:pt x="7463" y="518623"/>
                    <a:pt x="4550" y="515710"/>
                  </a:cubicBezTo>
                  <a:cubicBezTo>
                    <a:pt x="1637" y="512797"/>
                    <a:pt x="0" y="508846"/>
                    <a:pt x="0" y="504726"/>
                  </a:cubicBezTo>
                  <a:lnTo>
                    <a:pt x="0" y="15534"/>
                  </a:lnTo>
                  <a:cubicBezTo>
                    <a:pt x="0" y="11414"/>
                    <a:pt x="1637" y="7463"/>
                    <a:pt x="4550" y="4550"/>
                  </a:cubicBezTo>
                  <a:cubicBezTo>
                    <a:pt x="7463" y="1637"/>
                    <a:pt x="11414" y="0"/>
                    <a:pt x="15534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57150"/>
              <a:ext cx="3019115" cy="463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831452" y="3815248"/>
            <a:ext cx="9938074" cy="1020570"/>
            <a:chOff x="0" y="0"/>
            <a:chExt cx="2617435" cy="26879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17435" cy="268792"/>
            </a:xfrm>
            <a:custGeom>
              <a:avLst/>
              <a:gdLst/>
              <a:ahLst/>
              <a:cxnLst/>
              <a:rect l="l" t="t" r="r" b="b"/>
              <a:pathLst>
                <a:path w="2617435" h="268792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250875"/>
                  </a:lnTo>
                  <a:cubicBezTo>
                    <a:pt x="2617435" y="255627"/>
                    <a:pt x="2615548" y="260184"/>
                    <a:pt x="2612187" y="263544"/>
                  </a:cubicBezTo>
                  <a:cubicBezTo>
                    <a:pt x="2608827" y="266904"/>
                    <a:pt x="2604270" y="268792"/>
                    <a:pt x="2599518" y="268792"/>
                  </a:cubicBezTo>
                  <a:lnTo>
                    <a:pt x="17917" y="268792"/>
                  </a:lnTo>
                  <a:cubicBezTo>
                    <a:pt x="13165" y="268792"/>
                    <a:pt x="8608" y="266904"/>
                    <a:pt x="5248" y="263544"/>
                  </a:cubicBezTo>
                  <a:cubicBezTo>
                    <a:pt x="1888" y="260184"/>
                    <a:pt x="0" y="255627"/>
                    <a:pt x="0" y="250875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57150"/>
              <a:ext cx="2617435" cy="2116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831452" y="5273967"/>
            <a:ext cx="11911771" cy="1020570"/>
            <a:chOff x="0" y="0"/>
            <a:chExt cx="3137256" cy="26879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7256" cy="268792"/>
            </a:xfrm>
            <a:custGeom>
              <a:avLst/>
              <a:gdLst/>
              <a:ahLst/>
              <a:cxnLst/>
              <a:rect l="l" t="t" r="r" b="b"/>
              <a:pathLst>
                <a:path w="3137256" h="268792">
                  <a:moveTo>
                    <a:pt x="14949" y="0"/>
                  </a:moveTo>
                  <a:lnTo>
                    <a:pt x="3122308" y="0"/>
                  </a:lnTo>
                  <a:cubicBezTo>
                    <a:pt x="3130564" y="0"/>
                    <a:pt x="3137256" y="6693"/>
                    <a:pt x="3137256" y="14949"/>
                  </a:cubicBezTo>
                  <a:lnTo>
                    <a:pt x="3137256" y="253843"/>
                  </a:lnTo>
                  <a:cubicBezTo>
                    <a:pt x="3137256" y="257808"/>
                    <a:pt x="3135681" y="261610"/>
                    <a:pt x="3132878" y="264414"/>
                  </a:cubicBezTo>
                  <a:cubicBezTo>
                    <a:pt x="3130075" y="267217"/>
                    <a:pt x="3126272" y="268792"/>
                    <a:pt x="3122308" y="268792"/>
                  </a:cubicBezTo>
                  <a:lnTo>
                    <a:pt x="14949" y="268792"/>
                  </a:lnTo>
                  <a:cubicBezTo>
                    <a:pt x="10984" y="268792"/>
                    <a:pt x="7182" y="267217"/>
                    <a:pt x="4378" y="264414"/>
                  </a:cubicBezTo>
                  <a:cubicBezTo>
                    <a:pt x="1575" y="261610"/>
                    <a:pt x="0" y="257808"/>
                    <a:pt x="0" y="253843"/>
                  </a:cubicBezTo>
                  <a:lnTo>
                    <a:pt x="0" y="14949"/>
                  </a:lnTo>
                  <a:cubicBezTo>
                    <a:pt x="0" y="10984"/>
                    <a:pt x="1575" y="7182"/>
                    <a:pt x="4378" y="4378"/>
                  </a:cubicBezTo>
                  <a:cubicBezTo>
                    <a:pt x="7182" y="1575"/>
                    <a:pt x="10984" y="0"/>
                    <a:pt x="14949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57150"/>
              <a:ext cx="3137256" cy="2116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066940" y="1028700"/>
            <a:ext cx="2518258" cy="8229600"/>
          </a:xfrm>
          <a:custGeom>
            <a:avLst/>
            <a:gdLst/>
            <a:ahLst/>
            <a:cxnLst/>
            <a:rect l="l" t="t" r="r" b="b"/>
            <a:pathLst>
              <a:path w="2518258" h="8229600">
                <a:moveTo>
                  <a:pt x="0" y="0"/>
                </a:moveTo>
                <a:lnTo>
                  <a:pt x="2518258" y="0"/>
                </a:lnTo>
                <a:lnTo>
                  <a:pt x="2518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0" y="8992801"/>
            <a:ext cx="18288000" cy="1294199"/>
            <a:chOff x="0" y="0"/>
            <a:chExt cx="4816593" cy="34085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816592" cy="340859"/>
            </a:xfrm>
            <a:custGeom>
              <a:avLst/>
              <a:gdLst/>
              <a:ahLst/>
              <a:cxnLst/>
              <a:rect l="l" t="t" r="r" b="b"/>
              <a:pathLst>
                <a:path w="4816592" h="340859">
                  <a:moveTo>
                    <a:pt x="0" y="0"/>
                  </a:moveTo>
                  <a:lnTo>
                    <a:pt x="4816592" y="0"/>
                  </a:lnTo>
                  <a:lnTo>
                    <a:pt x="4816592" y="340859"/>
                  </a:lnTo>
                  <a:lnTo>
                    <a:pt x="0" y="340859"/>
                  </a:lnTo>
                  <a:close/>
                </a:path>
              </a:pathLst>
            </a:custGeom>
            <a:solidFill>
              <a:srgbClr val="DCA75E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57150"/>
              <a:ext cx="4816593" cy="2837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2768936" y="2894191"/>
            <a:ext cx="2766742" cy="6887731"/>
          </a:xfrm>
          <a:custGeom>
            <a:avLst/>
            <a:gdLst/>
            <a:ahLst/>
            <a:cxnLst/>
            <a:rect l="l" t="t" r="r" b="b"/>
            <a:pathLst>
              <a:path w="2766742" h="6887731">
                <a:moveTo>
                  <a:pt x="0" y="0"/>
                </a:moveTo>
                <a:lnTo>
                  <a:pt x="2766742" y="0"/>
                </a:lnTo>
                <a:lnTo>
                  <a:pt x="2766742" y="6887731"/>
                </a:lnTo>
                <a:lnTo>
                  <a:pt x="0" y="68877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0" y="4689576"/>
            <a:ext cx="4182802" cy="5597424"/>
          </a:xfrm>
          <a:custGeom>
            <a:avLst/>
            <a:gdLst/>
            <a:ahLst/>
            <a:cxnLst/>
            <a:rect l="l" t="t" r="r" b="b"/>
            <a:pathLst>
              <a:path w="4182802" h="5597424">
                <a:moveTo>
                  <a:pt x="0" y="0"/>
                </a:moveTo>
                <a:lnTo>
                  <a:pt x="4182802" y="0"/>
                </a:lnTo>
                <a:lnTo>
                  <a:pt x="4182802" y="5597424"/>
                </a:lnTo>
                <a:lnTo>
                  <a:pt x="0" y="55974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flipH="1">
            <a:off x="11802290" y="7488288"/>
            <a:ext cx="6796216" cy="4114800"/>
          </a:xfrm>
          <a:custGeom>
            <a:avLst/>
            <a:gdLst/>
            <a:ahLst/>
            <a:cxnLst/>
            <a:rect l="l" t="t" r="r" b="b"/>
            <a:pathLst>
              <a:path w="6796216" h="4114800">
                <a:moveTo>
                  <a:pt x="6796216" y="0"/>
                </a:moveTo>
                <a:lnTo>
                  <a:pt x="0" y="0"/>
                </a:lnTo>
                <a:lnTo>
                  <a:pt x="0" y="4114800"/>
                </a:lnTo>
                <a:lnTo>
                  <a:pt x="6796216" y="4114800"/>
                </a:lnTo>
                <a:lnTo>
                  <a:pt x="6796216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5405313" y="2526247"/>
            <a:ext cx="11777200" cy="879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Milliy qonunchilik tizimida nogironlikni aniqlashning paradigmaviy o‘zgarishi amalga oshirildi.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482100" y="507123"/>
            <a:ext cx="10636780" cy="164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13"/>
              </a:lnSpc>
            </a:pPr>
            <a:r>
              <a:rPr lang="en-US" sz="6250">
                <a:solidFill>
                  <a:srgbClr val="BE170B"/>
                </a:solidFill>
                <a:latin typeface="Gagalin"/>
                <a:ea typeface="Gagalin"/>
                <a:cs typeface="Gagalin"/>
                <a:sym typeface="Gagalin"/>
              </a:rPr>
              <a:t>Nogironlik Modelining O‘zgarishi: Yangi Yondashuv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194356" y="3852276"/>
            <a:ext cx="9575170" cy="879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6662" lvl="1" indent="-268331" algn="l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Eski model (Mehnatga layoqatni yo‘qotish): Nogironlik shaxsning faqat tibbiy holati sifatida ko‘rilgan.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831452" y="5283492"/>
            <a:ext cx="12404150" cy="1317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6662" lvl="1" indent="-268331" algn="l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Yangi model (Ijtimoiy-huquqiy): Nogironlikni shaxsning tibbiy holati va jamiyatdagi to‘siqlar o‘rtasidagi o‘zaro ta’sir natijasi sifatida ko‘radi.</a:t>
            </a:r>
          </a:p>
          <a:p>
            <a:pPr algn="l">
              <a:lnSpc>
                <a:spcPts val="3479"/>
              </a:lnSpc>
            </a:pPr>
            <a:endParaRPr lang="en-US" sz="248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311" t="-78531" r="-11866" b="-5030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24886" y="4500708"/>
            <a:ext cx="11014636" cy="854280"/>
            <a:chOff x="0" y="0"/>
            <a:chExt cx="2900974" cy="2249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00974" cy="224996"/>
            </a:xfrm>
            <a:custGeom>
              <a:avLst/>
              <a:gdLst/>
              <a:ahLst/>
              <a:cxnLst/>
              <a:rect l="l" t="t" r="r" b="b"/>
              <a:pathLst>
                <a:path w="2900974" h="224996">
                  <a:moveTo>
                    <a:pt x="16166" y="0"/>
                  </a:moveTo>
                  <a:lnTo>
                    <a:pt x="2884808" y="0"/>
                  </a:lnTo>
                  <a:cubicBezTo>
                    <a:pt x="2889096" y="0"/>
                    <a:pt x="2893207" y="1703"/>
                    <a:pt x="2896239" y="4735"/>
                  </a:cubicBezTo>
                  <a:cubicBezTo>
                    <a:pt x="2899271" y="7767"/>
                    <a:pt x="2900974" y="11879"/>
                    <a:pt x="2900974" y="16166"/>
                  </a:cubicBezTo>
                  <a:lnTo>
                    <a:pt x="2900974" y="208829"/>
                  </a:lnTo>
                  <a:cubicBezTo>
                    <a:pt x="2900974" y="213117"/>
                    <a:pt x="2899271" y="217229"/>
                    <a:pt x="2896239" y="220261"/>
                  </a:cubicBezTo>
                  <a:cubicBezTo>
                    <a:pt x="2893207" y="223292"/>
                    <a:pt x="2889096" y="224996"/>
                    <a:pt x="2884808" y="224996"/>
                  </a:cubicBezTo>
                  <a:lnTo>
                    <a:pt x="16166" y="224996"/>
                  </a:lnTo>
                  <a:cubicBezTo>
                    <a:pt x="11879" y="224996"/>
                    <a:pt x="7767" y="223292"/>
                    <a:pt x="4735" y="220261"/>
                  </a:cubicBezTo>
                  <a:cubicBezTo>
                    <a:pt x="1703" y="217229"/>
                    <a:pt x="0" y="213117"/>
                    <a:pt x="0" y="208829"/>
                  </a:cubicBezTo>
                  <a:lnTo>
                    <a:pt x="0" y="16166"/>
                  </a:lnTo>
                  <a:cubicBezTo>
                    <a:pt x="0" y="11879"/>
                    <a:pt x="1703" y="7767"/>
                    <a:pt x="4735" y="4735"/>
                  </a:cubicBezTo>
                  <a:cubicBezTo>
                    <a:pt x="7767" y="1703"/>
                    <a:pt x="11879" y="0"/>
                    <a:pt x="16166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2900974" cy="1678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24886" y="1846824"/>
            <a:ext cx="9938074" cy="1975362"/>
            <a:chOff x="0" y="0"/>
            <a:chExt cx="2617435" cy="5202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17435" cy="520260"/>
            </a:xfrm>
            <a:custGeom>
              <a:avLst/>
              <a:gdLst/>
              <a:ahLst/>
              <a:cxnLst/>
              <a:rect l="l" t="t" r="r" b="b"/>
              <a:pathLst>
                <a:path w="2617435" h="520260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502343"/>
                  </a:lnTo>
                  <a:cubicBezTo>
                    <a:pt x="2617435" y="507095"/>
                    <a:pt x="2615548" y="511652"/>
                    <a:pt x="2612187" y="515012"/>
                  </a:cubicBezTo>
                  <a:cubicBezTo>
                    <a:pt x="2608827" y="518372"/>
                    <a:pt x="2604270" y="520260"/>
                    <a:pt x="2599518" y="520260"/>
                  </a:cubicBezTo>
                  <a:lnTo>
                    <a:pt x="17917" y="520260"/>
                  </a:lnTo>
                  <a:cubicBezTo>
                    <a:pt x="13165" y="520260"/>
                    <a:pt x="8608" y="518372"/>
                    <a:pt x="5248" y="515012"/>
                  </a:cubicBezTo>
                  <a:cubicBezTo>
                    <a:pt x="1888" y="511652"/>
                    <a:pt x="0" y="507095"/>
                    <a:pt x="0" y="502343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57150"/>
              <a:ext cx="2617435" cy="463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24886" y="5697888"/>
            <a:ext cx="11014636" cy="854280"/>
            <a:chOff x="0" y="0"/>
            <a:chExt cx="2900974" cy="22499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900974" cy="224996"/>
            </a:xfrm>
            <a:custGeom>
              <a:avLst/>
              <a:gdLst/>
              <a:ahLst/>
              <a:cxnLst/>
              <a:rect l="l" t="t" r="r" b="b"/>
              <a:pathLst>
                <a:path w="2900974" h="224996">
                  <a:moveTo>
                    <a:pt x="16166" y="0"/>
                  </a:moveTo>
                  <a:lnTo>
                    <a:pt x="2884808" y="0"/>
                  </a:lnTo>
                  <a:cubicBezTo>
                    <a:pt x="2889096" y="0"/>
                    <a:pt x="2893207" y="1703"/>
                    <a:pt x="2896239" y="4735"/>
                  </a:cubicBezTo>
                  <a:cubicBezTo>
                    <a:pt x="2899271" y="7767"/>
                    <a:pt x="2900974" y="11879"/>
                    <a:pt x="2900974" y="16166"/>
                  </a:cubicBezTo>
                  <a:lnTo>
                    <a:pt x="2900974" y="208829"/>
                  </a:lnTo>
                  <a:cubicBezTo>
                    <a:pt x="2900974" y="213117"/>
                    <a:pt x="2899271" y="217229"/>
                    <a:pt x="2896239" y="220261"/>
                  </a:cubicBezTo>
                  <a:cubicBezTo>
                    <a:pt x="2893207" y="223292"/>
                    <a:pt x="2889096" y="224996"/>
                    <a:pt x="2884808" y="224996"/>
                  </a:cubicBezTo>
                  <a:lnTo>
                    <a:pt x="16166" y="224996"/>
                  </a:lnTo>
                  <a:cubicBezTo>
                    <a:pt x="11879" y="224996"/>
                    <a:pt x="7767" y="223292"/>
                    <a:pt x="4735" y="220261"/>
                  </a:cubicBezTo>
                  <a:cubicBezTo>
                    <a:pt x="1703" y="217229"/>
                    <a:pt x="0" y="213117"/>
                    <a:pt x="0" y="208829"/>
                  </a:cubicBezTo>
                  <a:lnTo>
                    <a:pt x="0" y="16166"/>
                  </a:lnTo>
                  <a:cubicBezTo>
                    <a:pt x="0" y="11879"/>
                    <a:pt x="1703" y="7767"/>
                    <a:pt x="4735" y="4735"/>
                  </a:cubicBezTo>
                  <a:cubicBezTo>
                    <a:pt x="7767" y="1703"/>
                    <a:pt x="11879" y="0"/>
                    <a:pt x="16166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57150"/>
              <a:ext cx="2900974" cy="1678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24886" y="6895069"/>
            <a:ext cx="11014636" cy="854280"/>
            <a:chOff x="0" y="0"/>
            <a:chExt cx="2900974" cy="22499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900974" cy="224996"/>
            </a:xfrm>
            <a:custGeom>
              <a:avLst/>
              <a:gdLst/>
              <a:ahLst/>
              <a:cxnLst/>
              <a:rect l="l" t="t" r="r" b="b"/>
              <a:pathLst>
                <a:path w="2900974" h="224996">
                  <a:moveTo>
                    <a:pt x="16166" y="0"/>
                  </a:moveTo>
                  <a:lnTo>
                    <a:pt x="2884808" y="0"/>
                  </a:lnTo>
                  <a:cubicBezTo>
                    <a:pt x="2889096" y="0"/>
                    <a:pt x="2893207" y="1703"/>
                    <a:pt x="2896239" y="4735"/>
                  </a:cubicBezTo>
                  <a:cubicBezTo>
                    <a:pt x="2899271" y="7767"/>
                    <a:pt x="2900974" y="11879"/>
                    <a:pt x="2900974" y="16166"/>
                  </a:cubicBezTo>
                  <a:lnTo>
                    <a:pt x="2900974" y="208829"/>
                  </a:lnTo>
                  <a:cubicBezTo>
                    <a:pt x="2900974" y="213117"/>
                    <a:pt x="2899271" y="217229"/>
                    <a:pt x="2896239" y="220261"/>
                  </a:cubicBezTo>
                  <a:cubicBezTo>
                    <a:pt x="2893207" y="223292"/>
                    <a:pt x="2889096" y="224996"/>
                    <a:pt x="2884808" y="224996"/>
                  </a:cubicBezTo>
                  <a:lnTo>
                    <a:pt x="16166" y="224996"/>
                  </a:lnTo>
                  <a:cubicBezTo>
                    <a:pt x="11879" y="224996"/>
                    <a:pt x="7767" y="223292"/>
                    <a:pt x="4735" y="220261"/>
                  </a:cubicBezTo>
                  <a:cubicBezTo>
                    <a:pt x="1703" y="217229"/>
                    <a:pt x="0" y="213117"/>
                    <a:pt x="0" y="208829"/>
                  </a:cubicBezTo>
                  <a:lnTo>
                    <a:pt x="0" y="16166"/>
                  </a:lnTo>
                  <a:cubicBezTo>
                    <a:pt x="0" y="11879"/>
                    <a:pt x="1703" y="7767"/>
                    <a:pt x="4735" y="4735"/>
                  </a:cubicBezTo>
                  <a:cubicBezTo>
                    <a:pt x="7767" y="1703"/>
                    <a:pt x="11879" y="0"/>
                    <a:pt x="16166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57150"/>
              <a:ext cx="2900974" cy="1678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0" y="8992801"/>
            <a:ext cx="18288000" cy="1294199"/>
            <a:chOff x="0" y="0"/>
            <a:chExt cx="4816593" cy="34085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816592" cy="340859"/>
            </a:xfrm>
            <a:custGeom>
              <a:avLst/>
              <a:gdLst/>
              <a:ahLst/>
              <a:cxnLst/>
              <a:rect l="l" t="t" r="r" b="b"/>
              <a:pathLst>
                <a:path w="4816592" h="340859">
                  <a:moveTo>
                    <a:pt x="0" y="0"/>
                  </a:moveTo>
                  <a:lnTo>
                    <a:pt x="4816592" y="0"/>
                  </a:lnTo>
                  <a:lnTo>
                    <a:pt x="4816592" y="340859"/>
                  </a:lnTo>
                  <a:lnTo>
                    <a:pt x="0" y="340859"/>
                  </a:lnTo>
                  <a:close/>
                </a:path>
              </a:pathLst>
            </a:custGeom>
            <a:solidFill>
              <a:srgbClr val="F09B7A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57150"/>
              <a:ext cx="4816593" cy="2837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2975504" y="0"/>
            <a:ext cx="5312496" cy="8992801"/>
          </a:xfrm>
          <a:custGeom>
            <a:avLst/>
            <a:gdLst/>
            <a:ahLst/>
            <a:cxnLst/>
            <a:rect l="l" t="t" r="r" b="b"/>
            <a:pathLst>
              <a:path w="5312496" h="8992801">
                <a:moveTo>
                  <a:pt x="0" y="0"/>
                </a:moveTo>
                <a:lnTo>
                  <a:pt x="5312496" y="0"/>
                </a:lnTo>
                <a:lnTo>
                  <a:pt x="5312496" y="8992801"/>
                </a:lnTo>
                <a:lnTo>
                  <a:pt x="0" y="89928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8" r="-22957" b="-2952"/>
            </a:stretch>
          </a:blipFill>
        </p:spPr>
      </p:sp>
      <p:sp>
        <p:nvSpPr>
          <p:cNvPr id="19" name="Freeform 19"/>
          <p:cNvSpPr/>
          <p:nvPr/>
        </p:nvSpPr>
        <p:spPr>
          <a:xfrm flipH="1">
            <a:off x="11662960" y="3437804"/>
            <a:ext cx="6625040" cy="6849196"/>
          </a:xfrm>
          <a:custGeom>
            <a:avLst/>
            <a:gdLst/>
            <a:ahLst/>
            <a:cxnLst/>
            <a:rect l="l" t="t" r="r" b="b"/>
            <a:pathLst>
              <a:path w="6625040" h="6849196">
                <a:moveTo>
                  <a:pt x="6625040" y="0"/>
                </a:moveTo>
                <a:lnTo>
                  <a:pt x="0" y="0"/>
                </a:lnTo>
                <a:lnTo>
                  <a:pt x="0" y="6849196"/>
                </a:lnTo>
                <a:lnTo>
                  <a:pt x="6625040" y="6849196"/>
                </a:lnTo>
                <a:lnTo>
                  <a:pt x="662504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6769015" y="1139429"/>
            <a:ext cx="1518985" cy="2570589"/>
          </a:xfrm>
          <a:custGeom>
            <a:avLst/>
            <a:gdLst/>
            <a:ahLst/>
            <a:cxnLst/>
            <a:rect l="l" t="t" r="r" b="b"/>
            <a:pathLst>
              <a:path w="1518985" h="2570589">
                <a:moveTo>
                  <a:pt x="0" y="0"/>
                </a:moveTo>
                <a:lnTo>
                  <a:pt x="1518985" y="0"/>
                </a:lnTo>
                <a:lnTo>
                  <a:pt x="1518985" y="2570589"/>
                </a:lnTo>
                <a:lnTo>
                  <a:pt x="0" y="25705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flipH="1">
            <a:off x="13946780" y="1396023"/>
            <a:ext cx="2057400" cy="2057400"/>
          </a:xfrm>
          <a:custGeom>
            <a:avLst/>
            <a:gdLst/>
            <a:ahLst/>
            <a:cxnLst/>
            <a:rect l="l" t="t" r="r" b="b"/>
            <a:pathLst>
              <a:path w="2057400" h="2057400">
                <a:moveTo>
                  <a:pt x="2057400" y="0"/>
                </a:moveTo>
                <a:lnTo>
                  <a:pt x="0" y="0"/>
                </a:lnTo>
                <a:lnTo>
                  <a:pt x="0" y="2057400"/>
                </a:lnTo>
                <a:lnTo>
                  <a:pt x="2057400" y="2057400"/>
                </a:lnTo>
                <a:lnTo>
                  <a:pt x="205740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0" y="6172200"/>
            <a:ext cx="1543050" cy="4114800"/>
          </a:xfrm>
          <a:custGeom>
            <a:avLst/>
            <a:gdLst/>
            <a:ahLst/>
            <a:cxnLst/>
            <a:rect l="l" t="t" r="r" b="b"/>
            <a:pathLst>
              <a:path w="1543050" h="4114800">
                <a:moveTo>
                  <a:pt x="0" y="0"/>
                </a:moveTo>
                <a:lnTo>
                  <a:pt x="1543050" y="0"/>
                </a:lnTo>
                <a:lnTo>
                  <a:pt x="15430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311" b="-1311"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724886" y="4451168"/>
            <a:ext cx="12804279" cy="879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6662" lvl="1" indent="-268331" algn="l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Prostetik-ortopedik yordam: Protez-ortopediya buyumlari va harakatlanishning texnik vositalari bilan bepul ta’minlash.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212859" y="2063768"/>
            <a:ext cx="10000645" cy="164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13"/>
              </a:lnSpc>
            </a:pPr>
            <a:r>
              <a:rPr lang="en-US" sz="6250">
                <a:solidFill>
                  <a:srgbClr val="616709"/>
                </a:solidFill>
                <a:latin typeface="Gagalin"/>
                <a:ea typeface="Gagalin"/>
                <a:cs typeface="Gagalin"/>
                <a:sym typeface="Gagalin"/>
              </a:rPr>
              <a:t>Ijtimoiy Xizmatlar: Reabilitatsiya va Yordam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724886" y="5631213"/>
            <a:ext cx="10568320" cy="879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6662" lvl="1" indent="-268331" algn="l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Kompleks reabilitatsiya: Tibbiy, kasbiy va ijtimoiy reabilitatsiya dasturlari.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724886" y="6869510"/>
            <a:ext cx="10568320" cy="879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6662" lvl="1" indent="-268331" algn="l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Ijtimoiy yordam: Yordamchi (assisstent) xizmatlarini tashkil etish va zaruriyatga ko‘ra shaxsga ko‘maklashish.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687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8992801"/>
            <a:ext cx="18288000" cy="1294199"/>
            <a:chOff x="0" y="0"/>
            <a:chExt cx="4816593" cy="3408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340859"/>
            </a:xfrm>
            <a:custGeom>
              <a:avLst/>
              <a:gdLst/>
              <a:ahLst/>
              <a:cxnLst/>
              <a:rect l="l" t="t" r="r" b="b"/>
              <a:pathLst>
                <a:path w="4816592" h="340859">
                  <a:moveTo>
                    <a:pt x="0" y="0"/>
                  </a:moveTo>
                  <a:lnTo>
                    <a:pt x="4816592" y="0"/>
                  </a:lnTo>
                  <a:lnTo>
                    <a:pt x="4816592" y="340859"/>
                  </a:lnTo>
                  <a:lnTo>
                    <a:pt x="0" y="340859"/>
                  </a:lnTo>
                  <a:close/>
                </a:path>
              </a:pathLst>
            </a:custGeom>
            <a:solidFill>
              <a:srgbClr val="DCA75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816593" cy="2837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560164" y="3777179"/>
            <a:ext cx="9938074" cy="4982173"/>
            <a:chOff x="0" y="0"/>
            <a:chExt cx="2617435" cy="131217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17435" cy="1312177"/>
            </a:xfrm>
            <a:custGeom>
              <a:avLst/>
              <a:gdLst/>
              <a:ahLst/>
              <a:cxnLst/>
              <a:rect l="l" t="t" r="r" b="b"/>
              <a:pathLst>
                <a:path w="2617435" h="1312177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1294260"/>
                  </a:lnTo>
                  <a:cubicBezTo>
                    <a:pt x="2617435" y="1299012"/>
                    <a:pt x="2615548" y="1303569"/>
                    <a:pt x="2612187" y="1306930"/>
                  </a:cubicBezTo>
                  <a:cubicBezTo>
                    <a:pt x="2608827" y="1310290"/>
                    <a:pt x="2604270" y="1312177"/>
                    <a:pt x="2599518" y="1312177"/>
                  </a:cubicBezTo>
                  <a:lnTo>
                    <a:pt x="17917" y="1312177"/>
                  </a:lnTo>
                  <a:cubicBezTo>
                    <a:pt x="13165" y="1312177"/>
                    <a:pt x="8608" y="1310290"/>
                    <a:pt x="5248" y="1306930"/>
                  </a:cubicBezTo>
                  <a:cubicBezTo>
                    <a:pt x="1888" y="1303569"/>
                    <a:pt x="0" y="1299012"/>
                    <a:pt x="0" y="1294260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57150"/>
              <a:ext cx="2617435" cy="12550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523202" y="1568369"/>
            <a:ext cx="9938074" cy="1975362"/>
            <a:chOff x="0" y="0"/>
            <a:chExt cx="2617435" cy="5202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17435" cy="520260"/>
            </a:xfrm>
            <a:custGeom>
              <a:avLst/>
              <a:gdLst/>
              <a:ahLst/>
              <a:cxnLst/>
              <a:rect l="l" t="t" r="r" b="b"/>
              <a:pathLst>
                <a:path w="2617435" h="520260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502343"/>
                  </a:lnTo>
                  <a:cubicBezTo>
                    <a:pt x="2617435" y="507095"/>
                    <a:pt x="2615548" y="511652"/>
                    <a:pt x="2612187" y="515012"/>
                  </a:cubicBezTo>
                  <a:cubicBezTo>
                    <a:pt x="2608827" y="518372"/>
                    <a:pt x="2604270" y="520260"/>
                    <a:pt x="2599518" y="520260"/>
                  </a:cubicBezTo>
                  <a:lnTo>
                    <a:pt x="17917" y="520260"/>
                  </a:lnTo>
                  <a:cubicBezTo>
                    <a:pt x="13165" y="520260"/>
                    <a:pt x="8608" y="518372"/>
                    <a:pt x="5248" y="515012"/>
                  </a:cubicBezTo>
                  <a:cubicBezTo>
                    <a:pt x="1888" y="511652"/>
                    <a:pt x="0" y="507095"/>
                    <a:pt x="0" y="502343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57150"/>
              <a:ext cx="2617435" cy="463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flipH="1">
            <a:off x="1028700" y="3644412"/>
            <a:ext cx="5531464" cy="6642588"/>
          </a:xfrm>
          <a:custGeom>
            <a:avLst/>
            <a:gdLst/>
            <a:ahLst/>
            <a:cxnLst/>
            <a:rect l="l" t="t" r="r" b="b"/>
            <a:pathLst>
              <a:path w="5531464" h="6642588">
                <a:moveTo>
                  <a:pt x="5531464" y="0"/>
                </a:moveTo>
                <a:lnTo>
                  <a:pt x="0" y="0"/>
                </a:lnTo>
                <a:lnTo>
                  <a:pt x="0" y="6642588"/>
                </a:lnTo>
                <a:lnTo>
                  <a:pt x="5531464" y="6642588"/>
                </a:lnTo>
                <a:lnTo>
                  <a:pt x="553146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132142" y="6066134"/>
            <a:ext cx="4387720" cy="4220866"/>
          </a:xfrm>
          <a:custGeom>
            <a:avLst/>
            <a:gdLst/>
            <a:ahLst/>
            <a:cxnLst/>
            <a:rect l="l" t="t" r="r" b="b"/>
            <a:pathLst>
              <a:path w="4387720" h="4220866">
                <a:moveTo>
                  <a:pt x="0" y="0"/>
                </a:moveTo>
                <a:lnTo>
                  <a:pt x="4387720" y="0"/>
                </a:lnTo>
                <a:lnTo>
                  <a:pt x="4387720" y="4220866"/>
                </a:lnTo>
                <a:lnTo>
                  <a:pt x="0" y="42208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5318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377743" y="1325677"/>
            <a:ext cx="2105885" cy="2105885"/>
          </a:xfrm>
          <a:custGeom>
            <a:avLst/>
            <a:gdLst/>
            <a:ahLst/>
            <a:cxnLst/>
            <a:rect l="l" t="t" r="r" b="b"/>
            <a:pathLst>
              <a:path w="2105885" h="2105885">
                <a:moveTo>
                  <a:pt x="0" y="0"/>
                </a:moveTo>
                <a:lnTo>
                  <a:pt x="2105885" y="0"/>
                </a:lnTo>
                <a:lnTo>
                  <a:pt x="2105885" y="2105885"/>
                </a:lnTo>
                <a:lnTo>
                  <a:pt x="0" y="21058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9768138" y="8992801"/>
            <a:ext cx="7491162" cy="1294199"/>
          </a:xfrm>
          <a:custGeom>
            <a:avLst/>
            <a:gdLst/>
            <a:ahLst/>
            <a:cxnLst/>
            <a:rect l="l" t="t" r="r" b="b"/>
            <a:pathLst>
              <a:path w="7491162" h="1294199">
                <a:moveTo>
                  <a:pt x="0" y="0"/>
                </a:moveTo>
                <a:lnTo>
                  <a:pt x="7491162" y="0"/>
                </a:lnTo>
                <a:lnTo>
                  <a:pt x="7491162" y="1294199"/>
                </a:lnTo>
                <a:lnTo>
                  <a:pt x="0" y="12941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b="-86430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6423501" y="1568369"/>
            <a:ext cx="2633801" cy="7689931"/>
          </a:xfrm>
          <a:custGeom>
            <a:avLst/>
            <a:gdLst/>
            <a:ahLst/>
            <a:cxnLst/>
            <a:rect l="l" t="t" r="r" b="b"/>
            <a:pathLst>
              <a:path w="2633801" h="7689931">
                <a:moveTo>
                  <a:pt x="0" y="0"/>
                </a:moveTo>
                <a:lnTo>
                  <a:pt x="2633801" y="0"/>
                </a:lnTo>
                <a:lnTo>
                  <a:pt x="2633801" y="7689931"/>
                </a:lnTo>
                <a:lnTo>
                  <a:pt x="0" y="768993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6782932" y="4042409"/>
            <a:ext cx="9492538" cy="4385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6662" lvl="1" indent="-268331" algn="l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Huquqiy normalarni amaliyotga joriy etishga qaratilgan hukumatning maqsadli normativ-huquqiy hujjatlari.</a:t>
            </a:r>
          </a:p>
          <a:p>
            <a:pPr marL="536662" lvl="1" indent="-268331" algn="l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"O‘zbekiston - 2030" strategiyasi: Inson qadri ustuvor bo‘lgan jamiyat qurish doirasida ijtimoiy himoyani kuchaytirish.</a:t>
            </a:r>
          </a:p>
          <a:p>
            <a:pPr marL="536662" lvl="1" indent="-268331" algn="l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Hukumat Qarorlari: Nogironligi bo‘lgan shaxslarni qo‘llab-quvvatlashning qo‘shimcha chora-tadbirlari.</a:t>
            </a:r>
          </a:p>
          <a:p>
            <a:pPr marL="536662" lvl="1" indent="-268331" algn="l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Misol: PF-74-son (17.02.2022) — aholining ijtimoiy himoyaga muhtoj qatlamlarini qo‘llab-quvvatlash chora-tadbirlari.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370602" y="1785312"/>
            <a:ext cx="9888698" cy="164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13"/>
              </a:lnSpc>
            </a:pPr>
            <a:r>
              <a:rPr lang="en-US" sz="6250">
                <a:solidFill>
                  <a:srgbClr val="BE170B"/>
                </a:solidFill>
                <a:latin typeface="Gagalin"/>
                <a:ea typeface="Gagalin"/>
                <a:cs typeface="Gagalin"/>
                <a:sym typeface="Gagalin"/>
              </a:rPr>
              <a:t>Strategik Islohotlar va Amaliyotga Joriy Etish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311" t="-78531" r="-11866" b="-5030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53739" y="3434003"/>
            <a:ext cx="10941177" cy="1211752"/>
            <a:chOff x="0" y="0"/>
            <a:chExt cx="2881627" cy="3191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81627" cy="319145"/>
            </a:xfrm>
            <a:custGeom>
              <a:avLst/>
              <a:gdLst/>
              <a:ahLst/>
              <a:cxnLst/>
              <a:rect l="l" t="t" r="r" b="b"/>
              <a:pathLst>
                <a:path w="2881627" h="319145">
                  <a:moveTo>
                    <a:pt x="16275" y="0"/>
                  </a:moveTo>
                  <a:lnTo>
                    <a:pt x="2865352" y="0"/>
                  </a:lnTo>
                  <a:cubicBezTo>
                    <a:pt x="2874341" y="0"/>
                    <a:pt x="2881627" y="7286"/>
                    <a:pt x="2881627" y="16275"/>
                  </a:cubicBezTo>
                  <a:lnTo>
                    <a:pt x="2881627" y="302870"/>
                  </a:lnTo>
                  <a:cubicBezTo>
                    <a:pt x="2881627" y="311858"/>
                    <a:pt x="2874341" y="319145"/>
                    <a:pt x="2865352" y="319145"/>
                  </a:cubicBezTo>
                  <a:lnTo>
                    <a:pt x="16275" y="319145"/>
                  </a:lnTo>
                  <a:cubicBezTo>
                    <a:pt x="7286" y="319145"/>
                    <a:pt x="0" y="311858"/>
                    <a:pt x="0" y="302870"/>
                  </a:cubicBezTo>
                  <a:lnTo>
                    <a:pt x="0" y="16275"/>
                  </a:lnTo>
                  <a:cubicBezTo>
                    <a:pt x="0" y="7286"/>
                    <a:pt x="7286" y="0"/>
                    <a:pt x="16275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2881627" cy="2619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15692" y="763201"/>
            <a:ext cx="10828456" cy="1794863"/>
            <a:chOff x="0" y="0"/>
            <a:chExt cx="2851939" cy="47272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51939" cy="472721"/>
            </a:xfrm>
            <a:custGeom>
              <a:avLst/>
              <a:gdLst/>
              <a:ahLst/>
              <a:cxnLst/>
              <a:rect l="l" t="t" r="r" b="b"/>
              <a:pathLst>
                <a:path w="2851939" h="472721">
                  <a:moveTo>
                    <a:pt x="16444" y="0"/>
                  </a:moveTo>
                  <a:lnTo>
                    <a:pt x="2835495" y="0"/>
                  </a:lnTo>
                  <a:cubicBezTo>
                    <a:pt x="2844577" y="0"/>
                    <a:pt x="2851939" y="7362"/>
                    <a:pt x="2851939" y="16444"/>
                  </a:cubicBezTo>
                  <a:lnTo>
                    <a:pt x="2851939" y="456277"/>
                  </a:lnTo>
                  <a:cubicBezTo>
                    <a:pt x="2851939" y="465359"/>
                    <a:pt x="2844577" y="472721"/>
                    <a:pt x="2835495" y="472721"/>
                  </a:cubicBezTo>
                  <a:lnTo>
                    <a:pt x="16444" y="472721"/>
                  </a:lnTo>
                  <a:cubicBezTo>
                    <a:pt x="7362" y="472721"/>
                    <a:pt x="0" y="465359"/>
                    <a:pt x="0" y="456277"/>
                  </a:cubicBezTo>
                  <a:lnTo>
                    <a:pt x="0" y="16444"/>
                  </a:lnTo>
                  <a:cubicBezTo>
                    <a:pt x="0" y="7362"/>
                    <a:pt x="7362" y="0"/>
                    <a:pt x="16444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57150"/>
              <a:ext cx="2851939" cy="415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53739" y="5094554"/>
            <a:ext cx="10941177" cy="1029581"/>
            <a:chOff x="0" y="0"/>
            <a:chExt cx="2881627" cy="27116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881627" cy="271165"/>
            </a:xfrm>
            <a:custGeom>
              <a:avLst/>
              <a:gdLst/>
              <a:ahLst/>
              <a:cxnLst/>
              <a:rect l="l" t="t" r="r" b="b"/>
              <a:pathLst>
                <a:path w="2881627" h="271165">
                  <a:moveTo>
                    <a:pt x="16275" y="0"/>
                  </a:moveTo>
                  <a:lnTo>
                    <a:pt x="2865352" y="0"/>
                  </a:lnTo>
                  <a:cubicBezTo>
                    <a:pt x="2874341" y="0"/>
                    <a:pt x="2881627" y="7286"/>
                    <a:pt x="2881627" y="16275"/>
                  </a:cubicBezTo>
                  <a:lnTo>
                    <a:pt x="2881627" y="254891"/>
                  </a:lnTo>
                  <a:cubicBezTo>
                    <a:pt x="2881627" y="263879"/>
                    <a:pt x="2874341" y="271165"/>
                    <a:pt x="2865352" y="271165"/>
                  </a:cubicBezTo>
                  <a:lnTo>
                    <a:pt x="16275" y="271165"/>
                  </a:lnTo>
                  <a:cubicBezTo>
                    <a:pt x="7286" y="271165"/>
                    <a:pt x="0" y="263879"/>
                    <a:pt x="0" y="254891"/>
                  </a:cubicBezTo>
                  <a:lnTo>
                    <a:pt x="0" y="16275"/>
                  </a:lnTo>
                  <a:cubicBezTo>
                    <a:pt x="0" y="7286"/>
                    <a:pt x="7286" y="0"/>
                    <a:pt x="16275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57150"/>
              <a:ext cx="2881627" cy="2140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907945" y="6718874"/>
            <a:ext cx="9286972" cy="1140030"/>
            <a:chOff x="0" y="0"/>
            <a:chExt cx="2445952" cy="30025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445951" cy="300255"/>
            </a:xfrm>
            <a:custGeom>
              <a:avLst/>
              <a:gdLst/>
              <a:ahLst/>
              <a:cxnLst/>
              <a:rect l="l" t="t" r="r" b="b"/>
              <a:pathLst>
                <a:path w="2445951" h="300255">
                  <a:moveTo>
                    <a:pt x="19174" y="0"/>
                  </a:moveTo>
                  <a:lnTo>
                    <a:pt x="2426778" y="0"/>
                  </a:lnTo>
                  <a:cubicBezTo>
                    <a:pt x="2437367" y="0"/>
                    <a:pt x="2445951" y="8584"/>
                    <a:pt x="2445951" y="19174"/>
                  </a:cubicBezTo>
                  <a:lnTo>
                    <a:pt x="2445951" y="281081"/>
                  </a:lnTo>
                  <a:cubicBezTo>
                    <a:pt x="2445951" y="286166"/>
                    <a:pt x="2443931" y="291043"/>
                    <a:pt x="2440336" y="294639"/>
                  </a:cubicBezTo>
                  <a:cubicBezTo>
                    <a:pt x="2436740" y="298235"/>
                    <a:pt x="2431863" y="300255"/>
                    <a:pt x="2426778" y="300255"/>
                  </a:cubicBezTo>
                  <a:lnTo>
                    <a:pt x="19174" y="300255"/>
                  </a:lnTo>
                  <a:cubicBezTo>
                    <a:pt x="8584" y="300255"/>
                    <a:pt x="0" y="291671"/>
                    <a:pt x="0" y="281081"/>
                  </a:cubicBezTo>
                  <a:lnTo>
                    <a:pt x="0" y="19174"/>
                  </a:lnTo>
                  <a:cubicBezTo>
                    <a:pt x="0" y="8584"/>
                    <a:pt x="8584" y="0"/>
                    <a:pt x="19174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57150"/>
              <a:ext cx="2445952" cy="2431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 flipH="1">
            <a:off x="10709408" y="763201"/>
            <a:ext cx="7578592" cy="8229600"/>
          </a:xfrm>
          <a:custGeom>
            <a:avLst/>
            <a:gdLst/>
            <a:ahLst/>
            <a:cxnLst/>
            <a:rect l="l" t="t" r="r" b="b"/>
            <a:pathLst>
              <a:path w="7578592" h="8229600">
                <a:moveTo>
                  <a:pt x="7578592" y="0"/>
                </a:moveTo>
                <a:lnTo>
                  <a:pt x="0" y="0"/>
                </a:lnTo>
                <a:lnTo>
                  <a:pt x="0" y="8229600"/>
                </a:lnTo>
                <a:lnTo>
                  <a:pt x="7578592" y="8229600"/>
                </a:lnTo>
                <a:lnTo>
                  <a:pt x="7578592" y="0"/>
                </a:lnTo>
                <a:close/>
              </a:path>
            </a:pathLst>
          </a:custGeom>
          <a:blipFill>
            <a:blip r:embed="rId3"/>
            <a:stretch>
              <a:fillRect l="-3249"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0" y="8992801"/>
            <a:ext cx="18288000" cy="1294199"/>
            <a:chOff x="0" y="0"/>
            <a:chExt cx="4816593" cy="34085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816592" cy="340859"/>
            </a:xfrm>
            <a:custGeom>
              <a:avLst/>
              <a:gdLst/>
              <a:ahLst/>
              <a:cxnLst/>
              <a:rect l="l" t="t" r="r" b="b"/>
              <a:pathLst>
                <a:path w="4816592" h="340859">
                  <a:moveTo>
                    <a:pt x="0" y="0"/>
                  </a:moveTo>
                  <a:lnTo>
                    <a:pt x="4816592" y="0"/>
                  </a:lnTo>
                  <a:lnTo>
                    <a:pt x="4816592" y="340859"/>
                  </a:lnTo>
                  <a:lnTo>
                    <a:pt x="0" y="340859"/>
                  </a:lnTo>
                  <a:close/>
                </a:path>
              </a:pathLst>
            </a:custGeom>
            <a:solidFill>
              <a:srgbClr val="F09B7A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57150"/>
              <a:ext cx="4816593" cy="2837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0" y="6124134"/>
            <a:ext cx="2323601" cy="4143839"/>
          </a:xfrm>
          <a:custGeom>
            <a:avLst/>
            <a:gdLst/>
            <a:ahLst/>
            <a:cxnLst/>
            <a:rect l="l" t="t" r="r" b="b"/>
            <a:pathLst>
              <a:path w="2323601" h="4143839">
                <a:moveTo>
                  <a:pt x="0" y="0"/>
                </a:moveTo>
                <a:lnTo>
                  <a:pt x="2323601" y="0"/>
                </a:lnTo>
                <a:lnTo>
                  <a:pt x="2323601" y="4143840"/>
                </a:lnTo>
                <a:lnTo>
                  <a:pt x="0" y="41438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0440"/>
            </a:stretch>
          </a:blipFill>
        </p:spPr>
      </p:sp>
      <p:sp>
        <p:nvSpPr>
          <p:cNvPr id="20" name="Freeform 20"/>
          <p:cNvSpPr/>
          <p:nvPr/>
        </p:nvSpPr>
        <p:spPr>
          <a:xfrm flipH="1">
            <a:off x="10955681" y="2900964"/>
            <a:ext cx="7332319" cy="7386036"/>
          </a:xfrm>
          <a:custGeom>
            <a:avLst/>
            <a:gdLst/>
            <a:ahLst/>
            <a:cxnLst/>
            <a:rect l="l" t="t" r="r" b="b"/>
            <a:pathLst>
              <a:path w="7332319" h="7386036">
                <a:moveTo>
                  <a:pt x="7332319" y="0"/>
                </a:moveTo>
                <a:lnTo>
                  <a:pt x="0" y="0"/>
                </a:lnTo>
                <a:lnTo>
                  <a:pt x="0" y="7386036"/>
                </a:lnTo>
                <a:lnTo>
                  <a:pt x="7332319" y="7386036"/>
                </a:lnTo>
                <a:lnTo>
                  <a:pt x="7332319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3258058">
            <a:off x="10178127" y="5889353"/>
            <a:ext cx="881302" cy="5102276"/>
          </a:xfrm>
          <a:custGeom>
            <a:avLst/>
            <a:gdLst/>
            <a:ahLst/>
            <a:cxnLst/>
            <a:rect l="l" t="t" r="r" b="b"/>
            <a:pathLst>
              <a:path w="881302" h="5102276">
                <a:moveTo>
                  <a:pt x="0" y="0"/>
                </a:moveTo>
                <a:lnTo>
                  <a:pt x="881302" y="0"/>
                </a:lnTo>
                <a:lnTo>
                  <a:pt x="881302" y="5102276"/>
                </a:lnTo>
                <a:lnTo>
                  <a:pt x="0" y="510227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506025" y="3560013"/>
            <a:ext cx="11150222" cy="1317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Nogironligi bo‘lgan shaxslar uchun nafaqalar miqdorini oshirish va ularni olish tartibini soddalashtirish.</a:t>
            </a:r>
          </a:p>
          <a:p>
            <a:pPr algn="l">
              <a:lnSpc>
                <a:spcPts val="3479"/>
              </a:lnSpc>
            </a:pPr>
            <a:endParaRPr lang="en-US" sz="248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620076" y="867976"/>
            <a:ext cx="10624072" cy="164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13"/>
              </a:lnSpc>
            </a:pPr>
            <a:r>
              <a:rPr lang="en-US" sz="6250">
                <a:solidFill>
                  <a:srgbClr val="616709"/>
                </a:solidFill>
                <a:latin typeface="Gagalin"/>
                <a:ea typeface="Gagalin"/>
                <a:cs typeface="Gagalin"/>
                <a:sym typeface="Gagalin"/>
              </a:rPr>
              <a:t>PF-74 Farmoni: Qo‘shimcha Ijtimoiy Qo‘llab-Quvvatlash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53739" y="5076825"/>
            <a:ext cx="11402508" cy="1317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Ijtimoiy ob'ektlarni "To‘siqsiz muhit" talablariga moslashtirish ishlarini              </a:t>
            </a:r>
          </a:p>
          <a:p>
            <a:pPr algn="l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tezlashtirishga qaratilgan investitsiyalar.</a:t>
            </a:r>
          </a:p>
          <a:p>
            <a:pPr algn="l">
              <a:lnSpc>
                <a:spcPts val="3479"/>
              </a:lnSpc>
            </a:pPr>
            <a:endParaRPr lang="en-US" sz="248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2263630" y="6775813"/>
            <a:ext cx="8355148" cy="879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Yuqori texnologiyali ixtisoslashgan tibbiy yordamni ko‘rsatishni kengaytirish.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687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9258300"/>
            <a:ext cx="18288000" cy="1028700"/>
            <a:chOff x="0" y="0"/>
            <a:chExt cx="4816593" cy="2709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CA75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816593" cy="2137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711874" y="330502"/>
            <a:ext cx="10795367" cy="1708444"/>
            <a:chOff x="0" y="0"/>
            <a:chExt cx="2843224" cy="4499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43224" cy="449960"/>
            </a:xfrm>
            <a:custGeom>
              <a:avLst/>
              <a:gdLst/>
              <a:ahLst/>
              <a:cxnLst/>
              <a:rect l="l" t="t" r="r" b="b"/>
              <a:pathLst>
                <a:path w="2843224" h="449960">
                  <a:moveTo>
                    <a:pt x="16494" y="0"/>
                  </a:moveTo>
                  <a:lnTo>
                    <a:pt x="2826730" y="0"/>
                  </a:lnTo>
                  <a:cubicBezTo>
                    <a:pt x="2835840" y="0"/>
                    <a:pt x="2843224" y="7385"/>
                    <a:pt x="2843224" y="16494"/>
                  </a:cubicBezTo>
                  <a:lnTo>
                    <a:pt x="2843224" y="433466"/>
                  </a:lnTo>
                  <a:cubicBezTo>
                    <a:pt x="2843224" y="442576"/>
                    <a:pt x="2835840" y="449960"/>
                    <a:pt x="2826730" y="449960"/>
                  </a:cubicBezTo>
                  <a:lnTo>
                    <a:pt x="16494" y="449960"/>
                  </a:lnTo>
                  <a:cubicBezTo>
                    <a:pt x="7385" y="449960"/>
                    <a:pt x="0" y="442576"/>
                    <a:pt x="0" y="433466"/>
                  </a:cubicBezTo>
                  <a:lnTo>
                    <a:pt x="0" y="16494"/>
                  </a:lnTo>
                  <a:cubicBezTo>
                    <a:pt x="0" y="7385"/>
                    <a:pt x="7385" y="0"/>
                    <a:pt x="16494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57150"/>
              <a:ext cx="2843224" cy="3928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874634" y="2743795"/>
            <a:ext cx="10384666" cy="1652092"/>
            <a:chOff x="0" y="0"/>
            <a:chExt cx="2735056" cy="4351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735056" cy="435119"/>
            </a:xfrm>
            <a:custGeom>
              <a:avLst/>
              <a:gdLst/>
              <a:ahLst/>
              <a:cxnLst/>
              <a:rect l="l" t="t" r="r" b="b"/>
              <a:pathLst>
                <a:path w="2735056" h="435119">
                  <a:moveTo>
                    <a:pt x="17147" y="0"/>
                  </a:moveTo>
                  <a:lnTo>
                    <a:pt x="2717909" y="0"/>
                  </a:lnTo>
                  <a:cubicBezTo>
                    <a:pt x="2722457" y="0"/>
                    <a:pt x="2726818" y="1807"/>
                    <a:pt x="2730034" y="5022"/>
                  </a:cubicBezTo>
                  <a:cubicBezTo>
                    <a:pt x="2733250" y="8238"/>
                    <a:pt x="2735056" y="12599"/>
                    <a:pt x="2735056" y="17147"/>
                  </a:cubicBezTo>
                  <a:lnTo>
                    <a:pt x="2735056" y="417972"/>
                  </a:lnTo>
                  <a:cubicBezTo>
                    <a:pt x="2735056" y="422520"/>
                    <a:pt x="2733250" y="426881"/>
                    <a:pt x="2730034" y="430097"/>
                  </a:cubicBezTo>
                  <a:cubicBezTo>
                    <a:pt x="2726818" y="433312"/>
                    <a:pt x="2722457" y="435119"/>
                    <a:pt x="2717909" y="435119"/>
                  </a:cubicBezTo>
                  <a:lnTo>
                    <a:pt x="17147" y="435119"/>
                  </a:lnTo>
                  <a:cubicBezTo>
                    <a:pt x="12599" y="435119"/>
                    <a:pt x="8238" y="433312"/>
                    <a:pt x="5022" y="430097"/>
                  </a:cubicBezTo>
                  <a:cubicBezTo>
                    <a:pt x="1807" y="426881"/>
                    <a:pt x="0" y="422520"/>
                    <a:pt x="0" y="417972"/>
                  </a:cubicBezTo>
                  <a:lnTo>
                    <a:pt x="0" y="17147"/>
                  </a:lnTo>
                  <a:cubicBezTo>
                    <a:pt x="0" y="12599"/>
                    <a:pt x="1807" y="8238"/>
                    <a:pt x="5022" y="5022"/>
                  </a:cubicBezTo>
                  <a:cubicBezTo>
                    <a:pt x="8238" y="1807"/>
                    <a:pt x="12599" y="0"/>
                    <a:pt x="17147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57150"/>
              <a:ext cx="2735056" cy="3779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236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0" y="3362002"/>
            <a:ext cx="6874634" cy="6924998"/>
          </a:xfrm>
          <a:custGeom>
            <a:avLst/>
            <a:gdLst/>
            <a:ahLst/>
            <a:cxnLst/>
            <a:rect l="l" t="t" r="r" b="b"/>
            <a:pathLst>
              <a:path w="6874634" h="6924998">
                <a:moveTo>
                  <a:pt x="0" y="0"/>
                </a:moveTo>
                <a:lnTo>
                  <a:pt x="6874634" y="0"/>
                </a:lnTo>
                <a:lnTo>
                  <a:pt x="6874634" y="6924998"/>
                </a:lnTo>
                <a:lnTo>
                  <a:pt x="0" y="69249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6969179" y="4624861"/>
            <a:ext cx="10078523" cy="1020570"/>
            <a:chOff x="0" y="0"/>
            <a:chExt cx="2654426" cy="2687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654426" cy="268792"/>
            </a:xfrm>
            <a:custGeom>
              <a:avLst/>
              <a:gdLst/>
              <a:ahLst/>
              <a:cxnLst/>
              <a:rect l="l" t="t" r="r" b="b"/>
              <a:pathLst>
                <a:path w="2654426" h="268792">
                  <a:moveTo>
                    <a:pt x="17668" y="0"/>
                  </a:moveTo>
                  <a:lnTo>
                    <a:pt x="2636758" y="0"/>
                  </a:lnTo>
                  <a:cubicBezTo>
                    <a:pt x="2646516" y="0"/>
                    <a:pt x="2654426" y="7910"/>
                    <a:pt x="2654426" y="17668"/>
                  </a:cubicBezTo>
                  <a:lnTo>
                    <a:pt x="2654426" y="251124"/>
                  </a:lnTo>
                  <a:cubicBezTo>
                    <a:pt x="2654426" y="260882"/>
                    <a:pt x="2646516" y="268792"/>
                    <a:pt x="2636758" y="268792"/>
                  </a:cubicBezTo>
                  <a:lnTo>
                    <a:pt x="17668" y="268792"/>
                  </a:lnTo>
                  <a:cubicBezTo>
                    <a:pt x="7910" y="268792"/>
                    <a:pt x="0" y="260882"/>
                    <a:pt x="0" y="251124"/>
                  </a:cubicBezTo>
                  <a:lnTo>
                    <a:pt x="0" y="17668"/>
                  </a:lnTo>
                  <a:cubicBezTo>
                    <a:pt x="0" y="7910"/>
                    <a:pt x="7910" y="0"/>
                    <a:pt x="17668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57150"/>
              <a:ext cx="2654426" cy="2116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969179" y="5782281"/>
            <a:ext cx="10078523" cy="1020570"/>
            <a:chOff x="0" y="0"/>
            <a:chExt cx="2654426" cy="26879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654426" cy="268792"/>
            </a:xfrm>
            <a:custGeom>
              <a:avLst/>
              <a:gdLst/>
              <a:ahLst/>
              <a:cxnLst/>
              <a:rect l="l" t="t" r="r" b="b"/>
              <a:pathLst>
                <a:path w="2654426" h="268792">
                  <a:moveTo>
                    <a:pt x="17668" y="0"/>
                  </a:moveTo>
                  <a:lnTo>
                    <a:pt x="2636758" y="0"/>
                  </a:lnTo>
                  <a:cubicBezTo>
                    <a:pt x="2646516" y="0"/>
                    <a:pt x="2654426" y="7910"/>
                    <a:pt x="2654426" y="17668"/>
                  </a:cubicBezTo>
                  <a:lnTo>
                    <a:pt x="2654426" y="251124"/>
                  </a:lnTo>
                  <a:cubicBezTo>
                    <a:pt x="2654426" y="260882"/>
                    <a:pt x="2646516" y="268792"/>
                    <a:pt x="2636758" y="268792"/>
                  </a:cubicBezTo>
                  <a:lnTo>
                    <a:pt x="17668" y="268792"/>
                  </a:lnTo>
                  <a:cubicBezTo>
                    <a:pt x="7910" y="268792"/>
                    <a:pt x="0" y="260882"/>
                    <a:pt x="0" y="251124"/>
                  </a:cubicBezTo>
                  <a:lnTo>
                    <a:pt x="0" y="17668"/>
                  </a:lnTo>
                  <a:cubicBezTo>
                    <a:pt x="0" y="7910"/>
                    <a:pt x="7910" y="0"/>
                    <a:pt x="17668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57150"/>
              <a:ext cx="2654426" cy="2116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086232" y="7136225"/>
            <a:ext cx="9961471" cy="1020570"/>
            <a:chOff x="0" y="0"/>
            <a:chExt cx="2623597" cy="26879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623597" cy="268792"/>
            </a:xfrm>
            <a:custGeom>
              <a:avLst/>
              <a:gdLst/>
              <a:ahLst/>
              <a:cxnLst/>
              <a:rect l="l" t="t" r="r" b="b"/>
              <a:pathLst>
                <a:path w="2623597" h="268792">
                  <a:moveTo>
                    <a:pt x="17875" y="0"/>
                  </a:moveTo>
                  <a:lnTo>
                    <a:pt x="2605722" y="0"/>
                  </a:lnTo>
                  <a:cubicBezTo>
                    <a:pt x="2615594" y="0"/>
                    <a:pt x="2623597" y="8003"/>
                    <a:pt x="2623597" y="17875"/>
                  </a:cubicBezTo>
                  <a:lnTo>
                    <a:pt x="2623597" y="250917"/>
                  </a:lnTo>
                  <a:cubicBezTo>
                    <a:pt x="2623597" y="260789"/>
                    <a:pt x="2615594" y="268792"/>
                    <a:pt x="2605722" y="268792"/>
                  </a:cubicBezTo>
                  <a:lnTo>
                    <a:pt x="17875" y="268792"/>
                  </a:lnTo>
                  <a:cubicBezTo>
                    <a:pt x="8003" y="268792"/>
                    <a:pt x="0" y="260789"/>
                    <a:pt x="0" y="250917"/>
                  </a:cubicBezTo>
                  <a:lnTo>
                    <a:pt x="0" y="17875"/>
                  </a:lnTo>
                  <a:cubicBezTo>
                    <a:pt x="0" y="8003"/>
                    <a:pt x="8003" y="0"/>
                    <a:pt x="17875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57150"/>
              <a:ext cx="2623597" cy="2116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1028700" y="1377118"/>
            <a:ext cx="4035950" cy="1806088"/>
          </a:xfrm>
          <a:custGeom>
            <a:avLst/>
            <a:gdLst/>
            <a:ahLst/>
            <a:cxnLst/>
            <a:rect l="l" t="t" r="r" b="b"/>
            <a:pathLst>
              <a:path w="4035950" h="1806088">
                <a:moveTo>
                  <a:pt x="0" y="0"/>
                </a:moveTo>
                <a:lnTo>
                  <a:pt x="4035950" y="0"/>
                </a:lnTo>
                <a:lnTo>
                  <a:pt x="4035950" y="1806088"/>
                </a:lnTo>
                <a:lnTo>
                  <a:pt x="0" y="18060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7086232" y="392695"/>
            <a:ext cx="9961471" cy="164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13"/>
              </a:lnSpc>
            </a:pPr>
            <a:r>
              <a:rPr lang="en-US" sz="6250">
                <a:solidFill>
                  <a:srgbClr val="BE170B"/>
                </a:solidFill>
                <a:latin typeface="Gagalin"/>
                <a:ea typeface="Gagalin"/>
                <a:cs typeface="Gagalin"/>
                <a:sym typeface="Gagalin"/>
              </a:rPr>
              <a:t>Ijtimoiy Himoya Mexanizmlari: Agentlik roli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086232" y="2868722"/>
            <a:ext cx="9629586" cy="1756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Prezident huzuridagi Ijtimoiy himoya agentligi</a:t>
            </a:r>
          </a:p>
          <a:p>
            <a:pPr algn="ctr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2023-yildan boshlab yagona ijtimoiy himoya siyosatini amalga oshirishda Agentlikning roli ortdi.</a:t>
            </a:r>
          </a:p>
          <a:p>
            <a:pPr algn="ctr">
              <a:lnSpc>
                <a:spcPts val="3479"/>
              </a:lnSpc>
            </a:pPr>
            <a:endParaRPr lang="en-US" sz="248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362607" y="4661889"/>
            <a:ext cx="8484482" cy="879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6662" lvl="1" indent="-268331" algn="l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Yagona reestr: Ijtimoiy xizmatlarni talab qiladigan shaxslarning yagona reyestrini shakllantirish.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268062" y="5825289"/>
            <a:ext cx="9447756" cy="879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6662" lvl="1" indent="-268331" algn="l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Manzilli yordam: Moddiy yordam va ijtimoiy nafaqalarni aynan muhtojlarga yetkazishni ta’minlash.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149392" y="7173253"/>
            <a:ext cx="9685095" cy="879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6662" lvl="1" indent="-268331" algn="l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Ijtimoiy xizmatlar: Reabilitatsiya, kasb-hunarga o‘rgatish va ijtimoiy moslashuv xizmatlarini tashkil etish.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311" t="-78531" r="-11866" b="-5030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769900" y="297128"/>
            <a:ext cx="8748936" cy="1612666"/>
            <a:chOff x="0" y="0"/>
            <a:chExt cx="2304247" cy="42473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04247" cy="424735"/>
            </a:xfrm>
            <a:custGeom>
              <a:avLst/>
              <a:gdLst/>
              <a:ahLst/>
              <a:cxnLst/>
              <a:rect l="l" t="t" r="r" b="b"/>
              <a:pathLst>
                <a:path w="2304247" h="424735">
                  <a:moveTo>
                    <a:pt x="20353" y="0"/>
                  </a:moveTo>
                  <a:lnTo>
                    <a:pt x="2283894" y="0"/>
                  </a:lnTo>
                  <a:cubicBezTo>
                    <a:pt x="2289292" y="0"/>
                    <a:pt x="2294468" y="2144"/>
                    <a:pt x="2298285" y="5961"/>
                  </a:cubicBezTo>
                  <a:cubicBezTo>
                    <a:pt x="2302102" y="9778"/>
                    <a:pt x="2304247" y="14955"/>
                    <a:pt x="2304247" y="20353"/>
                  </a:cubicBezTo>
                  <a:lnTo>
                    <a:pt x="2304247" y="404382"/>
                  </a:lnTo>
                  <a:cubicBezTo>
                    <a:pt x="2304247" y="415623"/>
                    <a:pt x="2295134" y="424735"/>
                    <a:pt x="2283894" y="424735"/>
                  </a:cubicBezTo>
                  <a:lnTo>
                    <a:pt x="20353" y="424735"/>
                  </a:lnTo>
                  <a:cubicBezTo>
                    <a:pt x="14955" y="424735"/>
                    <a:pt x="9778" y="422591"/>
                    <a:pt x="5961" y="418774"/>
                  </a:cubicBezTo>
                  <a:cubicBezTo>
                    <a:pt x="2144" y="414957"/>
                    <a:pt x="0" y="409780"/>
                    <a:pt x="0" y="404382"/>
                  </a:cubicBezTo>
                  <a:lnTo>
                    <a:pt x="0" y="20353"/>
                  </a:lnTo>
                  <a:cubicBezTo>
                    <a:pt x="0" y="14955"/>
                    <a:pt x="2144" y="9778"/>
                    <a:pt x="5961" y="5961"/>
                  </a:cubicBezTo>
                  <a:cubicBezTo>
                    <a:pt x="9778" y="2144"/>
                    <a:pt x="14955" y="0"/>
                    <a:pt x="20353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2304247" cy="3675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4000273" cy="2953189"/>
          </a:xfrm>
          <a:custGeom>
            <a:avLst/>
            <a:gdLst/>
            <a:ahLst/>
            <a:cxnLst/>
            <a:rect l="l" t="t" r="r" b="b"/>
            <a:pathLst>
              <a:path w="4000273" h="2953189">
                <a:moveTo>
                  <a:pt x="0" y="0"/>
                </a:moveTo>
                <a:lnTo>
                  <a:pt x="4000273" y="0"/>
                </a:lnTo>
                <a:lnTo>
                  <a:pt x="4000273" y="2953189"/>
                </a:lnTo>
                <a:lnTo>
                  <a:pt x="0" y="29531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125" t="-45219"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0" y="1671749"/>
            <a:ext cx="2652303" cy="4293968"/>
          </a:xfrm>
          <a:custGeom>
            <a:avLst/>
            <a:gdLst/>
            <a:ahLst/>
            <a:cxnLst/>
            <a:rect l="l" t="t" r="r" b="b"/>
            <a:pathLst>
              <a:path w="2652303" h="4293968">
                <a:moveTo>
                  <a:pt x="2652303" y="0"/>
                </a:moveTo>
                <a:lnTo>
                  <a:pt x="0" y="0"/>
                </a:lnTo>
                <a:lnTo>
                  <a:pt x="0" y="4293969"/>
                </a:lnTo>
                <a:lnTo>
                  <a:pt x="2652303" y="4293969"/>
                </a:lnTo>
                <a:lnTo>
                  <a:pt x="2652303" y="0"/>
                </a:lnTo>
                <a:close/>
              </a:path>
            </a:pathLst>
          </a:custGeom>
          <a:blipFill>
            <a:blip r:embed="rId4"/>
            <a:stretch>
              <a:fillRect r="-44896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028700" y="3491803"/>
            <a:ext cx="3942109" cy="811780"/>
            <a:chOff x="0" y="0"/>
            <a:chExt cx="1038251" cy="21380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38251" cy="213802"/>
            </a:xfrm>
            <a:custGeom>
              <a:avLst/>
              <a:gdLst/>
              <a:ahLst/>
              <a:cxnLst/>
              <a:rect l="l" t="t" r="r" b="b"/>
              <a:pathLst>
                <a:path w="1038251" h="213802">
                  <a:moveTo>
                    <a:pt x="45170" y="0"/>
                  </a:moveTo>
                  <a:lnTo>
                    <a:pt x="993081" y="0"/>
                  </a:lnTo>
                  <a:cubicBezTo>
                    <a:pt x="1005061" y="0"/>
                    <a:pt x="1016550" y="4759"/>
                    <a:pt x="1025021" y="13230"/>
                  </a:cubicBezTo>
                  <a:cubicBezTo>
                    <a:pt x="1033492" y="21701"/>
                    <a:pt x="1038251" y="33190"/>
                    <a:pt x="1038251" y="45170"/>
                  </a:cubicBezTo>
                  <a:lnTo>
                    <a:pt x="1038251" y="168632"/>
                  </a:lnTo>
                  <a:cubicBezTo>
                    <a:pt x="1038251" y="193579"/>
                    <a:pt x="1018028" y="213802"/>
                    <a:pt x="993081" y="213802"/>
                  </a:cubicBezTo>
                  <a:lnTo>
                    <a:pt x="45170" y="213802"/>
                  </a:lnTo>
                  <a:cubicBezTo>
                    <a:pt x="33190" y="213802"/>
                    <a:pt x="21701" y="209043"/>
                    <a:pt x="13230" y="200572"/>
                  </a:cubicBezTo>
                  <a:cubicBezTo>
                    <a:pt x="4759" y="192101"/>
                    <a:pt x="0" y="180612"/>
                    <a:pt x="0" y="168632"/>
                  </a:cubicBezTo>
                  <a:lnTo>
                    <a:pt x="0" y="45170"/>
                  </a:lnTo>
                  <a:cubicBezTo>
                    <a:pt x="0" y="20223"/>
                    <a:pt x="20223" y="0"/>
                    <a:pt x="45170" y="0"/>
                  </a:cubicBezTo>
                  <a:close/>
                </a:path>
              </a:pathLst>
            </a:custGeom>
            <a:solidFill>
              <a:srgbClr val="616709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57150"/>
              <a:ext cx="1038251" cy="1566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8992801"/>
            <a:ext cx="18288000" cy="1294199"/>
            <a:chOff x="0" y="0"/>
            <a:chExt cx="4816593" cy="34085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16592" cy="340859"/>
            </a:xfrm>
            <a:custGeom>
              <a:avLst/>
              <a:gdLst/>
              <a:ahLst/>
              <a:cxnLst/>
              <a:rect l="l" t="t" r="r" b="b"/>
              <a:pathLst>
                <a:path w="4816592" h="340859">
                  <a:moveTo>
                    <a:pt x="0" y="0"/>
                  </a:moveTo>
                  <a:lnTo>
                    <a:pt x="4816592" y="0"/>
                  </a:lnTo>
                  <a:lnTo>
                    <a:pt x="4816592" y="340859"/>
                  </a:lnTo>
                  <a:lnTo>
                    <a:pt x="0" y="340859"/>
                  </a:lnTo>
                  <a:close/>
                </a:path>
              </a:pathLst>
            </a:custGeom>
            <a:solidFill>
              <a:srgbClr val="F09B7A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57150"/>
              <a:ext cx="4816593" cy="2837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6879933" y="2570772"/>
            <a:ext cx="4601095" cy="6172200"/>
          </a:xfrm>
          <a:custGeom>
            <a:avLst/>
            <a:gdLst/>
            <a:ahLst/>
            <a:cxnLst/>
            <a:rect l="l" t="t" r="r" b="b"/>
            <a:pathLst>
              <a:path w="4601095" h="6172200">
                <a:moveTo>
                  <a:pt x="0" y="0"/>
                </a:moveTo>
                <a:lnTo>
                  <a:pt x="4601094" y="0"/>
                </a:lnTo>
                <a:lnTo>
                  <a:pt x="4601094" y="6172200"/>
                </a:lnTo>
                <a:lnTo>
                  <a:pt x="0" y="61722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5007289" y="4256884"/>
            <a:ext cx="8273423" cy="6060282"/>
          </a:xfrm>
          <a:custGeom>
            <a:avLst/>
            <a:gdLst/>
            <a:ahLst/>
            <a:cxnLst/>
            <a:rect l="l" t="t" r="r" b="b"/>
            <a:pathLst>
              <a:path w="8273423" h="6060282">
                <a:moveTo>
                  <a:pt x="0" y="0"/>
                </a:moveTo>
                <a:lnTo>
                  <a:pt x="8273422" y="0"/>
                </a:lnTo>
                <a:lnTo>
                  <a:pt x="8273422" y="6060282"/>
                </a:lnTo>
                <a:lnTo>
                  <a:pt x="0" y="60602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flipH="1">
            <a:off x="14287727" y="0"/>
            <a:ext cx="4000273" cy="2953189"/>
          </a:xfrm>
          <a:custGeom>
            <a:avLst/>
            <a:gdLst/>
            <a:ahLst/>
            <a:cxnLst/>
            <a:rect l="l" t="t" r="r" b="b"/>
            <a:pathLst>
              <a:path w="4000273" h="2953189">
                <a:moveTo>
                  <a:pt x="4000273" y="0"/>
                </a:moveTo>
                <a:lnTo>
                  <a:pt x="0" y="0"/>
                </a:lnTo>
                <a:lnTo>
                  <a:pt x="0" y="2953189"/>
                </a:lnTo>
                <a:lnTo>
                  <a:pt x="4000273" y="2953189"/>
                </a:lnTo>
                <a:lnTo>
                  <a:pt x="4000273" y="0"/>
                </a:lnTo>
                <a:close/>
              </a:path>
            </a:pathLst>
          </a:custGeom>
          <a:blipFill>
            <a:blip r:embed="rId3"/>
            <a:stretch>
              <a:fillRect l="-4125" t="-45219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5670649" y="1316683"/>
            <a:ext cx="2652303" cy="4293968"/>
          </a:xfrm>
          <a:custGeom>
            <a:avLst/>
            <a:gdLst/>
            <a:ahLst/>
            <a:cxnLst/>
            <a:rect l="l" t="t" r="r" b="b"/>
            <a:pathLst>
              <a:path w="2652303" h="4293968">
                <a:moveTo>
                  <a:pt x="0" y="0"/>
                </a:moveTo>
                <a:lnTo>
                  <a:pt x="2652302" y="0"/>
                </a:lnTo>
                <a:lnTo>
                  <a:pt x="2652302" y="4293969"/>
                </a:lnTo>
                <a:lnTo>
                  <a:pt x="0" y="42939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44896"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2698356" y="3098435"/>
            <a:ext cx="5410217" cy="1440597"/>
            <a:chOff x="0" y="0"/>
            <a:chExt cx="1424913" cy="37941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24913" cy="379416"/>
            </a:xfrm>
            <a:custGeom>
              <a:avLst/>
              <a:gdLst/>
              <a:ahLst/>
              <a:cxnLst/>
              <a:rect l="l" t="t" r="r" b="b"/>
              <a:pathLst>
                <a:path w="1424913" h="379416">
                  <a:moveTo>
                    <a:pt x="32913" y="0"/>
                  </a:moveTo>
                  <a:lnTo>
                    <a:pt x="1392000" y="0"/>
                  </a:lnTo>
                  <a:cubicBezTo>
                    <a:pt x="1400729" y="0"/>
                    <a:pt x="1409101" y="3468"/>
                    <a:pt x="1415273" y="9640"/>
                  </a:cubicBezTo>
                  <a:cubicBezTo>
                    <a:pt x="1421446" y="15812"/>
                    <a:pt x="1424913" y="24184"/>
                    <a:pt x="1424913" y="32913"/>
                  </a:cubicBezTo>
                  <a:lnTo>
                    <a:pt x="1424913" y="346504"/>
                  </a:lnTo>
                  <a:cubicBezTo>
                    <a:pt x="1424913" y="355233"/>
                    <a:pt x="1421446" y="363604"/>
                    <a:pt x="1415273" y="369777"/>
                  </a:cubicBezTo>
                  <a:cubicBezTo>
                    <a:pt x="1409101" y="375949"/>
                    <a:pt x="1400729" y="379416"/>
                    <a:pt x="1392000" y="379416"/>
                  </a:cubicBezTo>
                  <a:lnTo>
                    <a:pt x="32913" y="379416"/>
                  </a:lnTo>
                  <a:cubicBezTo>
                    <a:pt x="24184" y="379416"/>
                    <a:pt x="15812" y="375949"/>
                    <a:pt x="9640" y="369777"/>
                  </a:cubicBezTo>
                  <a:cubicBezTo>
                    <a:pt x="3468" y="363604"/>
                    <a:pt x="0" y="355233"/>
                    <a:pt x="0" y="346504"/>
                  </a:cubicBezTo>
                  <a:lnTo>
                    <a:pt x="0" y="32913"/>
                  </a:lnTo>
                  <a:cubicBezTo>
                    <a:pt x="0" y="24184"/>
                    <a:pt x="3468" y="15812"/>
                    <a:pt x="9640" y="9640"/>
                  </a:cubicBezTo>
                  <a:cubicBezTo>
                    <a:pt x="15812" y="3468"/>
                    <a:pt x="24184" y="0"/>
                    <a:pt x="32913" y="0"/>
                  </a:cubicBezTo>
                  <a:close/>
                </a:path>
              </a:pathLst>
            </a:custGeom>
            <a:solidFill>
              <a:srgbClr val="616709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57150"/>
              <a:ext cx="1424913" cy="3222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0" y="7698947"/>
            <a:ext cx="1063651" cy="2618219"/>
          </a:xfrm>
          <a:custGeom>
            <a:avLst/>
            <a:gdLst/>
            <a:ahLst/>
            <a:cxnLst/>
            <a:rect l="l" t="t" r="r" b="b"/>
            <a:pathLst>
              <a:path w="1063651" h="2618219">
                <a:moveTo>
                  <a:pt x="0" y="0"/>
                </a:moveTo>
                <a:lnTo>
                  <a:pt x="1063651" y="0"/>
                </a:lnTo>
                <a:lnTo>
                  <a:pt x="1063651" y="2618219"/>
                </a:lnTo>
                <a:lnTo>
                  <a:pt x="0" y="26182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flipH="1">
            <a:off x="17259300" y="7698947"/>
            <a:ext cx="1063651" cy="2618219"/>
          </a:xfrm>
          <a:custGeom>
            <a:avLst/>
            <a:gdLst/>
            <a:ahLst/>
            <a:cxnLst/>
            <a:rect l="l" t="t" r="r" b="b"/>
            <a:pathLst>
              <a:path w="1063651" h="2618219">
                <a:moveTo>
                  <a:pt x="1063651" y="0"/>
                </a:moveTo>
                <a:lnTo>
                  <a:pt x="0" y="0"/>
                </a:lnTo>
                <a:lnTo>
                  <a:pt x="0" y="2618219"/>
                </a:lnTo>
                <a:lnTo>
                  <a:pt x="1063651" y="2618219"/>
                </a:lnTo>
                <a:lnTo>
                  <a:pt x="1063651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5178845" y="263544"/>
            <a:ext cx="7930311" cy="164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13"/>
              </a:lnSpc>
            </a:pPr>
            <a:r>
              <a:rPr lang="en-US" sz="6250">
                <a:solidFill>
                  <a:srgbClr val="616709"/>
                </a:solidFill>
                <a:latin typeface="Gagalin"/>
                <a:ea typeface="Gagalin"/>
                <a:cs typeface="Gagalin"/>
                <a:sym typeface="Gagalin"/>
              </a:rPr>
              <a:t>Maxsus Vakolatli Organlar va Nazorat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26151" y="3698583"/>
            <a:ext cx="3540292" cy="923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Vazirlar Mahkamasi</a:t>
            </a:r>
          </a:p>
          <a:p>
            <a:pPr algn="l">
              <a:lnSpc>
                <a:spcPts val="3899"/>
              </a:lnSpc>
            </a:pPr>
            <a:endParaRPr lang="en-US" sz="248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2898702" y="3377045"/>
            <a:ext cx="5543893" cy="879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Davlat dasturlarini tasdiqlash va idoralararo muvofiqlashtirish. 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924334" y="5143500"/>
            <a:ext cx="3942109" cy="811780"/>
            <a:chOff x="0" y="0"/>
            <a:chExt cx="1038251" cy="21380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38251" cy="213802"/>
            </a:xfrm>
            <a:custGeom>
              <a:avLst/>
              <a:gdLst/>
              <a:ahLst/>
              <a:cxnLst/>
              <a:rect l="l" t="t" r="r" b="b"/>
              <a:pathLst>
                <a:path w="1038251" h="213802">
                  <a:moveTo>
                    <a:pt x="45170" y="0"/>
                  </a:moveTo>
                  <a:lnTo>
                    <a:pt x="993081" y="0"/>
                  </a:lnTo>
                  <a:cubicBezTo>
                    <a:pt x="1005061" y="0"/>
                    <a:pt x="1016550" y="4759"/>
                    <a:pt x="1025021" y="13230"/>
                  </a:cubicBezTo>
                  <a:cubicBezTo>
                    <a:pt x="1033492" y="21701"/>
                    <a:pt x="1038251" y="33190"/>
                    <a:pt x="1038251" y="45170"/>
                  </a:cubicBezTo>
                  <a:lnTo>
                    <a:pt x="1038251" y="168632"/>
                  </a:lnTo>
                  <a:cubicBezTo>
                    <a:pt x="1038251" y="193579"/>
                    <a:pt x="1018028" y="213802"/>
                    <a:pt x="993081" y="213802"/>
                  </a:cubicBezTo>
                  <a:lnTo>
                    <a:pt x="45170" y="213802"/>
                  </a:lnTo>
                  <a:cubicBezTo>
                    <a:pt x="33190" y="213802"/>
                    <a:pt x="21701" y="209043"/>
                    <a:pt x="13230" y="200572"/>
                  </a:cubicBezTo>
                  <a:cubicBezTo>
                    <a:pt x="4759" y="192101"/>
                    <a:pt x="0" y="180612"/>
                    <a:pt x="0" y="168632"/>
                  </a:cubicBezTo>
                  <a:lnTo>
                    <a:pt x="0" y="45170"/>
                  </a:lnTo>
                  <a:cubicBezTo>
                    <a:pt x="0" y="20223"/>
                    <a:pt x="20223" y="0"/>
                    <a:pt x="45170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57150"/>
              <a:ext cx="1038251" cy="1566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058052" y="5365186"/>
            <a:ext cx="3949236" cy="923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Vakolatli Davlat Organi</a:t>
            </a:r>
          </a:p>
          <a:p>
            <a:pPr algn="l">
              <a:lnSpc>
                <a:spcPts val="3899"/>
              </a:lnSpc>
            </a:pPr>
            <a:endParaRPr lang="en-US" sz="248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0" name="Group 30"/>
          <p:cNvGrpSpPr/>
          <p:nvPr/>
        </p:nvGrpSpPr>
        <p:grpSpPr>
          <a:xfrm>
            <a:off x="12877783" y="4710926"/>
            <a:ext cx="5410217" cy="1799450"/>
            <a:chOff x="0" y="0"/>
            <a:chExt cx="1424913" cy="47392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424913" cy="473929"/>
            </a:xfrm>
            <a:custGeom>
              <a:avLst/>
              <a:gdLst/>
              <a:ahLst/>
              <a:cxnLst/>
              <a:rect l="l" t="t" r="r" b="b"/>
              <a:pathLst>
                <a:path w="1424913" h="473929">
                  <a:moveTo>
                    <a:pt x="32913" y="0"/>
                  </a:moveTo>
                  <a:lnTo>
                    <a:pt x="1392000" y="0"/>
                  </a:lnTo>
                  <a:cubicBezTo>
                    <a:pt x="1400729" y="0"/>
                    <a:pt x="1409101" y="3468"/>
                    <a:pt x="1415273" y="9640"/>
                  </a:cubicBezTo>
                  <a:cubicBezTo>
                    <a:pt x="1421446" y="15812"/>
                    <a:pt x="1424913" y="24184"/>
                    <a:pt x="1424913" y="32913"/>
                  </a:cubicBezTo>
                  <a:lnTo>
                    <a:pt x="1424913" y="441017"/>
                  </a:lnTo>
                  <a:cubicBezTo>
                    <a:pt x="1424913" y="449746"/>
                    <a:pt x="1421446" y="458117"/>
                    <a:pt x="1415273" y="464289"/>
                  </a:cubicBezTo>
                  <a:cubicBezTo>
                    <a:pt x="1409101" y="470462"/>
                    <a:pt x="1400729" y="473929"/>
                    <a:pt x="1392000" y="473929"/>
                  </a:cubicBezTo>
                  <a:lnTo>
                    <a:pt x="32913" y="473929"/>
                  </a:lnTo>
                  <a:cubicBezTo>
                    <a:pt x="24184" y="473929"/>
                    <a:pt x="15812" y="470462"/>
                    <a:pt x="9640" y="464289"/>
                  </a:cubicBezTo>
                  <a:cubicBezTo>
                    <a:pt x="3468" y="458117"/>
                    <a:pt x="0" y="449746"/>
                    <a:pt x="0" y="441017"/>
                  </a:cubicBezTo>
                  <a:lnTo>
                    <a:pt x="0" y="32913"/>
                  </a:lnTo>
                  <a:cubicBezTo>
                    <a:pt x="0" y="24184"/>
                    <a:pt x="3468" y="15812"/>
                    <a:pt x="9640" y="9640"/>
                  </a:cubicBezTo>
                  <a:cubicBezTo>
                    <a:pt x="15812" y="3468"/>
                    <a:pt x="24184" y="0"/>
                    <a:pt x="32913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0" y="57150"/>
              <a:ext cx="1424913" cy="4167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3109155" y="4948944"/>
            <a:ext cx="5932651" cy="1756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Nogironlikni aniqlashning yangi, ijtimoiy modelini joriy etish va   ijtimoiy xizmatlarni boshqarish.</a:t>
            </a:r>
          </a:p>
          <a:p>
            <a:pPr algn="l">
              <a:lnSpc>
                <a:spcPts val="3479"/>
              </a:lnSpc>
            </a:pPr>
            <a:endParaRPr lang="en-US" sz="248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4" name="Group 34"/>
          <p:cNvGrpSpPr/>
          <p:nvPr/>
        </p:nvGrpSpPr>
        <p:grpSpPr>
          <a:xfrm>
            <a:off x="262685" y="6588003"/>
            <a:ext cx="4916159" cy="931398"/>
            <a:chOff x="0" y="0"/>
            <a:chExt cx="1294791" cy="245307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294791" cy="245307"/>
            </a:xfrm>
            <a:custGeom>
              <a:avLst/>
              <a:gdLst/>
              <a:ahLst/>
              <a:cxnLst/>
              <a:rect l="l" t="t" r="r" b="b"/>
              <a:pathLst>
                <a:path w="1294791" h="245307">
                  <a:moveTo>
                    <a:pt x="36220" y="0"/>
                  </a:moveTo>
                  <a:lnTo>
                    <a:pt x="1258571" y="0"/>
                  </a:lnTo>
                  <a:cubicBezTo>
                    <a:pt x="1268177" y="0"/>
                    <a:pt x="1277390" y="3816"/>
                    <a:pt x="1284182" y="10609"/>
                  </a:cubicBezTo>
                  <a:cubicBezTo>
                    <a:pt x="1290975" y="17401"/>
                    <a:pt x="1294791" y="26614"/>
                    <a:pt x="1294791" y="36220"/>
                  </a:cubicBezTo>
                  <a:lnTo>
                    <a:pt x="1294791" y="209086"/>
                  </a:lnTo>
                  <a:cubicBezTo>
                    <a:pt x="1294791" y="229090"/>
                    <a:pt x="1278575" y="245307"/>
                    <a:pt x="1258571" y="245307"/>
                  </a:cubicBezTo>
                  <a:lnTo>
                    <a:pt x="36220" y="245307"/>
                  </a:lnTo>
                  <a:cubicBezTo>
                    <a:pt x="16216" y="245307"/>
                    <a:pt x="0" y="229090"/>
                    <a:pt x="0" y="209086"/>
                  </a:cubicBezTo>
                  <a:lnTo>
                    <a:pt x="0" y="36220"/>
                  </a:lnTo>
                  <a:cubicBezTo>
                    <a:pt x="0" y="16216"/>
                    <a:pt x="16216" y="0"/>
                    <a:pt x="36220" y="0"/>
                  </a:cubicBezTo>
                  <a:close/>
                </a:path>
              </a:pathLst>
            </a:custGeom>
            <a:solidFill>
              <a:srgbClr val="C0C580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0" y="57150"/>
              <a:ext cx="1294791" cy="1881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666282" y="6572785"/>
            <a:ext cx="4666944" cy="1361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Inson Huquqlari bo‘yicha Milliy Markaz (Ombudsman)</a:t>
            </a:r>
          </a:p>
          <a:p>
            <a:pPr algn="l">
              <a:lnSpc>
                <a:spcPts val="3899"/>
              </a:lnSpc>
            </a:pPr>
            <a:endParaRPr lang="en-US" sz="248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8" name="Group 38"/>
          <p:cNvGrpSpPr/>
          <p:nvPr/>
        </p:nvGrpSpPr>
        <p:grpSpPr>
          <a:xfrm>
            <a:off x="12698356" y="6876532"/>
            <a:ext cx="5410217" cy="1799450"/>
            <a:chOff x="0" y="0"/>
            <a:chExt cx="1424913" cy="473929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424913" cy="473929"/>
            </a:xfrm>
            <a:custGeom>
              <a:avLst/>
              <a:gdLst/>
              <a:ahLst/>
              <a:cxnLst/>
              <a:rect l="l" t="t" r="r" b="b"/>
              <a:pathLst>
                <a:path w="1424913" h="473929">
                  <a:moveTo>
                    <a:pt x="32913" y="0"/>
                  </a:moveTo>
                  <a:lnTo>
                    <a:pt x="1392000" y="0"/>
                  </a:lnTo>
                  <a:cubicBezTo>
                    <a:pt x="1400729" y="0"/>
                    <a:pt x="1409101" y="3468"/>
                    <a:pt x="1415273" y="9640"/>
                  </a:cubicBezTo>
                  <a:cubicBezTo>
                    <a:pt x="1421446" y="15812"/>
                    <a:pt x="1424913" y="24184"/>
                    <a:pt x="1424913" y="32913"/>
                  </a:cubicBezTo>
                  <a:lnTo>
                    <a:pt x="1424913" y="441017"/>
                  </a:lnTo>
                  <a:cubicBezTo>
                    <a:pt x="1424913" y="449746"/>
                    <a:pt x="1421446" y="458117"/>
                    <a:pt x="1415273" y="464289"/>
                  </a:cubicBezTo>
                  <a:cubicBezTo>
                    <a:pt x="1409101" y="470462"/>
                    <a:pt x="1400729" y="473929"/>
                    <a:pt x="1392000" y="473929"/>
                  </a:cubicBezTo>
                  <a:lnTo>
                    <a:pt x="32913" y="473929"/>
                  </a:lnTo>
                  <a:cubicBezTo>
                    <a:pt x="24184" y="473929"/>
                    <a:pt x="15812" y="470462"/>
                    <a:pt x="9640" y="464289"/>
                  </a:cubicBezTo>
                  <a:cubicBezTo>
                    <a:pt x="3468" y="458117"/>
                    <a:pt x="0" y="449746"/>
                    <a:pt x="0" y="441017"/>
                  </a:cubicBezTo>
                  <a:lnTo>
                    <a:pt x="0" y="32913"/>
                  </a:lnTo>
                  <a:cubicBezTo>
                    <a:pt x="0" y="24184"/>
                    <a:pt x="3468" y="15812"/>
                    <a:pt x="9640" y="9640"/>
                  </a:cubicBezTo>
                  <a:cubicBezTo>
                    <a:pt x="15812" y="3468"/>
                    <a:pt x="24184" y="0"/>
                    <a:pt x="32913" y="0"/>
                  </a:cubicBezTo>
                  <a:close/>
                </a:path>
              </a:pathLst>
            </a:custGeom>
            <a:solidFill>
              <a:srgbClr val="C0C580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0" y="57150"/>
              <a:ext cx="1424913" cy="4167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13024077" y="6813768"/>
            <a:ext cx="5932651" cy="2194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Nogironligi bo‘lgan shaxslar huquqlarining himoya qilinishi ustidan parlament nazoratini amalga oshirish.</a:t>
            </a:r>
          </a:p>
          <a:p>
            <a:pPr algn="l">
              <a:lnSpc>
                <a:spcPts val="3479"/>
              </a:lnSpc>
            </a:pPr>
            <a:endParaRPr lang="en-US" sz="248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687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9258300"/>
            <a:ext cx="18288000" cy="1028700"/>
            <a:chOff x="0" y="0"/>
            <a:chExt cx="4816593" cy="2709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CA75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816593" cy="2137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88548" y="902002"/>
            <a:ext cx="10795367" cy="1708444"/>
            <a:chOff x="0" y="0"/>
            <a:chExt cx="2843224" cy="4499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43224" cy="449960"/>
            </a:xfrm>
            <a:custGeom>
              <a:avLst/>
              <a:gdLst/>
              <a:ahLst/>
              <a:cxnLst/>
              <a:rect l="l" t="t" r="r" b="b"/>
              <a:pathLst>
                <a:path w="2843224" h="449960">
                  <a:moveTo>
                    <a:pt x="16494" y="0"/>
                  </a:moveTo>
                  <a:lnTo>
                    <a:pt x="2826730" y="0"/>
                  </a:lnTo>
                  <a:cubicBezTo>
                    <a:pt x="2835840" y="0"/>
                    <a:pt x="2843224" y="7385"/>
                    <a:pt x="2843224" y="16494"/>
                  </a:cubicBezTo>
                  <a:lnTo>
                    <a:pt x="2843224" y="433466"/>
                  </a:lnTo>
                  <a:cubicBezTo>
                    <a:pt x="2843224" y="442576"/>
                    <a:pt x="2835840" y="449960"/>
                    <a:pt x="2826730" y="449960"/>
                  </a:cubicBezTo>
                  <a:lnTo>
                    <a:pt x="16494" y="449960"/>
                  </a:lnTo>
                  <a:cubicBezTo>
                    <a:pt x="7385" y="449960"/>
                    <a:pt x="0" y="442576"/>
                    <a:pt x="0" y="433466"/>
                  </a:cubicBezTo>
                  <a:lnTo>
                    <a:pt x="0" y="16494"/>
                  </a:lnTo>
                  <a:cubicBezTo>
                    <a:pt x="0" y="7385"/>
                    <a:pt x="7385" y="0"/>
                    <a:pt x="16494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57150"/>
              <a:ext cx="2843224" cy="3928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418864" y="2972768"/>
            <a:ext cx="10384666" cy="1652092"/>
            <a:chOff x="0" y="0"/>
            <a:chExt cx="2735056" cy="4351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735056" cy="435119"/>
            </a:xfrm>
            <a:custGeom>
              <a:avLst/>
              <a:gdLst/>
              <a:ahLst/>
              <a:cxnLst/>
              <a:rect l="l" t="t" r="r" b="b"/>
              <a:pathLst>
                <a:path w="2735056" h="435119">
                  <a:moveTo>
                    <a:pt x="17147" y="0"/>
                  </a:moveTo>
                  <a:lnTo>
                    <a:pt x="2717909" y="0"/>
                  </a:lnTo>
                  <a:cubicBezTo>
                    <a:pt x="2722457" y="0"/>
                    <a:pt x="2726818" y="1807"/>
                    <a:pt x="2730034" y="5022"/>
                  </a:cubicBezTo>
                  <a:cubicBezTo>
                    <a:pt x="2733250" y="8238"/>
                    <a:pt x="2735056" y="12599"/>
                    <a:pt x="2735056" y="17147"/>
                  </a:cubicBezTo>
                  <a:lnTo>
                    <a:pt x="2735056" y="417972"/>
                  </a:lnTo>
                  <a:cubicBezTo>
                    <a:pt x="2735056" y="422520"/>
                    <a:pt x="2733250" y="426881"/>
                    <a:pt x="2730034" y="430097"/>
                  </a:cubicBezTo>
                  <a:cubicBezTo>
                    <a:pt x="2726818" y="433312"/>
                    <a:pt x="2722457" y="435119"/>
                    <a:pt x="2717909" y="435119"/>
                  </a:cubicBezTo>
                  <a:lnTo>
                    <a:pt x="17147" y="435119"/>
                  </a:lnTo>
                  <a:cubicBezTo>
                    <a:pt x="12599" y="435119"/>
                    <a:pt x="8238" y="433312"/>
                    <a:pt x="5022" y="430097"/>
                  </a:cubicBezTo>
                  <a:cubicBezTo>
                    <a:pt x="1807" y="426881"/>
                    <a:pt x="0" y="422520"/>
                    <a:pt x="0" y="417972"/>
                  </a:cubicBezTo>
                  <a:lnTo>
                    <a:pt x="0" y="17147"/>
                  </a:lnTo>
                  <a:cubicBezTo>
                    <a:pt x="0" y="12599"/>
                    <a:pt x="1807" y="8238"/>
                    <a:pt x="5022" y="5022"/>
                  </a:cubicBezTo>
                  <a:cubicBezTo>
                    <a:pt x="8238" y="1807"/>
                    <a:pt x="12599" y="0"/>
                    <a:pt x="17147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57150"/>
              <a:ext cx="2735056" cy="3779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18864" y="5010756"/>
            <a:ext cx="10078523" cy="1020570"/>
            <a:chOff x="0" y="0"/>
            <a:chExt cx="2654426" cy="26879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654426" cy="268792"/>
            </a:xfrm>
            <a:custGeom>
              <a:avLst/>
              <a:gdLst/>
              <a:ahLst/>
              <a:cxnLst/>
              <a:rect l="l" t="t" r="r" b="b"/>
              <a:pathLst>
                <a:path w="2654426" h="268792">
                  <a:moveTo>
                    <a:pt x="17668" y="0"/>
                  </a:moveTo>
                  <a:lnTo>
                    <a:pt x="2636758" y="0"/>
                  </a:lnTo>
                  <a:cubicBezTo>
                    <a:pt x="2646516" y="0"/>
                    <a:pt x="2654426" y="7910"/>
                    <a:pt x="2654426" y="17668"/>
                  </a:cubicBezTo>
                  <a:lnTo>
                    <a:pt x="2654426" y="251124"/>
                  </a:lnTo>
                  <a:cubicBezTo>
                    <a:pt x="2654426" y="260882"/>
                    <a:pt x="2646516" y="268792"/>
                    <a:pt x="2636758" y="268792"/>
                  </a:cubicBezTo>
                  <a:lnTo>
                    <a:pt x="17668" y="268792"/>
                  </a:lnTo>
                  <a:cubicBezTo>
                    <a:pt x="7910" y="268792"/>
                    <a:pt x="0" y="260882"/>
                    <a:pt x="0" y="251124"/>
                  </a:cubicBezTo>
                  <a:lnTo>
                    <a:pt x="0" y="17668"/>
                  </a:lnTo>
                  <a:cubicBezTo>
                    <a:pt x="0" y="7910"/>
                    <a:pt x="7910" y="0"/>
                    <a:pt x="17668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57150"/>
              <a:ext cx="2654426" cy="2116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418864" y="6483147"/>
            <a:ext cx="10078523" cy="1020570"/>
            <a:chOff x="0" y="0"/>
            <a:chExt cx="2654426" cy="2687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654426" cy="268792"/>
            </a:xfrm>
            <a:custGeom>
              <a:avLst/>
              <a:gdLst/>
              <a:ahLst/>
              <a:cxnLst/>
              <a:rect l="l" t="t" r="r" b="b"/>
              <a:pathLst>
                <a:path w="2654426" h="268792">
                  <a:moveTo>
                    <a:pt x="17668" y="0"/>
                  </a:moveTo>
                  <a:lnTo>
                    <a:pt x="2636758" y="0"/>
                  </a:lnTo>
                  <a:cubicBezTo>
                    <a:pt x="2646516" y="0"/>
                    <a:pt x="2654426" y="7910"/>
                    <a:pt x="2654426" y="17668"/>
                  </a:cubicBezTo>
                  <a:lnTo>
                    <a:pt x="2654426" y="251124"/>
                  </a:lnTo>
                  <a:cubicBezTo>
                    <a:pt x="2654426" y="260882"/>
                    <a:pt x="2646516" y="268792"/>
                    <a:pt x="2636758" y="268792"/>
                  </a:cubicBezTo>
                  <a:lnTo>
                    <a:pt x="17668" y="268792"/>
                  </a:lnTo>
                  <a:cubicBezTo>
                    <a:pt x="7910" y="268792"/>
                    <a:pt x="0" y="260882"/>
                    <a:pt x="0" y="251124"/>
                  </a:cubicBezTo>
                  <a:lnTo>
                    <a:pt x="0" y="17668"/>
                  </a:lnTo>
                  <a:cubicBezTo>
                    <a:pt x="0" y="7910"/>
                    <a:pt x="7910" y="0"/>
                    <a:pt x="17668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57150"/>
              <a:ext cx="2654426" cy="2116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535917" y="7865667"/>
            <a:ext cx="9961471" cy="1020570"/>
            <a:chOff x="0" y="0"/>
            <a:chExt cx="2623597" cy="26879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623597" cy="268792"/>
            </a:xfrm>
            <a:custGeom>
              <a:avLst/>
              <a:gdLst/>
              <a:ahLst/>
              <a:cxnLst/>
              <a:rect l="l" t="t" r="r" b="b"/>
              <a:pathLst>
                <a:path w="2623597" h="268792">
                  <a:moveTo>
                    <a:pt x="17875" y="0"/>
                  </a:moveTo>
                  <a:lnTo>
                    <a:pt x="2605722" y="0"/>
                  </a:lnTo>
                  <a:cubicBezTo>
                    <a:pt x="2615594" y="0"/>
                    <a:pt x="2623597" y="8003"/>
                    <a:pt x="2623597" y="17875"/>
                  </a:cubicBezTo>
                  <a:lnTo>
                    <a:pt x="2623597" y="250917"/>
                  </a:lnTo>
                  <a:cubicBezTo>
                    <a:pt x="2623597" y="260789"/>
                    <a:pt x="2615594" y="268792"/>
                    <a:pt x="2605722" y="268792"/>
                  </a:cubicBezTo>
                  <a:lnTo>
                    <a:pt x="17875" y="268792"/>
                  </a:lnTo>
                  <a:cubicBezTo>
                    <a:pt x="8003" y="268792"/>
                    <a:pt x="0" y="260789"/>
                    <a:pt x="0" y="250917"/>
                  </a:cubicBezTo>
                  <a:lnTo>
                    <a:pt x="0" y="17875"/>
                  </a:lnTo>
                  <a:cubicBezTo>
                    <a:pt x="0" y="8003"/>
                    <a:pt x="8003" y="0"/>
                    <a:pt x="17875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57150"/>
              <a:ext cx="2623597" cy="2116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6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4007265" y="6298546"/>
            <a:ext cx="4280735" cy="4087775"/>
          </a:xfrm>
          <a:custGeom>
            <a:avLst/>
            <a:gdLst/>
            <a:ahLst/>
            <a:cxnLst/>
            <a:rect l="l" t="t" r="r" b="b"/>
            <a:pathLst>
              <a:path w="4280735" h="4087775">
                <a:moveTo>
                  <a:pt x="0" y="0"/>
                </a:moveTo>
                <a:lnTo>
                  <a:pt x="4280735" y="0"/>
                </a:lnTo>
                <a:lnTo>
                  <a:pt x="4280735" y="4087775"/>
                </a:lnTo>
                <a:lnTo>
                  <a:pt x="0" y="40877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2030470" y="1006777"/>
            <a:ext cx="9961471" cy="164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13"/>
              </a:lnSpc>
            </a:pPr>
            <a:r>
              <a:rPr lang="en-US" sz="6250">
                <a:solidFill>
                  <a:srgbClr val="BE170B"/>
                </a:solidFill>
                <a:latin typeface="Gagalin"/>
                <a:ea typeface="Gagalin"/>
                <a:cs typeface="Gagalin"/>
                <a:sym typeface="Gagalin"/>
              </a:rPr>
              <a:t>Xalqaro Majburiyatlar: BMT Konvensiyasi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854329" y="3054592"/>
            <a:ext cx="9629586" cy="1756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O‘zbekiston Konvensiyaga qo‘shilishi (2021) milliy qonunchilikni xalqaro standartlarga moslashtirish uchun majburiyat yuklaydi.</a:t>
            </a:r>
          </a:p>
          <a:p>
            <a:pPr algn="ctr">
              <a:lnSpc>
                <a:spcPts val="3479"/>
              </a:lnSpc>
            </a:pPr>
            <a:endParaRPr lang="en-US" sz="248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3215885" y="5090514"/>
            <a:ext cx="8484482" cy="879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BMTning Nogironlar Huquqlari to‘g‘risidagi Konvensiyasi (CRPD)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734248" y="7903767"/>
            <a:ext cx="9447756" cy="1317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Nogironlik sababli hech bir kishi kamsitilmasligi va jamiyat hayotining barcha jabhalarida ishtirok etishi.</a:t>
            </a:r>
          </a:p>
          <a:p>
            <a:pPr algn="l">
              <a:lnSpc>
                <a:spcPts val="3479"/>
              </a:lnSpc>
            </a:pPr>
            <a:endParaRPr lang="en-US" sz="248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2615578" y="6520175"/>
            <a:ext cx="9685095" cy="879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Xalqaro normalarni huquqiy amaliyotga integratsiya qilish va bu sohada global hamjamiyat bilan ishlash.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230" r="-19230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3072829" y="5935623"/>
            <a:ext cx="3028915" cy="4338721"/>
          </a:xfrm>
          <a:custGeom>
            <a:avLst/>
            <a:gdLst/>
            <a:ahLst/>
            <a:cxnLst/>
            <a:rect l="l" t="t" r="r" b="b"/>
            <a:pathLst>
              <a:path w="3028915" h="4338721">
                <a:moveTo>
                  <a:pt x="3028915" y="0"/>
                </a:moveTo>
                <a:lnTo>
                  <a:pt x="0" y="0"/>
                </a:lnTo>
                <a:lnTo>
                  <a:pt x="0" y="4338721"/>
                </a:lnTo>
                <a:lnTo>
                  <a:pt x="3028915" y="4338721"/>
                </a:lnTo>
                <a:lnTo>
                  <a:pt x="3028915" y="0"/>
                </a:lnTo>
                <a:close/>
              </a:path>
            </a:pathLst>
          </a:custGeom>
          <a:blipFill>
            <a:blip r:embed="rId3"/>
            <a:stretch>
              <a:fillRect t="-3221" b="-26962"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5259085" y="5263755"/>
            <a:ext cx="3028915" cy="5023245"/>
          </a:xfrm>
          <a:custGeom>
            <a:avLst/>
            <a:gdLst/>
            <a:ahLst/>
            <a:cxnLst/>
            <a:rect l="l" t="t" r="r" b="b"/>
            <a:pathLst>
              <a:path w="3028915" h="5023245">
                <a:moveTo>
                  <a:pt x="3028915" y="0"/>
                </a:moveTo>
                <a:lnTo>
                  <a:pt x="0" y="0"/>
                </a:lnTo>
                <a:lnTo>
                  <a:pt x="0" y="5023245"/>
                </a:lnTo>
                <a:lnTo>
                  <a:pt x="3028915" y="5023245"/>
                </a:lnTo>
                <a:lnTo>
                  <a:pt x="3028915" y="0"/>
                </a:lnTo>
                <a:close/>
              </a:path>
            </a:pathLst>
          </a:custGeom>
          <a:blipFill>
            <a:blip r:embed="rId3"/>
            <a:stretch>
              <a:fillRect t="-2782" b="-9661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7480459"/>
            <a:ext cx="17259300" cy="2806541"/>
          </a:xfrm>
          <a:custGeom>
            <a:avLst/>
            <a:gdLst/>
            <a:ahLst/>
            <a:cxnLst/>
            <a:rect l="l" t="t" r="r" b="b"/>
            <a:pathLst>
              <a:path w="17259300" h="2806541">
                <a:moveTo>
                  <a:pt x="0" y="0"/>
                </a:moveTo>
                <a:lnTo>
                  <a:pt x="17259300" y="0"/>
                </a:lnTo>
                <a:lnTo>
                  <a:pt x="17259300" y="2806541"/>
                </a:lnTo>
                <a:lnTo>
                  <a:pt x="0" y="28065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169" b="-3169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6292455"/>
            <a:ext cx="1753042" cy="3994545"/>
          </a:xfrm>
          <a:custGeom>
            <a:avLst/>
            <a:gdLst/>
            <a:ahLst/>
            <a:cxnLst/>
            <a:rect l="l" t="t" r="r" b="b"/>
            <a:pathLst>
              <a:path w="1753042" h="3994545">
                <a:moveTo>
                  <a:pt x="0" y="0"/>
                </a:moveTo>
                <a:lnTo>
                  <a:pt x="1753042" y="0"/>
                </a:lnTo>
                <a:lnTo>
                  <a:pt x="1753042" y="3994545"/>
                </a:lnTo>
                <a:lnTo>
                  <a:pt x="0" y="39945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154" b="-6516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875951" y="4270925"/>
            <a:ext cx="12383212" cy="1744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27"/>
              </a:lnSpc>
            </a:pPr>
            <a:r>
              <a:rPr lang="en-US" sz="6759" dirty="0" err="1" smtClean="0">
                <a:solidFill>
                  <a:srgbClr val="BE170B"/>
                </a:solidFill>
                <a:latin typeface="Gagalin"/>
                <a:ea typeface="Gagalin"/>
                <a:cs typeface="Gagalin"/>
                <a:sym typeface="Gagalin"/>
              </a:rPr>
              <a:t>E’tiboringiz</a:t>
            </a:r>
            <a:r>
              <a:rPr lang="en-US" sz="6759" dirty="0" smtClean="0">
                <a:solidFill>
                  <a:srgbClr val="BE170B"/>
                </a:solidFill>
                <a:latin typeface="Gagalin"/>
                <a:ea typeface="Gagalin"/>
                <a:cs typeface="Gagalin"/>
                <a:sym typeface="Gagalin"/>
              </a:rPr>
              <a:t> </a:t>
            </a:r>
            <a:r>
              <a:rPr lang="en-US" sz="6759" dirty="0" err="1" smtClean="0">
                <a:solidFill>
                  <a:srgbClr val="BE170B"/>
                </a:solidFill>
                <a:latin typeface="Gagalin"/>
                <a:ea typeface="Gagalin"/>
                <a:cs typeface="Gagalin"/>
                <a:sym typeface="Gagalin"/>
              </a:rPr>
              <a:t>uchun</a:t>
            </a:r>
            <a:r>
              <a:rPr lang="en-US" sz="6759" dirty="0" smtClean="0">
                <a:solidFill>
                  <a:srgbClr val="BE170B"/>
                </a:solidFill>
                <a:latin typeface="Gagalin"/>
                <a:ea typeface="Gagalin"/>
                <a:cs typeface="Gagalin"/>
                <a:sym typeface="Gagalin"/>
              </a:rPr>
              <a:t> </a:t>
            </a:r>
            <a:r>
              <a:rPr lang="en-US" sz="6759" dirty="0" err="1" smtClean="0">
                <a:solidFill>
                  <a:srgbClr val="BE170B"/>
                </a:solidFill>
                <a:latin typeface="Gagalin"/>
                <a:ea typeface="Gagalin"/>
                <a:cs typeface="Gagalin"/>
                <a:sym typeface="Gagalin"/>
              </a:rPr>
              <a:t>Rahmat</a:t>
            </a:r>
            <a:r>
              <a:rPr lang="en-US" sz="6759" dirty="0" smtClean="0">
                <a:solidFill>
                  <a:srgbClr val="BE170B"/>
                </a:solidFill>
                <a:latin typeface="Gagalin"/>
                <a:ea typeface="Gagalin"/>
                <a:cs typeface="Gagalin"/>
                <a:sym typeface="Gagalin"/>
              </a:rPr>
              <a:t>.</a:t>
            </a:r>
            <a:endParaRPr lang="en-US" sz="6759" dirty="0">
              <a:solidFill>
                <a:srgbClr val="BE170B"/>
              </a:solidFill>
              <a:latin typeface="Gagalin"/>
              <a:ea typeface="Gagalin"/>
              <a:cs typeface="Gagalin"/>
              <a:sym typeface="Gagalin"/>
            </a:endParaRPr>
          </a:p>
          <a:p>
            <a:pPr algn="ctr">
              <a:lnSpc>
                <a:spcPts val="6827"/>
              </a:lnSpc>
            </a:pPr>
            <a:endParaRPr lang="en-US" sz="6759" dirty="0">
              <a:solidFill>
                <a:srgbClr val="BE170B"/>
              </a:solidFill>
              <a:latin typeface="Gagalin"/>
              <a:ea typeface="Gagalin"/>
              <a:cs typeface="Gagalin"/>
              <a:sym typeface="Gagalin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391530" y="2157579"/>
            <a:ext cx="9867770" cy="1859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341"/>
              </a:lnSpc>
            </a:pPr>
            <a:endParaRPr lang="en-US" sz="11672" dirty="0">
              <a:solidFill>
                <a:srgbClr val="4D6CAB"/>
              </a:solidFill>
              <a:latin typeface="Gagalin"/>
              <a:ea typeface="Gagalin"/>
              <a:cs typeface="Gagalin"/>
              <a:sym typeface="Gagali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490</Words>
  <Application>Microsoft Office PowerPoint</Application>
  <PresentationFormat>Произвольный</PresentationFormat>
  <Paragraphs>56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Calibri</vt:lpstr>
      <vt:lpstr>Gagalin</vt:lpstr>
      <vt:lpstr>Poppins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Cream and Blue Illustrated Disability and Health Medical Presentation</dc:title>
  <dc:creator>Dell</dc:creator>
  <cp:lastModifiedBy>Dell</cp:lastModifiedBy>
  <cp:revision>2</cp:revision>
  <dcterms:created xsi:type="dcterms:W3CDTF">2006-08-16T00:00:00Z</dcterms:created>
  <dcterms:modified xsi:type="dcterms:W3CDTF">2025-11-16T09:09:25Z</dcterms:modified>
  <dc:identifier>DAG4xsJF5-Y</dc:identifier>
</cp:coreProperties>
</file>