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League Gothic" charset="1" panose="00000500000000000000"/>
      <p:regular r:id="rId17"/>
    </p:embeddedFont>
    <p:embeddedFont>
      <p:font typeface="Open Sans 1" charset="1" panose="020B0606030504020204"/>
      <p:regular r:id="rId18"/>
    </p:embeddedFont>
    <p:embeddedFont>
      <p:font typeface="Open Sans 1 Bold" charset="1" panose="020B0806030504020204"/>
      <p:regular r:id="rId19"/>
    </p:embeddedFont>
    <p:embeddedFont>
      <p:font typeface="Akzidenz-Grotesk Bold" charset="1" panose="02000803050000020004"/>
      <p:regular r:id="rId20"/>
    </p:embeddedFont>
    <p:embeddedFont>
      <p:font typeface="Aileron Bold" charset="1" panose="00000800000000000000"/>
      <p:regular r:id="rId21"/>
    </p:embeddedFont>
    <p:embeddedFont>
      <p:font typeface="Akzidenz-Grotesk Heavy" charset="1" panose="02000503050000020004"/>
      <p:regular r:id="rId22"/>
    </p:embeddedFont>
    <p:embeddedFont>
      <p:font typeface="Open Sans 2 Bold" charset="1" panose="00000000000000000000"/>
      <p:regular r:id="rId23"/>
    </p:embeddedFont>
    <p:embeddedFont>
      <p:font typeface="Open Sans 2" charset="1" panose="00000000000000000000"/>
      <p:regular r:id="rId24"/>
    </p:embeddedFont>
    <p:embeddedFont>
      <p:font typeface="Moontime" charset="1" panose="00000000000000000000"/>
      <p:regular r:id="rId25"/>
    </p:embeddedFont>
    <p:embeddedFont>
      <p:font typeface="Tenor Sans" charset="1" panose="0200000000000000000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20.jpeg" Type="http://schemas.openxmlformats.org/officeDocument/2006/relationships/image"/><Relationship Id="rId5" Target="../media/image16.png" Type="http://schemas.openxmlformats.org/officeDocument/2006/relationships/image"/><Relationship Id="rId6" Target="../media/image21.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jpeg" Type="http://schemas.openxmlformats.org/officeDocument/2006/relationships/image"/><Relationship Id="rId3" Target="../media/image26.png" Type="http://schemas.openxmlformats.org/officeDocument/2006/relationships/image"/><Relationship Id="rId4" Target="../media/image27.svg" Type="http://schemas.openxmlformats.org/officeDocument/2006/relationships/image"/><Relationship Id="rId5" Target="../media/image16.png" Type="http://schemas.openxmlformats.org/officeDocument/2006/relationships/image"/><Relationship Id="rId6" Target="../media/image21.sv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svg" Type="http://schemas.openxmlformats.org/officeDocument/2006/relationships/image"/><Relationship Id="rId11" Target="../media/image40.png" Type="http://schemas.openxmlformats.org/officeDocument/2006/relationships/image"/><Relationship Id="rId12" Target="../media/image41.svg" Type="http://schemas.openxmlformats.org/officeDocument/2006/relationships/image"/><Relationship Id="rId13" Target="../media/image16.png" Type="http://schemas.openxmlformats.org/officeDocument/2006/relationships/image"/><Relationship Id="rId14" Target="../media/image21.svg" Type="http://schemas.openxmlformats.org/officeDocument/2006/relationships/image"/><Relationship Id="rId2" Target="../media/image31.png" Type="http://schemas.openxmlformats.org/officeDocument/2006/relationships/image"/><Relationship Id="rId3" Target="../media/image32.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 Id="rId8" Target="../media/image37.jpeg" Type="http://schemas.openxmlformats.org/officeDocument/2006/relationships/image"/><Relationship Id="rId9" Target="../media/image3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788593"/>
        </a:solidFill>
      </p:bgPr>
    </p:bg>
    <p:spTree>
      <p:nvGrpSpPr>
        <p:cNvPr id="1" name=""/>
        <p:cNvGrpSpPr/>
        <p:nvPr/>
      </p:nvGrpSpPr>
      <p:grpSpPr>
        <a:xfrm>
          <a:off x="0" y="0"/>
          <a:ext cx="0" cy="0"/>
          <a:chOff x="0" y="0"/>
          <a:chExt cx="0" cy="0"/>
        </a:xfrm>
      </p:grpSpPr>
      <p:grpSp>
        <p:nvGrpSpPr>
          <p:cNvPr name="Group 2" id="2"/>
          <p:cNvGrpSpPr/>
          <p:nvPr/>
        </p:nvGrpSpPr>
        <p:grpSpPr>
          <a:xfrm rot="0">
            <a:off x="8277420" y="3535623"/>
            <a:ext cx="7605991" cy="4885132"/>
            <a:chOff x="0" y="0"/>
            <a:chExt cx="14317980" cy="9196070"/>
          </a:xfrm>
        </p:grpSpPr>
        <p:sp>
          <p:nvSpPr>
            <p:cNvPr name="Freeform 3" id="3"/>
            <p:cNvSpPr/>
            <p:nvPr/>
          </p:nvSpPr>
          <p:spPr>
            <a:xfrm flipH="true" flipV="false" rot="0">
              <a:off x="0" y="0"/>
              <a:ext cx="14317980" cy="9196070"/>
            </a:xfrm>
            <a:custGeom>
              <a:avLst/>
              <a:gdLst/>
              <a:ahLst/>
              <a:cxnLst/>
              <a:rect r="r" b="b" t="t" l="l"/>
              <a:pathLst>
                <a:path h="9196070" w="14317980">
                  <a:moveTo>
                    <a:pt x="14107033" y="0"/>
                  </a:moveTo>
                  <a:lnTo>
                    <a:pt x="210947" y="0"/>
                  </a:lnTo>
                  <a:cubicBezTo>
                    <a:pt x="94487" y="0"/>
                    <a:pt x="0" y="94488"/>
                    <a:pt x="0" y="210947"/>
                  </a:cubicBezTo>
                  <a:lnTo>
                    <a:pt x="0" y="8985123"/>
                  </a:lnTo>
                  <a:cubicBezTo>
                    <a:pt x="0" y="9101582"/>
                    <a:pt x="94487" y="9196070"/>
                    <a:pt x="210947" y="9196070"/>
                  </a:cubicBezTo>
                  <a:lnTo>
                    <a:pt x="14107033" y="9196070"/>
                  </a:lnTo>
                  <a:cubicBezTo>
                    <a:pt x="14223492" y="9196070"/>
                    <a:pt x="14317980" y="9101582"/>
                    <a:pt x="14317980" y="8985123"/>
                  </a:cubicBezTo>
                  <a:lnTo>
                    <a:pt x="14317980" y="210947"/>
                  </a:lnTo>
                  <a:cubicBezTo>
                    <a:pt x="14317980" y="94488"/>
                    <a:pt x="14223492" y="0"/>
                    <a:pt x="14107033" y="0"/>
                  </a:cubicBezTo>
                  <a:close/>
                </a:path>
              </a:pathLst>
            </a:custGeom>
            <a:blipFill>
              <a:blip r:embed="rId2"/>
              <a:stretch>
                <a:fillRect l="0" t="0" r="0" b="-4316"/>
              </a:stretch>
            </a:blipFill>
          </p:spPr>
        </p:sp>
      </p:grpSp>
      <p:sp>
        <p:nvSpPr>
          <p:cNvPr name="Freeform 4" id="4"/>
          <p:cNvSpPr/>
          <p:nvPr/>
        </p:nvSpPr>
        <p:spPr>
          <a:xfrm flipH="false" flipV="false" rot="0">
            <a:off x="2785360" y="-144661"/>
            <a:ext cx="8256900" cy="10431661"/>
          </a:xfrm>
          <a:custGeom>
            <a:avLst/>
            <a:gdLst/>
            <a:ahLst/>
            <a:cxnLst/>
            <a:rect r="r" b="b" t="t" l="l"/>
            <a:pathLst>
              <a:path h="10431661" w="8256900">
                <a:moveTo>
                  <a:pt x="0" y="0"/>
                </a:moveTo>
                <a:lnTo>
                  <a:pt x="8256900" y="0"/>
                </a:lnTo>
                <a:lnTo>
                  <a:pt x="8256900" y="10431661"/>
                </a:lnTo>
                <a:lnTo>
                  <a:pt x="0" y="10431661"/>
                </a:lnTo>
                <a:lnTo>
                  <a:pt x="0" y="0"/>
                </a:lnTo>
                <a:close/>
              </a:path>
            </a:pathLst>
          </a:custGeom>
          <a:blipFill>
            <a:blip r:embed="rId3">
              <a:extLst>
                <a:ext uri="{96DAC541-7B7A-43D3-8B79-37D633B846F1}">
                  <asvg:svgBlip xmlns:asvg="http://schemas.microsoft.com/office/drawing/2016/SVG/main" r:embed="rId4"/>
                </a:ext>
              </a:extLst>
            </a:blip>
            <a:stretch>
              <a:fillRect l="0" t="-29" r="0" b="-29"/>
            </a:stretch>
          </a:blipFill>
        </p:spPr>
      </p:sp>
      <p:sp>
        <p:nvSpPr>
          <p:cNvPr name="Freeform 5" id="5"/>
          <p:cNvSpPr/>
          <p:nvPr/>
        </p:nvSpPr>
        <p:spPr>
          <a:xfrm flipH="false" flipV="false" rot="0">
            <a:off x="1028700" y="6688721"/>
            <a:ext cx="2015238" cy="2015238"/>
          </a:xfrm>
          <a:custGeom>
            <a:avLst/>
            <a:gdLst/>
            <a:ahLst/>
            <a:cxnLst/>
            <a:rect r="r" b="b" t="t" l="l"/>
            <a:pathLst>
              <a:path h="2015238" w="2015238">
                <a:moveTo>
                  <a:pt x="0" y="0"/>
                </a:moveTo>
                <a:lnTo>
                  <a:pt x="2015238" y="0"/>
                </a:lnTo>
                <a:lnTo>
                  <a:pt x="2015238" y="2015238"/>
                </a:lnTo>
                <a:lnTo>
                  <a:pt x="0" y="201523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6" id="6"/>
          <p:cNvGrpSpPr/>
          <p:nvPr/>
        </p:nvGrpSpPr>
        <p:grpSpPr>
          <a:xfrm rot="0">
            <a:off x="14110036" y="8858081"/>
            <a:ext cx="2723007" cy="38100"/>
            <a:chOff x="0" y="0"/>
            <a:chExt cx="3630676" cy="50800"/>
          </a:xfrm>
        </p:grpSpPr>
        <p:sp>
          <p:nvSpPr>
            <p:cNvPr name="Freeform 7" id="7"/>
            <p:cNvSpPr/>
            <p:nvPr/>
          </p:nvSpPr>
          <p:spPr>
            <a:xfrm flipH="false" flipV="false" rot="0">
              <a:off x="0" y="0"/>
              <a:ext cx="3630676" cy="50800"/>
            </a:xfrm>
            <a:custGeom>
              <a:avLst/>
              <a:gdLst/>
              <a:ahLst/>
              <a:cxnLst/>
              <a:rect r="r" b="b" t="t" l="l"/>
              <a:pathLst>
                <a:path h="50800" w="3630676">
                  <a:moveTo>
                    <a:pt x="0" y="0"/>
                  </a:moveTo>
                  <a:lnTo>
                    <a:pt x="3630676" y="0"/>
                  </a:lnTo>
                  <a:lnTo>
                    <a:pt x="3630676" y="50800"/>
                  </a:lnTo>
                  <a:lnTo>
                    <a:pt x="0" y="50800"/>
                  </a:lnTo>
                  <a:close/>
                </a:path>
              </a:pathLst>
            </a:custGeom>
            <a:solidFill>
              <a:srgbClr val="788593"/>
            </a:solidFill>
          </p:spPr>
        </p:sp>
      </p:grpSp>
      <p:sp>
        <p:nvSpPr>
          <p:cNvPr name="Freeform 8" id="8"/>
          <p:cNvSpPr/>
          <p:nvPr/>
        </p:nvSpPr>
        <p:spPr>
          <a:xfrm flipH="false" flipV="false" rot="0">
            <a:off x="1028700" y="811708"/>
            <a:ext cx="3006764" cy="1026320"/>
          </a:xfrm>
          <a:custGeom>
            <a:avLst/>
            <a:gdLst/>
            <a:ahLst/>
            <a:cxnLst/>
            <a:rect r="r" b="b" t="t" l="l"/>
            <a:pathLst>
              <a:path h="1026320" w="3006764">
                <a:moveTo>
                  <a:pt x="0" y="0"/>
                </a:moveTo>
                <a:lnTo>
                  <a:pt x="3006764" y="0"/>
                </a:lnTo>
                <a:lnTo>
                  <a:pt x="3006764" y="1026320"/>
                </a:lnTo>
                <a:lnTo>
                  <a:pt x="0" y="1026320"/>
                </a:lnTo>
                <a:lnTo>
                  <a:pt x="0" y="0"/>
                </a:lnTo>
                <a:close/>
              </a:path>
            </a:pathLst>
          </a:custGeom>
          <a:blipFill>
            <a:blip r:embed="rId7">
              <a:extLst>
                <a:ext uri="{96DAC541-7B7A-43D3-8B79-37D633B846F1}">
                  <asvg:svgBlip xmlns:asvg="http://schemas.microsoft.com/office/drawing/2016/SVG/main" r:embed="rId8"/>
                </a:ext>
              </a:extLst>
            </a:blip>
            <a:stretch>
              <a:fillRect l="0" t="-63" r="0" b="-63"/>
            </a:stretch>
          </a:blipFill>
        </p:spPr>
      </p:sp>
      <p:sp>
        <p:nvSpPr>
          <p:cNvPr name="Freeform 9" id="9"/>
          <p:cNvSpPr/>
          <p:nvPr/>
        </p:nvSpPr>
        <p:spPr>
          <a:xfrm flipH="false" flipV="false" rot="0">
            <a:off x="1028700" y="1237851"/>
            <a:ext cx="391026" cy="391026"/>
          </a:xfrm>
          <a:custGeom>
            <a:avLst/>
            <a:gdLst/>
            <a:ahLst/>
            <a:cxnLst/>
            <a:rect r="r" b="b" t="t" l="l"/>
            <a:pathLst>
              <a:path h="391026" w="391026">
                <a:moveTo>
                  <a:pt x="0" y="0"/>
                </a:moveTo>
                <a:lnTo>
                  <a:pt x="391026" y="0"/>
                </a:lnTo>
                <a:lnTo>
                  <a:pt x="391026" y="391026"/>
                </a:lnTo>
                <a:lnTo>
                  <a:pt x="0" y="39102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15589371" y="1433364"/>
            <a:ext cx="1243705" cy="1243705"/>
          </a:xfrm>
          <a:custGeom>
            <a:avLst/>
            <a:gdLst/>
            <a:ahLst/>
            <a:cxnLst/>
            <a:rect r="r" b="b" t="t" l="l"/>
            <a:pathLst>
              <a:path h="1243705" w="1243705">
                <a:moveTo>
                  <a:pt x="0" y="0"/>
                </a:moveTo>
                <a:lnTo>
                  <a:pt x="1243705" y="0"/>
                </a:lnTo>
                <a:lnTo>
                  <a:pt x="1243705" y="1243705"/>
                </a:lnTo>
                <a:lnTo>
                  <a:pt x="0" y="124370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11" id="11"/>
          <p:cNvGrpSpPr/>
          <p:nvPr/>
        </p:nvGrpSpPr>
        <p:grpSpPr>
          <a:xfrm rot="0">
            <a:off x="3572337" y="1028700"/>
            <a:ext cx="6682946" cy="9933294"/>
            <a:chOff x="0" y="0"/>
            <a:chExt cx="8910595" cy="13244392"/>
          </a:xfrm>
        </p:grpSpPr>
        <p:sp>
          <p:nvSpPr>
            <p:cNvPr name="Freeform 12" id="12"/>
            <p:cNvSpPr/>
            <p:nvPr/>
          </p:nvSpPr>
          <p:spPr>
            <a:xfrm flipH="false" flipV="false" rot="0">
              <a:off x="0" y="0"/>
              <a:ext cx="8910595" cy="13244392"/>
            </a:xfrm>
            <a:custGeom>
              <a:avLst/>
              <a:gdLst/>
              <a:ahLst/>
              <a:cxnLst/>
              <a:rect r="r" b="b" t="t" l="l"/>
              <a:pathLst>
                <a:path h="13244392" w="8910595">
                  <a:moveTo>
                    <a:pt x="0" y="0"/>
                  </a:moveTo>
                  <a:lnTo>
                    <a:pt x="8910595" y="0"/>
                  </a:lnTo>
                  <a:lnTo>
                    <a:pt x="8910595" y="13244392"/>
                  </a:lnTo>
                  <a:lnTo>
                    <a:pt x="0" y="13244392"/>
                  </a:lnTo>
                  <a:close/>
                </a:path>
              </a:pathLst>
            </a:custGeom>
            <a:solidFill>
              <a:srgbClr val="000000">
                <a:alpha val="0"/>
              </a:srgbClr>
            </a:solidFill>
          </p:spPr>
        </p:sp>
        <p:sp>
          <p:nvSpPr>
            <p:cNvPr name="TextBox 13" id="13"/>
            <p:cNvSpPr txBox="true"/>
            <p:nvPr/>
          </p:nvSpPr>
          <p:spPr>
            <a:xfrm>
              <a:off x="0" y="-133350"/>
              <a:ext cx="8910595" cy="13377742"/>
            </a:xfrm>
            <a:prstGeom prst="rect">
              <a:avLst/>
            </a:prstGeom>
          </p:spPr>
          <p:txBody>
            <a:bodyPr anchor="t" rtlCol="false" tIns="0" lIns="0" bIns="0" rIns="0"/>
            <a:lstStyle/>
            <a:p>
              <a:pPr algn="ctr">
                <a:lnSpc>
                  <a:spcPts val="9373"/>
                </a:lnSpc>
              </a:pPr>
              <a:r>
                <a:rPr lang="en-US" sz="6700">
                  <a:solidFill>
                    <a:srgbClr val="283C4C"/>
                  </a:solidFill>
                  <a:latin typeface="League Gothic"/>
                  <a:ea typeface="League Gothic"/>
                  <a:cs typeface="League Gothic"/>
                  <a:sym typeface="League Gothic"/>
                </a:rPr>
                <a:t>3-MODUL: </a:t>
              </a:r>
            </a:p>
            <a:p>
              <a:pPr algn="ctr">
                <a:lnSpc>
                  <a:spcPts val="9373"/>
                </a:lnSpc>
              </a:pPr>
              <a:r>
                <a:rPr lang="en-US" sz="6700">
                  <a:solidFill>
                    <a:srgbClr val="283C4C"/>
                  </a:solidFill>
                  <a:latin typeface="League Gothic"/>
                  <a:ea typeface="League Gothic"/>
                  <a:cs typeface="League Gothic"/>
                  <a:sym typeface="League Gothic"/>
                </a:rPr>
                <a:t>NOGIRONLIGI BO‘LGAN SHAXSLARNING HUQUQLARI BUZILGANLIK HOLATLARINI HUJJATLASHTIRISH VA DALILLAR TO‘PLASH METODLARI</a:t>
              </a:r>
            </a:p>
            <a:p>
              <a:pPr algn="ctr">
                <a:lnSpc>
                  <a:spcPts val="13018"/>
                </a:lnSpc>
              </a:pPr>
            </a:p>
          </p:txBody>
        </p:sp>
      </p:grpSp>
      <p:sp>
        <p:nvSpPr>
          <p:cNvPr name="Freeform 14" id="14"/>
          <p:cNvSpPr/>
          <p:nvPr/>
        </p:nvSpPr>
        <p:spPr>
          <a:xfrm flipH="false" flipV="false" rot="-5400000">
            <a:off x="97283" y="4083833"/>
            <a:ext cx="2649639" cy="786806"/>
          </a:xfrm>
          <a:custGeom>
            <a:avLst/>
            <a:gdLst/>
            <a:ahLst/>
            <a:cxnLst/>
            <a:rect r="r" b="b" t="t" l="l"/>
            <a:pathLst>
              <a:path h="786806" w="2649639">
                <a:moveTo>
                  <a:pt x="0" y="0"/>
                </a:moveTo>
                <a:lnTo>
                  <a:pt x="2649639" y="0"/>
                </a:lnTo>
                <a:lnTo>
                  <a:pt x="2649639" y="786806"/>
                </a:lnTo>
                <a:lnTo>
                  <a:pt x="0" y="786806"/>
                </a:lnTo>
                <a:lnTo>
                  <a:pt x="0" y="0"/>
                </a:lnTo>
                <a:close/>
              </a:path>
            </a:pathLst>
          </a:custGeom>
          <a:blipFill>
            <a:blip r:embed="rId13">
              <a:extLst>
                <a:ext uri="{96DAC541-7B7A-43D3-8B79-37D633B846F1}">
                  <asvg:svgBlip xmlns:asvg="http://schemas.microsoft.com/office/drawing/2016/SVG/main" r:embed="rId14"/>
                </a:ext>
              </a:extLst>
            </a:blip>
            <a:stretch>
              <a:fillRect l="0" t="-91" r="0" b="-91"/>
            </a:stretch>
          </a:blipFill>
        </p:spPr>
      </p:sp>
      <p:sp>
        <p:nvSpPr>
          <p:cNvPr name="TextBox 15" id="15"/>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1"/>
                <a:ea typeface="Open Sans 1"/>
                <a:cs typeface="Open Sans 1"/>
                <a:sym typeface="Open Sans 1"/>
              </a:rPr>
              <a:t>1</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DF5"/>
        </a:solidFill>
      </p:bgPr>
    </p:bg>
    <p:spTree>
      <p:nvGrpSpPr>
        <p:cNvPr id="1" name=""/>
        <p:cNvGrpSpPr/>
        <p:nvPr/>
      </p:nvGrpSpPr>
      <p:grpSpPr>
        <a:xfrm>
          <a:off x="0" y="0"/>
          <a:ext cx="0" cy="0"/>
          <a:chOff x="0" y="0"/>
          <a:chExt cx="0" cy="0"/>
        </a:xfrm>
      </p:grpSpPr>
      <p:sp>
        <p:nvSpPr>
          <p:cNvPr name="Freeform 2" id="2"/>
          <p:cNvSpPr/>
          <p:nvPr/>
        </p:nvSpPr>
        <p:spPr>
          <a:xfrm flipH="false" flipV="false" rot="0">
            <a:off x="13709926" y="1028700"/>
            <a:ext cx="3549374" cy="1053981"/>
          </a:xfrm>
          <a:custGeom>
            <a:avLst/>
            <a:gdLst/>
            <a:ahLst/>
            <a:cxnLst/>
            <a:rect r="r" b="b" t="t" l="l"/>
            <a:pathLst>
              <a:path h="1053981" w="3549374">
                <a:moveTo>
                  <a:pt x="0" y="0"/>
                </a:moveTo>
                <a:lnTo>
                  <a:pt x="3549374" y="0"/>
                </a:lnTo>
                <a:lnTo>
                  <a:pt x="3549374" y="1053981"/>
                </a:lnTo>
                <a:lnTo>
                  <a:pt x="0" y="105398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217482" y="8294667"/>
            <a:ext cx="2228891" cy="2228891"/>
          </a:xfrm>
          <a:custGeom>
            <a:avLst/>
            <a:gdLst/>
            <a:ahLst/>
            <a:cxnLst/>
            <a:rect r="r" b="b" t="t" l="l"/>
            <a:pathLst>
              <a:path h="2228891" w="2228891">
                <a:moveTo>
                  <a:pt x="0" y="0"/>
                </a:moveTo>
                <a:lnTo>
                  <a:pt x="2228892" y="0"/>
                </a:lnTo>
                <a:lnTo>
                  <a:pt x="2228892" y="2228891"/>
                </a:lnTo>
                <a:lnTo>
                  <a:pt x="0" y="22288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056565" y="1028700"/>
            <a:ext cx="1037749" cy="1037749"/>
          </a:xfrm>
          <a:custGeom>
            <a:avLst/>
            <a:gdLst/>
            <a:ahLst/>
            <a:cxnLst/>
            <a:rect r="r" b="b" t="t" l="l"/>
            <a:pathLst>
              <a:path h="1037749" w="1037749">
                <a:moveTo>
                  <a:pt x="0" y="0"/>
                </a:moveTo>
                <a:lnTo>
                  <a:pt x="1037749" y="0"/>
                </a:lnTo>
                <a:lnTo>
                  <a:pt x="1037749" y="1037749"/>
                </a:lnTo>
                <a:lnTo>
                  <a:pt x="0" y="103774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1"/>
                <a:ea typeface="Open Sans 1"/>
                <a:cs typeface="Open Sans 1"/>
                <a:sym typeface="Open Sans 1"/>
              </a:rPr>
              <a:t>2</a:t>
            </a:r>
          </a:p>
        </p:txBody>
      </p:sp>
      <p:sp>
        <p:nvSpPr>
          <p:cNvPr name="TextBox 6" id="6"/>
          <p:cNvSpPr txBox="true"/>
          <p:nvPr/>
        </p:nvSpPr>
        <p:spPr>
          <a:xfrm rot="0">
            <a:off x="-192407" y="248133"/>
            <a:ext cx="18672814" cy="2472240"/>
          </a:xfrm>
          <a:prstGeom prst="rect">
            <a:avLst/>
          </a:prstGeom>
        </p:spPr>
        <p:txBody>
          <a:bodyPr anchor="t" rtlCol="false" tIns="0" lIns="0" bIns="0" rIns="0">
            <a:spAutoFit/>
          </a:bodyPr>
          <a:lstStyle/>
          <a:p>
            <a:pPr algn="ctr">
              <a:lnSpc>
                <a:spcPts val="9921"/>
              </a:lnSpc>
            </a:pPr>
            <a:r>
              <a:rPr lang="en-US" sz="7087" b="true">
                <a:solidFill>
                  <a:srgbClr val="000000"/>
                </a:solidFill>
                <a:latin typeface="Open Sans 1 Bold"/>
                <a:ea typeface="Open Sans 1 Bold"/>
                <a:cs typeface="Open Sans 1 Bold"/>
                <a:sym typeface="Open Sans 1 Bold"/>
              </a:rPr>
              <a:t>Huquqbuzarlik holati haqida ma’lumot yig‘ishning bosqichlari</a:t>
            </a:r>
          </a:p>
        </p:txBody>
      </p:sp>
      <p:sp>
        <p:nvSpPr>
          <p:cNvPr name="TextBox 7" id="7"/>
          <p:cNvSpPr txBox="true"/>
          <p:nvPr/>
        </p:nvSpPr>
        <p:spPr>
          <a:xfrm rot="0">
            <a:off x="354465" y="2931699"/>
            <a:ext cx="17259300" cy="2590800"/>
          </a:xfrm>
          <a:prstGeom prst="rect">
            <a:avLst/>
          </a:prstGeom>
        </p:spPr>
        <p:txBody>
          <a:bodyPr anchor="t" rtlCol="false" tIns="0" lIns="0" bIns="0" rIns="0">
            <a:spAutoFit/>
          </a:bodyPr>
          <a:lstStyle/>
          <a:p>
            <a:pPr algn="l">
              <a:lnSpc>
                <a:spcPts val="4199"/>
              </a:lnSpc>
            </a:pPr>
            <a:r>
              <a:rPr lang="en-US" sz="2999" b="true">
                <a:solidFill>
                  <a:srgbClr val="000000"/>
                </a:solidFill>
                <a:latin typeface="Open Sans 1 Bold"/>
                <a:ea typeface="Open Sans 1 Bold"/>
                <a:cs typeface="Open Sans 1 Bold"/>
                <a:sym typeface="Open Sans 1 Bold"/>
              </a:rPr>
              <a:t>1) Vaziyatni aniqlash va dastlabki ma’lumotlarni qayd etish. </a:t>
            </a:r>
            <a:r>
              <a:rPr lang="en-US" sz="2999">
                <a:solidFill>
                  <a:srgbClr val="000000"/>
                </a:solidFill>
                <a:latin typeface="Open Sans 1"/>
                <a:ea typeface="Open Sans 1"/>
                <a:cs typeface="Open Sans 1"/>
                <a:sym typeface="Open Sans 1"/>
              </a:rPr>
              <a:t>Bu bo</a:t>
            </a:r>
            <a:r>
              <a:rPr lang="en-US" sz="2999">
                <a:solidFill>
                  <a:srgbClr val="000000"/>
                </a:solidFill>
                <a:latin typeface="Open Sans 1"/>
                <a:ea typeface="Open Sans 1"/>
                <a:cs typeface="Open Sans 1"/>
                <a:sym typeface="Open Sans 1"/>
              </a:rPr>
              <a:t>s</a:t>
            </a:r>
            <a:r>
              <a:rPr lang="en-US" sz="2999">
                <a:solidFill>
                  <a:srgbClr val="000000"/>
                </a:solidFill>
                <a:latin typeface="Open Sans 1"/>
                <a:ea typeface="Open Sans 1"/>
                <a:cs typeface="Open Sans 1"/>
                <a:sym typeface="Open Sans 1"/>
              </a:rPr>
              <a:t>qich quyid</a:t>
            </a:r>
            <a:r>
              <a:rPr lang="en-US" sz="2999">
                <a:solidFill>
                  <a:srgbClr val="000000"/>
                </a:solidFill>
                <a:latin typeface="Open Sans 1"/>
                <a:ea typeface="Open Sans 1"/>
                <a:cs typeface="Open Sans 1"/>
                <a:sym typeface="Open Sans 1"/>
              </a:rPr>
              <a:t>ag</a:t>
            </a:r>
            <a:r>
              <a:rPr lang="en-US" sz="2999">
                <a:solidFill>
                  <a:srgbClr val="000000"/>
                </a:solidFill>
                <a:latin typeface="Open Sans 1"/>
                <a:ea typeface="Open Sans 1"/>
                <a:cs typeface="Open Sans 1"/>
                <a:sym typeface="Open Sans 1"/>
              </a:rPr>
              <a:t>ila</a:t>
            </a:r>
            <a:r>
              <a:rPr lang="en-US" sz="2999">
                <a:solidFill>
                  <a:srgbClr val="000000"/>
                </a:solidFill>
                <a:latin typeface="Open Sans 1"/>
                <a:ea typeface="Open Sans 1"/>
                <a:cs typeface="Open Sans 1"/>
                <a:sym typeface="Open Sans 1"/>
              </a:rPr>
              <a:t>r</a:t>
            </a:r>
            <a:r>
              <a:rPr lang="en-US" sz="2999">
                <a:solidFill>
                  <a:srgbClr val="000000"/>
                </a:solidFill>
                <a:latin typeface="Open Sans 1"/>
                <a:ea typeface="Open Sans 1"/>
                <a:cs typeface="Open Sans 1"/>
                <a:sym typeface="Open Sans 1"/>
              </a:rPr>
              <a:t>ni o‘z ichig</a:t>
            </a:r>
            <a:r>
              <a:rPr lang="en-US" sz="2999">
                <a:solidFill>
                  <a:srgbClr val="000000"/>
                </a:solidFill>
                <a:latin typeface="Open Sans 1"/>
                <a:ea typeface="Open Sans 1"/>
                <a:cs typeface="Open Sans 1"/>
                <a:sym typeface="Open Sans 1"/>
              </a:rPr>
              <a:t>a </a:t>
            </a:r>
            <a:r>
              <a:rPr lang="en-US" sz="2999">
                <a:solidFill>
                  <a:srgbClr val="000000"/>
                </a:solidFill>
                <a:latin typeface="Open Sans 1"/>
                <a:ea typeface="Open Sans 1"/>
                <a:cs typeface="Open Sans 1"/>
                <a:sym typeface="Open Sans 1"/>
              </a:rPr>
              <a:t>olad</a:t>
            </a:r>
            <a:r>
              <a:rPr lang="en-US" sz="2999">
                <a:solidFill>
                  <a:srgbClr val="000000"/>
                </a:solidFill>
                <a:latin typeface="Open Sans 1"/>
                <a:ea typeface="Open Sans 1"/>
                <a:cs typeface="Open Sans 1"/>
                <a:sym typeface="Open Sans 1"/>
              </a:rPr>
              <a:t>i:</a:t>
            </a:r>
          </a:p>
          <a:p>
            <a:pPr algn="l">
              <a:lnSpc>
                <a:spcPts val="4199"/>
              </a:lnSpc>
            </a:pPr>
            <a:r>
              <a:rPr lang="en-US" sz="2999">
                <a:solidFill>
                  <a:srgbClr val="000000"/>
                </a:solidFill>
                <a:latin typeface="Open Sans 1"/>
                <a:ea typeface="Open Sans 1"/>
                <a:cs typeface="Open Sans 1"/>
                <a:sym typeface="Open Sans 1"/>
              </a:rPr>
              <a:t>v</a:t>
            </a:r>
            <a:r>
              <a:rPr lang="en-US" sz="2999">
                <a:solidFill>
                  <a:srgbClr val="000000"/>
                </a:solidFill>
                <a:latin typeface="Open Sans 1"/>
                <a:ea typeface="Open Sans 1"/>
                <a:cs typeface="Open Sans 1"/>
                <a:sym typeface="Open Sans 1"/>
              </a:rPr>
              <a:t>o</a:t>
            </a:r>
            <a:r>
              <a:rPr lang="en-US" sz="2999">
                <a:solidFill>
                  <a:srgbClr val="000000"/>
                </a:solidFill>
                <a:latin typeface="Open Sans 1"/>
                <a:ea typeface="Open Sans 1"/>
                <a:cs typeface="Open Sans 1"/>
                <a:sym typeface="Open Sans 1"/>
              </a:rPr>
              <a:t>qea sanasi</a:t>
            </a:r>
            <a:r>
              <a:rPr lang="en-US" sz="2999">
                <a:solidFill>
                  <a:srgbClr val="000000"/>
                </a:solidFill>
                <a:latin typeface="Open Sans 1"/>
                <a:ea typeface="Open Sans 1"/>
                <a:cs typeface="Open Sans 1"/>
                <a:sym typeface="Open Sans 1"/>
              </a:rPr>
              <a:t>, </a:t>
            </a:r>
            <a:r>
              <a:rPr lang="en-US" sz="2999">
                <a:solidFill>
                  <a:srgbClr val="000000"/>
                </a:solidFill>
                <a:latin typeface="Open Sans 1"/>
                <a:ea typeface="Open Sans 1"/>
                <a:cs typeface="Open Sans 1"/>
                <a:sym typeface="Open Sans 1"/>
              </a:rPr>
              <a:t>v</a:t>
            </a:r>
            <a:r>
              <a:rPr lang="en-US" sz="2999">
                <a:solidFill>
                  <a:srgbClr val="000000"/>
                </a:solidFill>
                <a:latin typeface="Open Sans 1"/>
                <a:ea typeface="Open Sans 1"/>
                <a:cs typeface="Open Sans 1"/>
                <a:sym typeface="Open Sans 1"/>
              </a:rPr>
              <a:t>a</a:t>
            </a:r>
            <a:r>
              <a:rPr lang="en-US" sz="2999">
                <a:solidFill>
                  <a:srgbClr val="000000"/>
                </a:solidFill>
                <a:latin typeface="Open Sans 1"/>
                <a:ea typeface="Open Sans 1"/>
                <a:cs typeface="Open Sans 1"/>
                <a:sym typeface="Open Sans 1"/>
              </a:rPr>
              <a:t>qti, joyi;</a:t>
            </a:r>
          </a:p>
          <a:p>
            <a:pPr algn="l">
              <a:lnSpc>
                <a:spcPts val="4199"/>
              </a:lnSpc>
            </a:pPr>
            <a:r>
              <a:rPr lang="en-US" sz="2999">
                <a:solidFill>
                  <a:srgbClr val="000000"/>
                </a:solidFill>
                <a:latin typeface="Open Sans 1"/>
                <a:ea typeface="Open Sans 1"/>
                <a:cs typeface="Open Sans 1"/>
                <a:sym typeface="Open Sans 1"/>
              </a:rPr>
              <a:t>huquq</a:t>
            </a:r>
            <a:r>
              <a:rPr lang="en-US" sz="2999">
                <a:solidFill>
                  <a:srgbClr val="000000"/>
                </a:solidFill>
                <a:latin typeface="Open Sans 1"/>
                <a:ea typeface="Open Sans 1"/>
                <a:cs typeface="Open Sans 1"/>
                <a:sym typeface="Open Sans 1"/>
              </a:rPr>
              <a:t>b</a:t>
            </a:r>
            <a:r>
              <a:rPr lang="en-US" sz="2999">
                <a:solidFill>
                  <a:srgbClr val="000000"/>
                </a:solidFill>
                <a:latin typeface="Open Sans 1"/>
                <a:ea typeface="Open Sans 1"/>
                <a:cs typeface="Open Sans 1"/>
                <a:sym typeface="Open Sans 1"/>
              </a:rPr>
              <a:t>uzarlik</a:t>
            </a:r>
            <a:r>
              <a:rPr lang="en-US" sz="2999">
                <a:solidFill>
                  <a:srgbClr val="000000"/>
                </a:solidFill>
                <a:latin typeface="Open Sans 1"/>
                <a:ea typeface="Open Sans 1"/>
                <a:cs typeface="Open Sans 1"/>
                <a:sym typeface="Open Sans 1"/>
              </a:rPr>
              <a:t>k</a:t>
            </a:r>
            <a:r>
              <a:rPr lang="en-US" sz="2999">
                <a:solidFill>
                  <a:srgbClr val="000000"/>
                </a:solidFill>
                <a:latin typeface="Open Sans 1"/>
                <a:ea typeface="Open Sans 1"/>
                <a:cs typeface="Open Sans 1"/>
                <a:sym typeface="Open Sans 1"/>
              </a:rPr>
              <a:t>a</a:t>
            </a:r>
            <a:r>
              <a:rPr lang="en-US" sz="2999">
                <a:solidFill>
                  <a:srgbClr val="000000"/>
                </a:solidFill>
                <a:latin typeface="Open Sans 1"/>
                <a:ea typeface="Open Sans 1"/>
                <a:cs typeface="Open Sans 1"/>
                <a:sym typeface="Open Sans 1"/>
              </a:rPr>
              <a:t> </a:t>
            </a:r>
            <a:r>
              <a:rPr lang="en-US" sz="2999">
                <a:solidFill>
                  <a:srgbClr val="000000"/>
                </a:solidFill>
                <a:latin typeface="Open Sans 1"/>
                <a:ea typeface="Open Sans 1"/>
                <a:cs typeface="Open Sans 1"/>
                <a:sym typeface="Open Sans 1"/>
              </a:rPr>
              <a:t>sab</a:t>
            </a:r>
            <a:r>
              <a:rPr lang="en-US" sz="2999">
                <a:solidFill>
                  <a:srgbClr val="000000"/>
                </a:solidFill>
                <a:latin typeface="Open Sans 1"/>
                <a:ea typeface="Open Sans 1"/>
                <a:cs typeface="Open Sans 1"/>
                <a:sym typeface="Open Sans 1"/>
              </a:rPr>
              <a:t>a</a:t>
            </a:r>
            <a:r>
              <a:rPr lang="en-US" sz="2999">
                <a:solidFill>
                  <a:srgbClr val="000000"/>
                </a:solidFill>
                <a:latin typeface="Open Sans 1"/>
                <a:ea typeface="Open Sans 1"/>
                <a:cs typeface="Open Sans 1"/>
                <a:sym typeface="Open Sans 1"/>
              </a:rPr>
              <a:t>b</a:t>
            </a:r>
            <a:r>
              <a:rPr lang="en-US" sz="2999">
                <a:solidFill>
                  <a:srgbClr val="000000"/>
                </a:solidFill>
                <a:latin typeface="Open Sans 1"/>
                <a:ea typeface="Open Sans 1"/>
                <a:cs typeface="Open Sans 1"/>
                <a:sym typeface="Open Sans 1"/>
              </a:rPr>
              <a:t> </a:t>
            </a:r>
            <a:r>
              <a:rPr lang="en-US" sz="2999">
                <a:solidFill>
                  <a:srgbClr val="000000"/>
                </a:solidFill>
                <a:latin typeface="Open Sans 1"/>
                <a:ea typeface="Open Sans 1"/>
                <a:cs typeface="Open Sans 1"/>
                <a:sym typeface="Open Sans 1"/>
              </a:rPr>
              <a:t>bo‘</a:t>
            </a:r>
            <a:r>
              <a:rPr lang="en-US" sz="2999">
                <a:solidFill>
                  <a:srgbClr val="000000"/>
                </a:solidFill>
                <a:latin typeface="Open Sans 1"/>
                <a:ea typeface="Open Sans 1"/>
                <a:cs typeface="Open Sans 1"/>
                <a:sym typeface="Open Sans 1"/>
              </a:rPr>
              <a:t>lg</a:t>
            </a:r>
            <a:r>
              <a:rPr lang="en-US" sz="2999">
                <a:solidFill>
                  <a:srgbClr val="000000"/>
                </a:solidFill>
                <a:latin typeface="Open Sans 1"/>
                <a:ea typeface="Open Sans 1"/>
                <a:cs typeface="Open Sans 1"/>
                <a:sym typeface="Open Sans 1"/>
              </a:rPr>
              <a:t>an ha</a:t>
            </a:r>
            <a:r>
              <a:rPr lang="en-US" sz="2999">
                <a:solidFill>
                  <a:srgbClr val="000000"/>
                </a:solidFill>
                <a:latin typeface="Open Sans 1"/>
                <a:ea typeface="Open Sans 1"/>
                <a:cs typeface="Open Sans 1"/>
                <a:sym typeface="Open Sans 1"/>
              </a:rPr>
              <a:t>ra</a:t>
            </a:r>
            <a:r>
              <a:rPr lang="en-US" sz="2999">
                <a:solidFill>
                  <a:srgbClr val="000000"/>
                </a:solidFill>
                <a:latin typeface="Open Sans 1"/>
                <a:ea typeface="Open Sans 1"/>
                <a:cs typeface="Open Sans 1"/>
                <a:sym typeface="Open Sans 1"/>
              </a:rPr>
              <a:t>k</a:t>
            </a:r>
            <a:r>
              <a:rPr lang="en-US" sz="2999">
                <a:solidFill>
                  <a:srgbClr val="000000"/>
                </a:solidFill>
                <a:latin typeface="Open Sans 1"/>
                <a:ea typeface="Open Sans 1"/>
                <a:cs typeface="Open Sans 1"/>
                <a:sym typeface="Open Sans 1"/>
              </a:rPr>
              <a:t>a</a:t>
            </a:r>
            <a:r>
              <a:rPr lang="en-US" sz="2999">
                <a:solidFill>
                  <a:srgbClr val="000000"/>
                </a:solidFill>
                <a:latin typeface="Open Sans 1"/>
                <a:ea typeface="Open Sans 1"/>
                <a:cs typeface="Open Sans 1"/>
                <a:sym typeface="Open Sans 1"/>
              </a:rPr>
              <a:t>t</a:t>
            </a:r>
            <a:r>
              <a:rPr lang="en-US" sz="2999">
                <a:solidFill>
                  <a:srgbClr val="000000"/>
                </a:solidFill>
                <a:latin typeface="Open Sans 1"/>
                <a:ea typeface="Open Sans 1"/>
                <a:cs typeface="Open Sans 1"/>
                <a:sym typeface="Open Sans 1"/>
              </a:rPr>
              <a:t> </a:t>
            </a:r>
            <a:r>
              <a:rPr lang="en-US" sz="2999">
                <a:solidFill>
                  <a:srgbClr val="000000"/>
                </a:solidFill>
                <a:latin typeface="Open Sans 1"/>
                <a:ea typeface="Open Sans 1"/>
                <a:cs typeface="Open Sans 1"/>
                <a:sym typeface="Open Sans 1"/>
              </a:rPr>
              <a:t>y</a:t>
            </a:r>
            <a:r>
              <a:rPr lang="en-US" sz="2999">
                <a:solidFill>
                  <a:srgbClr val="000000"/>
                </a:solidFill>
                <a:latin typeface="Open Sans 1"/>
                <a:ea typeface="Open Sans 1"/>
                <a:cs typeface="Open Sans 1"/>
                <a:sym typeface="Open Sans 1"/>
              </a:rPr>
              <a:t>o</a:t>
            </a:r>
            <a:r>
              <a:rPr lang="en-US" sz="2999">
                <a:solidFill>
                  <a:srgbClr val="000000"/>
                </a:solidFill>
                <a:latin typeface="Open Sans 1"/>
                <a:ea typeface="Open Sans 1"/>
                <a:cs typeface="Open Sans 1"/>
                <a:sym typeface="Open Sans 1"/>
              </a:rPr>
              <a:t>k</a:t>
            </a:r>
            <a:r>
              <a:rPr lang="en-US" sz="2999">
                <a:solidFill>
                  <a:srgbClr val="000000"/>
                </a:solidFill>
                <a:latin typeface="Open Sans 1"/>
                <a:ea typeface="Open Sans 1"/>
                <a:cs typeface="Open Sans 1"/>
                <a:sym typeface="Open Sans 1"/>
              </a:rPr>
              <a:t>i </a:t>
            </a:r>
            <a:r>
              <a:rPr lang="en-US" sz="2999">
                <a:solidFill>
                  <a:srgbClr val="000000"/>
                </a:solidFill>
                <a:latin typeface="Open Sans 1"/>
                <a:ea typeface="Open Sans 1"/>
                <a:cs typeface="Open Sans 1"/>
                <a:sym typeface="Open Sans 1"/>
              </a:rPr>
              <a:t>ha</a:t>
            </a:r>
            <a:r>
              <a:rPr lang="en-US" sz="2999">
                <a:solidFill>
                  <a:srgbClr val="000000"/>
                </a:solidFill>
                <a:latin typeface="Open Sans 1"/>
                <a:ea typeface="Open Sans 1"/>
                <a:cs typeface="Open Sans 1"/>
                <a:sym typeface="Open Sans 1"/>
              </a:rPr>
              <a:t>ra</a:t>
            </a:r>
            <a:r>
              <a:rPr lang="en-US" sz="2999">
                <a:solidFill>
                  <a:srgbClr val="000000"/>
                </a:solidFill>
                <a:latin typeface="Open Sans 1"/>
                <a:ea typeface="Open Sans 1"/>
                <a:cs typeface="Open Sans 1"/>
                <a:sym typeface="Open Sans 1"/>
              </a:rPr>
              <a:t>katsizlik;</a:t>
            </a:r>
          </a:p>
          <a:p>
            <a:pPr algn="l">
              <a:lnSpc>
                <a:spcPts val="4199"/>
              </a:lnSpc>
            </a:pPr>
            <a:r>
              <a:rPr lang="en-US" sz="2999">
                <a:solidFill>
                  <a:srgbClr val="000000"/>
                </a:solidFill>
                <a:latin typeface="Open Sans 1"/>
                <a:ea typeface="Open Sans 1"/>
                <a:cs typeface="Open Sans 1"/>
                <a:sym typeface="Open Sans 1"/>
              </a:rPr>
              <a:t>v</a:t>
            </a:r>
            <a:r>
              <a:rPr lang="en-US" sz="2999">
                <a:solidFill>
                  <a:srgbClr val="000000"/>
                </a:solidFill>
                <a:latin typeface="Open Sans 1"/>
                <a:ea typeface="Open Sans 1"/>
                <a:cs typeface="Open Sans 1"/>
                <a:sym typeface="Open Sans 1"/>
              </a:rPr>
              <a:t>oqeada </a:t>
            </a:r>
            <a:r>
              <a:rPr lang="en-US" sz="2999">
                <a:solidFill>
                  <a:srgbClr val="000000"/>
                </a:solidFill>
                <a:latin typeface="Open Sans 1"/>
                <a:ea typeface="Open Sans 1"/>
                <a:cs typeface="Open Sans 1"/>
                <a:sym typeface="Open Sans 1"/>
              </a:rPr>
              <a:t>ish</a:t>
            </a:r>
            <a:r>
              <a:rPr lang="en-US" sz="2999">
                <a:solidFill>
                  <a:srgbClr val="000000"/>
                </a:solidFill>
                <a:latin typeface="Open Sans 1"/>
                <a:ea typeface="Open Sans 1"/>
                <a:cs typeface="Open Sans 1"/>
                <a:sym typeface="Open Sans 1"/>
              </a:rPr>
              <a:t>tirok</a:t>
            </a:r>
            <a:r>
              <a:rPr lang="en-US" sz="2999">
                <a:solidFill>
                  <a:srgbClr val="000000"/>
                </a:solidFill>
                <a:latin typeface="Open Sans 1"/>
                <a:ea typeface="Open Sans 1"/>
                <a:cs typeface="Open Sans 1"/>
                <a:sym typeface="Open Sans 1"/>
              </a:rPr>
              <a:t> </a:t>
            </a:r>
            <a:r>
              <a:rPr lang="en-US" sz="2999">
                <a:solidFill>
                  <a:srgbClr val="000000"/>
                </a:solidFill>
                <a:latin typeface="Open Sans 1"/>
                <a:ea typeface="Open Sans 1"/>
                <a:cs typeface="Open Sans 1"/>
                <a:sym typeface="Open Sans 1"/>
              </a:rPr>
              <a:t>etg</a:t>
            </a:r>
            <a:r>
              <a:rPr lang="en-US" sz="2999">
                <a:solidFill>
                  <a:srgbClr val="000000"/>
                </a:solidFill>
                <a:latin typeface="Open Sans 1"/>
                <a:ea typeface="Open Sans 1"/>
                <a:cs typeface="Open Sans 1"/>
                <a:sym typeface="Open Sans 1"/>
              </a:rPr>
              <a:t>an</a:t>
            </a:r>
            <a:r>
              <a:rPr lang="en-US" sz="2999">
                <a:solidFill>
                  <a:srgbClr val="000000"/>
                </a:solidFill>
                <a:latin typeface="Open Sans 1"/>
                <a:ea typeface="Open Sans 1"/>
                <a:cs typeface="Open Sans 1"/>
                <a:sym typeface="Open Sans 1"/>
              </a:rPr>
              <a:t> shaxs</a:t>
            </a:r>
            <a:r>
              <a:rPr lang="en-US" sz="2999">
                <a:solidFill>
                  <a:srgbClr val="000000"/>
                </a:solidFill>
                <a:latin typeface="Open Sans 1"/>
                <a:ea typeface="Open Sans 1"/>
                <a:cs typeface="Open Sans 1"/>
                <a:sym typeface="Open Sans 1"/>
              </a:rPr>
              <a:t>lar t</a:t>
            </a:r>
            <a:r>
              <a:rPr lang="en-US" sz="2999">
                <a:solidFill>
                  <a:srgbClr val="000000"/>
                </a:solidFill>
                <a:latin typeface="Open Sans 1"/>
                <a:ea typeface="Open Sans 1"/>
                <a:cs typeface="Open Sans 1"/>
                <a:sym typeface="Open Sans 1"/>
              </a:rPr>
              <a:t>o‘g‘ri</a:t>
            </a:r>
            <a:r>
              <a:rPr lang="en-US" sz="2999">
                <a:solidFill>
                  <a:srgbClr val="000000"/>
                </a:solidFill>
                <a:latin typeface="Open Sans 1"/>
                <a:ea typeface="Open Sans 1"/>
                <a:cs typeface="Open Sans 1"/>
                <a:sym typeface="Open Sans 1"/>
              </a:rPr>
              <a:t>si</a:t>
            </a:r>
            <a:r>
              <a:rPr lang="en-US" sz="2999">
                <a:solidFill>
                  <a:srgbClr val="000000"/>
                </a:solidFill>
                <a:latin typeface="Open Sans 1"/>
                <a:ea typeface="Open Sans 1"/>
                <a:cs typeface="Open Sans 1"/>
                <a:sym typeface="Open Sans 1"/>
              </a:rPr>
              <a:t>dag</a:t>
            </a:r>
            <a:r>
              <a:rPr lang="en-US" sz="2999">
                <a:solidFill>
                  <a:srgbClr val="000000"/>
                </a:solidFill>
                <a:latin typeface="Open Sans 1"/>
                <a:ea typeface="Open Sans 1"/>
                <a:cs typeface="Open Sans 1"/>
                <a:sym typeface="Open Sans 1"/>
              </a:rPr>
              <a:t>i </a:t>
            </a:r>
            <a:r>
              <a:rPr lang="en-US" sz="2999">
                <a:solidFill>
                  <a:srgbClr val="000000"/>
                </a:solidFill>
                <a:latin typeface="Open Sans 1"/>
                <a:ea typeface="Open Sans 1"/>
                <a:cs typeface="Open Sans 1"/>
                <a:sym typeface="Open Sans 1"/>
              </a:rPr>
              <a:t>ma’lumo</a:t>
            </a:r>
            <a:r>
              <a:rPr lang="en-US" sz="2999">
                <a:solidFill>
                  <a:srgbClr val="000000"/>
                </a:solidFill>
                <a:latin typeface="Open Sans 1"/>
                <a:ea typeface="Open Sans 1"/>
                <a:cs typeface="Open Sans 1"/>
                <a:sym typeface="Open Sans 1"/>
              </a:rPr>
              <a:t>t</a:t>
            </a:r>
            <a:r>
              <a:rPr lang="en-US" sz="2999">
                <a:solidFill>
                  <a:srgbClr val="000000"/>
                </a:solidFill>
                <a:latin typeface="Open Sans 1"/>
                <a:ea typeface="Open Sans 1"/>
                <a:cs typeface="Open Sans 1"/>
                <a:sym typeface="Open Sans 1"/>
              </a:rPr>
              <a:t>la</a:t>
            </a:r>
            <a:r>
              <a:rPr lang="en-US" sz="2999">
                <a:solidFill>
                  <a:srgbClr val="000000"/>
                </a:solidFill>
                <a:latin typeface="Open Sans 1"/>
                <a:ea typeface="Open Sans 1"/>
                <a:cs typeface="Open Sans 1"/>
                <a:sym typeface="Open Sans 1"/>
              </a:rPr>
              <a:t>r.</a:t>
            </a:r>
          </a:p>
        </p:txBody>
      </p:sp>
      <p:sp>
        <p:nvSpPr>
          <p:cNvPr name="TextBox 8" id="8"/>
          <p:cNvSpPr txBox="true"/>
          <p:nvPr/>
        </p:nvSpPr>
        <p:spPr>
          <a:xfrm rot="0">
            <a:off x="354465" y="5998749"/>
            <a:ext cx="17259300" cy="4686300"/>
          </a:xfrm>
          <a:prstGeom prst="rect">
            <a:avLst/>
          </a:prstGeom>
        </p:spPr>
        <p:txBody>
          <a:bodyPr anchor="t" rtlCol="false" tIns="0" lIns="0" bIns="0" rIns="0">
            <a:spAutoFit/>
          </a:bodyPr>
          <a:lstStyle/>
          <a:p>
            <a:pPr algn="l">
              <a:lnSpc>
                <a:spcPts val="4199"/>
              </a:lnSpc>
            </a:pPr>
            <a:r>
              <a:rPr lang="en-US" sz="2999" b="true">
                <a:solidFill>
                  <a:srgbClr val="000000"/>
                </a:solidFill>
                <a:latin typeface="Open Sans 1 Bold"/>
                <a:ea typeface="Open Sans 1 Bold"/>
                <a:cs typeface="Open Sans 1 Bold"/>
                <a:sym typeface="Open Sans 1 Bold"/>
              </a:rPr>
              <a:t>2) Hujjatli dalillarni yig`ish.  </a:t>
            </a:r>
            <a:r>
              <a:rPr lang="en-US" sz="2999">
                <a:solidFill>
                  <a:srgbClr val="000000"/>
                </a:solidFill>
                <a:latin typeface="Open Sans 1"/>
                <a:ea typeface="Open Sans 1"/>
                <a:cs typeface="Open Sans 1"/>
                <a:sym typeface="Open Sans 1"/>
              </a:rPr>
              <a:t>Huquqbuzarlikni isbotlaydigan a</a:t>
            </a:r>
            <a:r>
              <a:rPr lang="en-US" sz="2999">
                <a:solidFill>
                  <a:srgbClr val="000000"/>
                </a:solidFill>
                <a:latin typeface="Open Sans 1"/>
                <a:ea typeface="Open Sans 1"/>
                <a:cs typeface="Open Sans 1"/>
                <a:sym typeface="Open Sans 1"/>
              </a:rPr>
              <a:t>sosiy dal</a:t>
            </a:r>
            <a:r>
              <a:rPr lang="en-US" sz="2999">
                <a:solidFill>
                  <a:srgbClr val="000000"/>
                </a:solidFill>
                <a:latin typeface="Open Sans 1"/>
                <a:ea typeface="Open Sans 1"/>
                <a:cs typeface="Open Sans 1"/>
                <a:sym typeface="Open Sans 1"/>
              </a:rPr>
              <a:t>illar quyid</a:t>
            </a:r>
            <a:r>
              <a:rPr lang="en-US" sz="2999">
                <a:solidFill>
                  <a:srgbClr val="000000"/>
                </a:solidFill>
                <a:latin typeface="Open Sans 1"/>
                <a:ea typeface="Open Sans 1"/>
                <a:cs typeface="Open Sans 1"/>
                <a:sym typeface="Open Sans 1"/>
              </a:rPr>
              <a:t>ag</a:t>
            </a:r>
            <a:r>
              <a:rPr lang="en-US" sz="2999">
                <a:solidFill>
                  <a:srgbClr val="000000"/>
                </a:solidFill>
                <a:latin typeface="Open Sans 1"/>
                <a:ea typeface="Open Sans 1"/>
                <a:cs typeface="Open Sans 1"/>
                <a:sym typeface="Open Sans 1"/>
              </a:rPr>
              <a:t>ila</a:t>
            </a:r>
            <a:r>
              <a:rPr lang="en-US" sz="2999">
                <a:solidFill>
                  <a:srgbClr val="000000"/>
                </a:solidFill>
                <a:latin typeface="Open Sans 1"/>
                <a:ea typeface="Open Sans 1"/>
                <a:cs typeface="Open Sans 1"/>
                <a:sym typeface="Open Sans 1"/>
              </a:rPr>
              <a:t>r</a:t>
            </a:r>
            <a:r>
              <a:rPr lang="en-US" sz="2999">
                <a:solidFill>
                  <a:srgbClr val="000000"/>
                </a:solidFill>
                <a:latin typeface="Open Sans 1"/>
                <a:ea typeface="Open Sans 1"/>
                <a:cs typeface="Open Sans 1"/>
                <a:sym typeface="Open Sans 1"/>
              </a:rPr>
              <a:t> bo‘lishi</a:t>
            </a:r>
            <a:r>
              <a:rPr lang="en-US" sz="2999">
                <a:solidFill>
                  <a:srgbClr val="000000"/>
                </a:solidFill>
                <a:latin typeface="Open Sans 1"/>
                <a:ea typeface="Open Sans 1"/>
                <a:cs typeface="Open Sans 1"/>
                <a:sym typeface="Open Sans 1"/>
              </a:rPr>
              <a:t> mumkin:</a:t>
            </a:r>
          </a:p>
          <a:p>
            <a:pPr algn="l">
              <a:lnSpc>
                <a:spcPts val="4199"/>
              </a:lnSpc>
            </a:pPr>
            <a:r>
              <a:rPr lang="en-US" sz="2999">
                <a:solidFill>
                  <a:srgbClr val="000000"/>
                </a:solidFill>
                <a:latin typeface="Open Sans 1"/>
                <a:ea typeface="Open Sans 1"/>
                <a:cs typeface="Open Sans 1"/>
                <a:sym typeface="Open Sans 1"/>
              </a:rPr>
              <a:t>v</a:t>
            </a:r>
            <a:r>
              <a:rPr lang="en-US" sz="2999">
                <a:solidFill>
                  <a:srgbClr val="000000"/>
                </a:solidFill>
                <a:latin typeface="Open Sans 1"/>
                <a:ea typeface="Open Sans 1"/>
                <a:cs typeface="Open Sans 1"/>
                <a:sym typeface="Open Sans 1"/>
              </a:rPr>
              <a:t>o</a:t>
            </a:r>
            <a:r>
              <a:rPr lang="en-US" sz="2999">
                <a:solidFill>
                  <a:srgbClr val="000000"/>
                </a:solidFill>
                <a:latin typeface="Open Sans 1"/>
                <a:ea typeface="Open Sans 1"/>
                <a:cs typeface="Open Sans 1"/>
                <a:sym typeface="Open Sans 1"/>
              </a:rPr>
              <a:t>qea sanasi</a:t>
            </a:r>
            <a:r>
              <a:rPr lang="en-US" sz="2999">
                <a:solidFill>
                  <a:srgbClr val="000000"/>
                </a:solidFill>
                <a:latin typeface="Open Sans 1"/>
                <a:ea typeface="Open Sans 1"/>
                <a:cs typeface="Open Sans 1"/>
                <a:sym typeface="Open Sans 1"/>
              </a:rPr>
              <a:t>, </a:t>
            </a:r>
            <a:r>
              <a:rPr lang="en-US" sz="2999">
                <a:solidFill>
                  <a:srgbClr val="000000"/>
                </a:solidFill>
                <a:latin typeface="Open Sans 1"/>
                <a:ea typeface="Open Sans 1"/>
                <a:cs typeface="Open Sans 1"/>
                <a:sym typeface="Open Sans 1"/>
              </a:rPr>
              <a:t>v</a:t>
            </a:r>
            <a:r>
              <a:rPr lang="en-US" sz="2999">
                <a:solidFill>
                  <a:srgbClr val="000000"/>
                </a:solidFill>
                <a:latin typeface="Open Sans 1"/>
                <a:ea typeface="Open Sans 1"/>
                <a:cs typeface="Open Sans 1"/>
                <a:sym typeface="Open Sans 1"/>
              </a:rPr>
              <a:t>a</a:t>
            </a:r>
            <a:r>
              <a:rPr lang="en-US" sz="2999">
                <a:solidFill>
                  <a:srgbClr val="000000"/>
                </a:solidFill>
                <a:latin typeface="Open Sans 1"/>
                <a:ea typeface="Open Sans 1"/>
                <a:cs typeface="Open Sans 1"/>
                <a:sym typeface="Open Sans 1"/>
              </a:rPr>
              <a:t>qti, joyi;</a:t>
            </a:r>
          </a:p>
          <a:p>
            <a:pPr algn="l">
              <a:lnSpc>
                <a:spcPts val="4199"/>
              </a:lnSpc>
            </a:pPr>
            <a:r>
              <a:rPr lang="en-US" sz="2999">
                <a:solidFill>
                  <a:srgbClr val="000000"/>
                </a:solidFill>
                <a:latin typeface="Open Sans 1"/>
                <a:ea typeface="Open Sans 1"/>
                <a:cs typeface="Open Sans 1"/>
                <a:sym typeface="Open Sans 1"/>
              </a:rPr>
              <a:t>shifokor ma’lumotnomasi (agar</a:t>
            </a:r>
            <a:r>
              <a:rPr lang="en-US" sz="2999">
                <a:solidFill>
                  <a:srgbClr val="000000"/>
                </a:solidFill>
                <a:latin typeface="Open Sans 1"/>
                <a:ea typeface="Open Sans 1"/>
                <a:cs typeface="Open Sans 1"/>
                <a:sym typeface="Open Sans 1"/>
              </a:rPr>
              <a:t> ti</a:t>
            </a:r>
            <a:r>
              <a:rPr lang="en-US" sz="2999">
                <a:solidFill>
                  <a:srgbClr val="000000"/>
                </a:solidFill>
                <a:latin typeface="Open Sans 1"/>
                <a:ea typeface="Open Sans 1"/>
                <a:cs typeface="Open Sans 1"/>
                <a:sym typeface="Open Sans 1"/>
              </a:rPr>
              <a:t>bbiy zarar</a:t>
            </a:r>
            <a:r>
              <a:rPr lang="en-US" sz="2999">
                <a:solidFill>
                  <a:srgbClr val="000000"/>
                </a:solidFill>
                <a:latin typeface="Open Sans 1"/>
                <a:ea typeface="Open Sans 1"/>
                <a:cs typeface="Open Sans 1"/>
                <a:sym typeface="Open Sans 1"/>
              </a:rPr>
              <a:t> </a:t>
            </a:r>
            <a:r>
              <a:rPr lang="en-US" sz="2999">
                <a:solidFill>
                  <a:srgbClr val="000000"/>
                </a:solidFill>
                <a:latin typeface="Open Sans 1"/>
                <a:ea typeface="Open Sans 1"/>
                <a:cs typeface="Open Sans 1"/>
                <a:sym typeface="Open Sans 1"/>
              </a:rPr>
              <a:t>bo‘</a:t>
            </a:r>
            <a:r>
              <a:rPr lang="en-US" sz="2999">
                <a:solidFill>
                  <a:srgbClr val="000000"/>
                </a:solidFill>
                <a:latin typeface="Open Sans 1"/>
                <a:ea typeface="Open Sans 1"/>
                <a:cs typeface="Open Sans 1"/>
                <a:sym typeface="Open Sans 1"/>
              </a:rPr>
              <a:t>ls</a:t>
            </a:r>
            <a:r>
              <a:rPr lang="en-US" sz="2999">
                <a:solidFill>
                  <a:srgbClr val="000000"/>
                </a:solidFill>
                <a:latin typeface="Open Sans 1"/>
                <a:ea typeface="Open Sans 1"/>
                <a:cs typeface="Open Sans 1"/>
                <a:sym typeface="Open Sans 1"/>
              </a:rPr>
              <a:t>a);</a:t>
            </a:r>
          </a:p>
          <a:p>
            <a:pPr algn="l">
              <a:lnSpc>
                <a:spcPts val="4199"/>
              </a:lnSpc>
            </a:pPr>
            <a:r>
              <a:rPr lang="en-US" sz="2999">
                <a:solidFill>
                  <a:srgbClr val="000000"/>
                </a:solidFill>
                <a:latin typeface="Open Sans 1"/>
                <a:ea typeface="Open Sans 1"/>
                <a:cs typeface="Open Sans 1"/>
                <a:sym typeface="Open Sans 1"/>
              </a:rPr>
              <a:t>t</a:t>
            </a:r>
            <a:r>
              <a:rPr lang="en-US" sz="2999">
                <a:solidFill>
                  <a:srgbClr val="000000"/>
                </a:solidFill>
                <a:latin typeface="Open Sans 1"/>
                <a:ea typeface="Open Sans 1"/>
                <a:cs typeface="Open Sans 1"/>
                <a:sym typeface="Open Sans 1"/>
              </a:rPr>
              <a:t>ash</a:t>
            </a:r>
            <a:r>
              <a:rPr lang="en-US" sz="2999">
                <a:solidFill>
                  <a:srgbClr val="000000"/>
                </a:solidFill>
                <a:latin typeface="Open Sans 1"/>
                <a:ea typeface="Open Sans 1"/>
                <a:cs typeface="Open Sans 1"/>
                <a:sym typeface="Open Sans 1"/>
              </a:rPr>
              <a:t>kilot</a:t>
            </a:r>
            <a:r>
              <a:rPr lang="en-US" sz="2999">
                <a:solidFill>
                  <a:srgbClr val="000000"/>
                </a:solidFill>
                <a:latin typeface="Open Sans 1"/>
                <a:ea typeface="Open Sans 1"/>
                <a:cs typeface="Open Sans 1"/>
                <a:sym typeface="Open Sans 1"/>
              </a:rPr>
              <a:t> </a:t>
            </a:r>
            <a:r>
              <a:rPr lang="en-US" sz="2999">
                <a:solidFill>
                  <a:srgbClr val="000000"/>
                </a:solidFill>
                <a:latin typeface="Open Sans 1"/>
                <a:ea typeface="Open Sans 1"/>
                <a:cs typeface="Open Sans 1"/>
                <a:sym typeface="Open Sans 1"/>
              </a:rPr>
              <a:t>y</a:t>
            </a:r>
            <a:r>
              <a:rPr lang="en-US" sz="2999">
                <a:solidFill>
                  <a:srgbClr val="000000"/>
                </a:solidFill>
                <a:latin typeface="Open Sans 1"/>
                <a:ea typeface="Open Sans 1"/>
                <a:cs typeface="Open Sans 1"/>
                <a:sym typeface="Open Sans 1"/>
              </a:rPr>
              <a:t>o</a:t>
            </a:r>
            <a:r>
              <a:rPr lang="en-US" sz="2999">
                <a:solidFill>
                  <a:srgbClr val="000000"/>
                </a:solidFill>
                <a:latin typeface="Open Sans 1"/>
                <a:ea typeface="Open Sans 1"/>
                <a:cs typeface="Open Sans 1"/>
                <a:sym typeface="Open Sans 1"/>
              </a:rPr>
              <a:t>k</a:t>
            </a:r>
            <a:r>
              <a:rPr lang="en-US" sz="2999">
                <a:solidFill>
                  <a:srgbClr val="000000"/>
                </a:solidFill>
                <a:latin typeface="Open Sans 1"/>
                <a:ea typeface="Open Sans 1"/>
                <a:cs typeface="Open Sans 1"/>
                <a:sym typeface="Open Sans 1"/>
              </a:rPr>
              <a:t>i mu</a:t>
            </a:r>
            <a:r>
              <a:rPr lang="en-US" sz="2999">
                <a:solidFill>
                  <a:srgbClr val="000000"/>
                </a:solidFill>
                <a:latin typeface="Open Sans 1"/>
                <a:ea typeface="Open Sans 1"/>
                <a:cs typeface="Open Sans 1"/>
                <a:sym typeface="Open Sans 1"/>
              </a:rPr>
              <a:t>ass</a:t>
            </a:r>
            <a:r>
              <a:rPr lang="en-US" sz="2999">
                <a:solidFill>
                  <a:srgbClr val="000000"/>
                </a:solidFill>
                <a:latin typeface="Open Sans 1"/>
                <a:ea typeface="Open Sans 1"/>
                <a:cs typeface="Open Sans 1"/>
                <a:sym typeface="Open Sans 1"/>
              </a:rPr>
              <a:t>as</a:t>
            </a:r>
            <a:r>
              <a:rPr lang="en-US" sz="2999">
                <a:solidFill>
                  <a:srgbClr val="000000"/>
                </a:solidFill>
                <a:latin typeface="Open Sans 1"/>
                <a:ea typeface="Open Sans 1"/>
                <a:cs typeface="Open Sans 1"/>
                <a:sym typeface="Open Sans 1"/>
              </a:rPr>
              <a:t>a tomonidan rasmiy javoblar;</a:t>
            </a:r>
          </a:p>
          <a:p>
            <a:pPr algn="l">
              <a:lnSpc>
                <a:spcPts val="4199"/>
              </a:lnSpc>
            </a:pPr>
            <a:r>
              <a:rPr lang="en-US" sz="2999">
                <a:solidFill>
                  <a:srgbClr val="000000"/>
                </a:solidFill>
                <a:latin typeface="Open Sans 1"/>
                <a:ea typeface="Open Sans 1"/>
                <a:cs typeface="Open Sans 1"/>
                <a:sym typeface="Open Sans 1"/>
              </a:rPr>
              <a:t>kir</a:t>
            </a:r>
            <a:r>
              <a:rPr lang="en-US" sz="2999">
                <a:solidFill>
                  <a:srgbClr val="000000"/>
                </a:solidFill>
                <a:latin typeface="Open Sans 1"/>
                <a:ea typeface="Open Sans 1"/>
                <a:cs typeface="Open Sans 1"/>
                <a:sym typeface="Open Sans 1"/>
              </a:rPr>
              <a:t>ish </a:t>
            </a:r>
            <a:r>
              <a:rPr lang="en-US" sz="2999">
                <a:solidFill>
                  <a:srgbClr val="000000"/>
                </a:solidFill>
                <a:latin typeface="Open Sans 1"/>
                <a:ea typeface="Open Sans 1"/>
                <a:cs typeface="Open Sans 1"/>
                <a:sym typeface="Open Sans 1"/>
              </a:rPr>
              <a:t>rad</a:t>
            </a:r>
            <a:r>
              <a:rPr lang="en-US" sz="2999">
                <a:solidFill>
                  <a:srgbClr val="000000"/>
                </a:solidFill>
                <a:latin typeface="Open Sans 1"/>
                <a:ea typeface="Open Sans 1"/>
                <a:cs typeface="Open Sans 1"/>
                <a:sym typeface="Open Sans 1"/>
              </a:rPr>
              <a:t> </a:t>
            </a:r>
            <a:r>
              <a:rPr lang="en-US" sz="2999">
                <a:solidFill>
                  <a:srgbClr val="000000"/>
                </a:solidFill>
                <a:latin typeface="Open Sans 1"/>
                <a:ea typeface="Open Sans 1"/>
                <a:cs typeface="Open Sans 1"/>
                <a:sym typeface="Open Sans 1"/>
              </a:rPr>
              <a:t>etilg</a:t>
            </a:r>
            <a:r>
              <a:rPr lang="en-US" sz="2999">
                <a:solidFill>
                  <a:srgbClr val="000000"/>
                </a:solidFill>
                <a:latin typeface="Open Sans 1"/>
                <a:ea typeface="Open Sans 1"/>
                <a:cs typeface="Open Sans 1"/>
                <a:sym typeface="Open Sans 1"/>
              </a:rPr>
              <a:t>an</a:t>
            </a:r>
            <a:r>
              <a:rPr lang="en-US" sz="2999">
                <a:solidFill>
                  <a:srgbClr val="000000"/>
                </a:solidFill>
                <a:latin typeface="Open Sans 1"/>
                <a:ea typeface="Open Sans 1"/>
                <a:cs typeface="Open Sans 1"/>
                <a:sym typeface="Open Sans 1"/>
              </a:rPr>
              <a:t> bo‘yoq yozuvi, e’lon, me’yor</a:t>
            </a:r>
            <a:r>
              <a:rPr lang="en-US" sz="2999">
                <a:solidFill>
                  <a:srgbClr val="000000"/>
                </a:solidFill>
                <a:latin typeface="Open Sans 1"/>
                <a:ea typeface="Open Sans 1"/>
                <a:cs typeface="Open Sans 1"/>
                <a:sym typeface="Open Sans 1"/>
              </a:rPr>
              <a:t>larga nomuv</a:t>
            </a:r>
            <a:r>
              <a:rPr lang="en-US" sz="2999">
                <a:solidFill>
                  <a:srgbClr val="000000"/>
                </a:solidFill>
                <a:latin typeface="Open Sans 1"/>
                <a:ea typeface="Open Sans 1"/>
                <a:cs typeface="Open Sans 1"/>
                <a:sym typeface="Open Sans 1"/>
              </a:rPr>
              <a:t>ofiq </a:t>
            </a:r>
            <a:r>
              <a:rPr lang="en-US" sz="2999">
                <a:solidFill>
                  <a:srgbClr val="000000"/>
                </a:solidFill>
                <a:latin typeface="Open Sans 1"/>
                <a:ea typeface="Open Sans 1"/>
                <a:cs typeface="Open Sans 1"/>
                <a:sym typeface="Open Sans 1"/>
              </a:rPr>
              <a:t>infr</a:t>
            </a:r>
            <a:r>
              <a:rPr lang="en-US" sz="2999">
                <a:solidFill>
                  <a:srgbClr val="000000"/>
                </a:solidFill>
                <a:latin typeface="Open Sans 1"/>
                <a:ea typeface="Open Sans 1"/>
                <a:cs typeface="Open Sans 1"/>
                <a:sym typeface="Open Sans 1"/>
              </a:rPr>
              <a:t>atuz</a:t>
            </a:r>
            <a:r>
              <a:rPr lang="en-US" sz="2999">
                <a:solidFill>
                  <a:srgbClr val="000000"/>
                </a:solidFill>
                <a:latin typeface="Open Sans 1"/>
                <a:ea typeface="Open Sans 1"/>
                <a:cs typeface="Open Sans 1"/>
                <a:sym typeface="Open Sans 1"/>
              </a:rPr>
              <a:t>il</a:t>
            </a:r>
            <a:r>
              <a:rPr lang="en-US" sz="2999">
                <a:solidFill>
                  <a:srgbClr val="000000"/>
                </a:solidFill>
                <a:latin typeface="Open Sans 1"/>
                <a:ea typeface="Open Sans 1"/>
                <a:cs typeface="Open Sans 1"/>
                <a:sym typeface="Open Sans 1"/>
              </a:rPr>
              <a:t>ma sura</a:t>
            </a:r>
            <a:r>
              <a:rPr lang="en-US" sz="2999">
                <a:solidFill>
                  <a:srgbClr val="000000"/>
                </a:solidFill>
                <a:latin typeface="Open Sans 1"/>
                <a:ea typeface="Open Sans 1"/>
                <a:cs typeface="Open Sans 1"/>
                <a:sym typeface="Open Sans 1"/>
              </a:rPr>
              <a:t>t</a:t>
            </a:r>
            <a:r>
              <a:rPr lang="en-US" sz="2999">
                <a:solidFill>
                  <a:srgbClr val="000000"/>
                </a:solidFill>
                <a:latin typeface="Open Sans 1"/>
                <a:ea typeface="Open Sans 1"/>
                <a:cs typeface="Open Sans 1"/>
                <a:sym typeface="Open Sans 1"/>
              </a:rPr>
              <a:t>la</a:t>
            </a:r>
            <a:r>
              <a:rPr lang="en-US" sz="2999">
                <a:solidFill>
                  <a:srgbClr val="000000"/>
                </a:solidFill>
                <a:latin typeface="Open Sans 1"/>
                <a:ea typeface="Open Sans 1"/>
                <a:cs typeface="Open Sans 1"/>
                <a:sym typeface="Open Sans 1"/>
              </a:rPr>
              <a:t>ri</a:t>
            </a:r>
            <a:r>
              <a:rPr lang="en-US" sz="2999">
                <a:solidFill>
                  <a:srgbClr val="000000"/>
                </a:solidFill>
                <a:latin typeface="Open Sans 1"/>
                <a:ea typeface="Open Sans 1"/>
                <a:cs typeface="Open Sans 1"/>
                <a:sym typeface="Open Sans 1"/>
              </a:rPr>
              <a:t>;</a:t>
            </a:r>
          </a:p>
          <a:p>
            <a:pPr algn="l">
              <a:lnSpc>
                <a:spcPts val="4199"/>
              </a:lnSpc>
            </a:pPr>
            <a:r>
              <a:rPr lang="en-US" sz="2999">
                <a:solidFill>
                  <a:srgbClr val="000000"/>
                </a:solidFill>
                <a:latin typeface="Open Sans 1"/>
                <a:ea typeface="Open Sans 1"/>
                <a:cs typeface="Open Sans 1"/>
                <a:sym typeface="Open Sans 1"/>
              </a:rPr>
              <a:t>yuridik ahamiyatga ega elektron yozishmalar (email, SMS, xabar almashuvlar).</a:t>
            </a:r>
          </a:p>
          <a:p>
            <a:pPr algn="l">
              <a:lnSpc>
                <a:spcPts val="4199"/>
              </a:lnSpc>
            </a:pPr>
          </a:p>
          <a:p>
            <a:pPr algn="l">
              <a:lnSpc>
                <a:spcPts val="4199"/>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DFDF5"/>
        </a:solidFill>
      </p:bgPr>
    </p:bg>
    <p:spTree>
      <p:nvGrpSpPr>
        <p:cNvPr id="1" name=""/>
        <p:cNvGrpSpPr/>
        <p:nvPr/>
      </p:nvGrpSpPr>
      <p:grpSpPr>
        <a:xfrm>
          <a:off x="0" y="0"/>
          <a:ext cx="0" cy="0"/>
          <a:chOff x="0" y="0"/>
          <a:chExt cx="0" cy="0"/>
        </a:xfrm>
      </p:grpSpPr>
      <p:sp>
        <p:nvSpPr>
          <p:cNvPr name="Freeform 2" id="2"/>
          <p:cNvSpPr/>
          <p:nvPr/>
        </p:nvSpPr>
        <p:spPr>
          <a:xfrm flipH="false" flipV="false" rot="0">
            <a:off x="525373" y="3376367"/>
            <a:ext cx="8082292" cy="1819438"/>
          </a:xfrm>
          <a:custGeom>
            <a:avLst/>
            <a:gdLst/>
            <a:ahLst/>
            <a:cxnLst/>
            <a:rect r="r" b="b" t="t" l="l"/>
            <a:pathLst>
              <a:path h="1819438" w="8082292">
                <a:moveTo>
                  <a:pt x="0" y="0"/>
                </a:moveTo>
                <a:lnTo>
                  <a:pt x="8082292" y="0"/>
                </a:lnTo>
                <a:lnTo>
                  <a:pt x="8082292" y="1819438"/>
                </a:lnTo>
                <a:lnTo>
                  <a:pt x="0" y="1819438"/>
                </a:lnTo>
                <a:lnTo>
                  <a:pt x="0" y="0"/>
                </a:lnTo>
                <a:close/>
              </a:path>
            </a:pathLst>
          </a:custGeom>
          <a:blipFill>
            <a:blip r:embed="rId2">
              <a:extLst>
                <a:ext uri="{96DAC541-7B7A-43D3-8B79-37D633B846F1}">
                  <asvg:svgBlip xmlns:asvg="http://schemas.microsoft.com/office/drawing/2016/SVG/main" r:embed="rId3"/>
                </a:ext>
              </a:extLst>
            </a:blip>
            <a:stretch>
              <a:fillRect l="0" t="-78" r="0" b="-78"/>
            </a:stretch>
          </a:blipFill>
        </p:spPr>
      </p:sp>
      <p:sp>
        <p:nvSpPr>
          <p:cNvPr name="Freeform 3" id="3"/>
          <p:cNvSpPr/>
          <p:nvPr/>
        </p:nvSpPr>
        <p:spPr>
          <a:xfrm flipH="false" flipV="false" rot="0">
            <a:off x="9245664" y="3413572"/>
            <a:ext cx="7917021" cy="1782234"/>
          </a:xfrm>
          <a:custGeom>
            <a:avLst/>
            <a:gdLst/>
            <a:ahLst/>
            <a:cxnLst/>
            <a:rect r="r" b="b" t="t" l="l"/>
            <a:pathLst>
              <a:path h="1782234" w="7917021">
                <a:moveTo>
                  <a:pt x="0" y="0"/>
                </a:moveTo>
                <a:lnTo>
                  <a:pt x="7917021" y="0"/>
                </a:lnTo>
                <a:lnTo>
                  <a:pt x="7917021" y="1782233"/>
                </a:lnTo>
                <a:lnTo>
                  <a:pt x="0" y="1782233"/>
                </a:lnTo>
                <a:lnTo>
                  <a:pt x="0" y="0"/>
                </a:lnTo>
                <a:close/>
              </a:path>
            </a:pathLst>
          </a:custGeom>
          <a:blipFill>
            <a:blip r:embed="rId2">
              <a:extLst>
                <a:ext uri="{96DAC541-7B7A-43D3-8B79-37D633B846F1}">
                  <asvg:svgBlip xmlns:asvg="http://schemas.microsoft.com/office/drawing/2016/SVG/main" r:embed="rId3"/>
                </a:ext>
              </a:extLst>
            </a:blip>
            <a:stretch>
              <a:fillRect l="0" t="-78" r="0" b="-78"/>
            </a:stretch>
          </a:blipFill>
        </p:spPr>
      </p:sp>
      <p:sp>
        <p:nvSpPr>
          <p:cNvPr name="Freeform 4" id="4"/>
          <p:cNvSpPr/>
          <p:nvPr/>
        </p:nvSpPr>
        <p:spPr>
          <a:xfrm flipH="false" flipV="false" rot="0">
            <a:off x="8146979" y="7227196"/>
            <a:ext cx="9692489" cy="2181916"/>
          </a:xfrm>
          <a:custGeom>
            <a:avLst/>
            <a:gdLst/>
            <a:ahLst/>
            <a:cxnLst/>
            <a:rect r="r" b="b" t="t" l="l"/>
            <a:pathLst>
              <a:path h="2181916" w="9692489">
                <a:moveTo>
                  <a:pt x="0" y="0"/>
                </a:moveTo>
                <a:lnTo>
                  <a:pt x="9692489" y="0"/>
                </a:lnTo>
                <a:lnTo>
                  <a:pt x="9692489" y="2181916"/>
                </a:lnTo>
                <a:lnTo>
                  <a:pt x="0" y="2181916"/>
                </a:lnTo>
                <a:lnTo>
                  <a:pt x="0" y="0"/>
                </a:lnTo>
                <a:close/>
              </a:path>
            </a:pathLst>
          </a:custGeom>
          <a:blipFill>
            <a:blip r:embed="rId2">
              <a:extLst>
                <a:ext uri="{96DAC541-7B7A-43D3-8B79-37D633B846F1}">
                  <asvg:svgBlip xmlns:asvg="http://schemas.microsoft.com/office/drawing/2016/SVG/main" r:embed="rId3"/>
                </a:ext>
              </a:extLst>
            </a:blip>
            <a:stretch>
              <a:fillRect l="0" t="-78" r="0" b="-78"/>
            </a:stretch>
          </a:blipFill>
        </p:spPr>
      </p:sp>
      <p:grpSp>
        <p:nvGrpSpPr>
          <p:cNvPr name="Group 5" id="5"/>
          <p:cNvGrpSpPr/>
          <p:nvPr/>
        </p:nvGrpSpPr>
        <p:grpSpPr>
          <a:xfrm rot="0">
            <a:off x="525373" y="6312535"/>
            <a:ext cx="6988874" cy="3096578"/>
            <a:chOff x="0" y="0"/>
            <a:chExt cx="9318498" cy="4128770"/>
          </a:xfrm>
        </p:grpSpPr>
        <p:sp>
          <p:nvSpPr>
            <p:cNvPr name="Freeform 6" id="6"/>
            <p:cNvSpPr/>
            <p:nvPr/>
          </p:nvSpPr>
          <p:spPr>
            <a:xfrm flipH="false" flipV="false" rot="0">
              <a:off x="0" y="0"/>
              <a:ext cx="9318498" cy="4128770"/>
            </a:xfrm>
            <a:custGeom>
              <a:avLst/>
              <a:gdLst/>
              <a:ahLst/>
              <a:cxnLst/>
              <a:rect r="r" b="b" t="t" l="l"/>
              <a:pathLst>
                <a:path h="4128770" w="9318498">
                  <a:moveTo>
                    <a:pt x="133477" y="0"/>
                  </a:moveTo>
                  <a:lnTo>
                    <a:pt x="9185021" y="0"/>
                  </a:lnTo>
                  <a:cubicBezTo>
                    <a:pt x="9258681" y="0"/>
                    <a:pt x="9318498" y="59690"/>
                    <a:pt x="9318498" y="133477"/>
                  </a:cubicBezTo>
                  <a:lnTo>
                    <a:pt x="9318498" y="3995293"/>
                  </a:lnTo>
                  <a:cubicBezTo>
                    <a:pt x="9318498" y="4068953"/>
                    <a:pt x="9258808" y="4128770"/>
                    <a:pt x="9185021" y="4128770"/>
                  </a:cubicBezTo>
                  <a:lnTo>
                    <a:pt x="133477" y="4128770"/>
                  </a:lnTo>
                  <a:cubicBezTo>
                    <a:pt x="59690" y="4128643"/>
                    <a:pt x="0" y="4068953"/>
                    <a:pt x="0" y="3995293"/>
                  </a:cubicBezTo>
                  <a:lnTo>
                    <a:pt x="0" y="133477"/>
                  </a:lnTo>
                  <a:cubicBezTo>
                    <a:pt x="0" y="59690"/>
                    <a:pt x="59690" y="0"/>
                    <a:pt x="133477" y="0"/>
                  </a:cubicBezTo>
                  <a:close/>
                </a:path>
              </a:pathLst>
            </a:custGeom>
            <a:blipFill>
              <a:blip r:embed="rId4"/>
              <a:stretch>
                <a:fillRect l="0" t="-25232" r="0" b="-25232"/>
              </a:stretch>
            </a:blipFill>
          </p:spPr>
        </p:sp>
      </p:grpSp>
      <p:sp>
        <p:nvSpPr>
          <p:cNvPr name="Freeform 7" id="7"/>
          <p:cNvSpPr/>
          <p:nvPr/>
        </p:nvSpPr>
        <p:spPr>
          <a:xfrm flipH="false" flipV="false" rot="0">
            <a:off x="16037370" y="1324151"/>
            <a:ext cx="2250630" cy="2250630"/>
          </a:xfrm>
          <a:custGeom>
            <a:avLst/>
            <a:gdLst/>
            <a:ahLst/>
            <a:cxnLst/>
            <a:rect r="r" b="b" t="t" l="l"/>
            <a:pathLst>
              <a:path h="2250630" w="2250630">
                <a:moveTo>
                  <a:pt x="0" y="0"/>
                </a:moveTo>
                <a:lnTo>
                  <a:pt x="2250630" y="0"/>
                </a:lnTo>
                <a:lnTo>
                  <a:pt x="2250630" y="2250630"/>
                </a:lnTo>
                <a:lnTo>
                  <a:pt x="0" y="225063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p:nvPr/>
        </p:nvGrpSpPr>
        <p:grpSpPr>
          <a:xfrm rot="0">
            <a:off x="332947" y="1028700"/>
            <a:ext cx="17506521" cy="3193057"/>
            <a:chOff x="0" y="0"/>
            <a:chExt cx="48265379" cy="8803241"/>
          </a:xfrm>
        </p:grpSpPr>
        <p:sp>
          <p:nvSpPr>
            <p:cNvPr name="Freeform 9" id="9"/>
            <p:cNvSpPr/>
            <p:nvPr/>
          </p:nvSpPr>
          <p:spPr>
            <a:xfrm flipH="false" flipV="false" rot="0">
              <a:off x="0" y="0"/>
              <a:ext cx="48265380" cy="8803241"/>
            </a:xfrm>
            <a:custGeom>
              <a:avLst/>
              <a:gdLst/>
              <a:ahLst/>
              <a:cxnLst/>
              <a:rect r="r" b="b" t="t" l="l"/>
              <a:pathLst>
                <a:path h="8803241" w="48265380">
                  <a:moveTo>
                    <a:pt x="0" y="0"/>
                  </a:moveTo>
                  <a:lnTo>
                    <a:pt x="48265380" y="0"/>
                  </a:lnTo>
                  <a:lnTo>
                    <a:pt x="48265380" y="8803241"/>
                  </a:lnTo>
                  <a:lnTo>
                    <a:pt x="0" y="8803241"/>
                  </a:lnTo>
                  <a:close/>
                </a:path>
              </a:pathLst>
            </a:custGeom>
            <a:solidFill>
              <a:srgbClr val="000000">
                <a:alpha val="0"/>
              </a:srgbClr>
            </a:solidFill>
          </p:spPr>
        </p:sp>
        <p:sp>
          <p:nvSpPr>
            <p:cNvPr name="TextBox 10" id="10"/>
            <p:cNvSpPr txBox="true"/>
            <p:nvPr/>
          </p:nvSpPr>
          <p:spPr>
            <a:xfrm>
              <a:off x="0" y="-114300"/>
              <a:ext cx="48265379" cy="8917541"/>
            </a:xfrm>
            <a:prstGeom prst="rect">
              <a:avLst/>
            </a:prstGeom>
          </p:spPr>
          <p:txBody>
            <a:bodyPr anchor="t" rtlCol="false" tIns="0" lIns="0" bIns="0" rIns="0"/>
            <a:lstStyle/>
            <a:p>
              <a:pPr algn="l">
                <a:lnSpc>
                  <a:spcPts val="7667"/>
                </a:lnSpc>
              </a:pPr>
              <a:r>
                <a:rPr lang="en-US" sz="6498" b="true">
                  <a:solidFill>
                    <a:srgbClr val="283C4C"/>
                  </a:solidFill>
                  <a:latin typeface="Akzidenz-Grotesk Bold"/>
                  <a:ea typeface="Akzidenz-Grotesk Bold"/>
                  <a:cs typeface="Akzidenz-Grotesk Bold"/>
                  <a:sym typeface="Akzidenz-Grotesk Bold"/>
                </a:rPr>
                <a:t>HUQUQBUZARLIK HOLATI HAQIDA MA’LUMOT YIG‘ISHNING BOSQICHLARI</a:t>
              </a:r>
            </a:p>
            <a:p>
              <a:pPr algn="l">
                <a:lnSpc>
                  <a:spcPts val="7669"/>
                </a:lnSpc>
              </a:pPr>
            </a:p>
          </p:txBody>
        </p:sp>
      </p:grpSp>
      <p:sp>
        <p:nvSpPr>
          <p:cNvPr name="TextBox 11" id="11"/>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1"/>
                <a:ea typeface="Open Sans 1"/>
                <a:cs typeface="Open Sans 1"/>
                <a:sym typeface="Open Sans 1"/>
              </a:rPr>
              <a:t>3</a:t>
            </a:r>
          </a:p>
        </p:txBody>
      </p:sp>
      <p:sp>
        <p:nvSpPr>
          <p:cNvPr name="TextBox 12" id="12"/>
          <p:cNvSpPr txBox="true"/>
          <p:nvPr/>
        </p:nvSpPr>
        <p:spPr>
          <a:xfrm rot="0">
            <a:off x="900993" y="3866894"/>
            <a:ext cx="7181299" cy="1180465"/>
          </a:xfrm>
          <a:prstGeom prst="rect">
            <a:avLst/>
          </a:prstGeom>
        </p:spPr>
        <p:txBody>
          <a:bodyPr anchor="t" rtlCol="false" tIns="0" lIns="0" bIns="0" rIns="0">
            <a:spAutoFit/>
          </a:bodyPr>
          <a:lstStyle/>
          <a:p>
            <a:pPr algn="ctr">
              <a:lnSpc>
                <a:spcPts val="4759"/>
              </a:lnSpc>
            </a:pPr>
            <a:r>
              <a:rPr lang="en-US" sz="3399" b="true">
                <a:solidFill>
                  <a:srgbClr val="000000"/>
                </a:solidFill>
                <a:latin typeface="Open Sans 1 Bold"/>
                <a:ea typeface="Open Sans 1 Bold"/>
                <a:cs typeface="Open Sans 1 Bold"/>
                <a:sym typeface="Open Sans 1 Bold"/>
              </a:rPr>
              <a:t>3) Guvohlarning ko‘rsatmalarini yig‘ish</a:t>
            </a:r>
          </a:p>
        </p:txBody>
      </p:sp>
      <p:sp>
        <p:nvSpPr>
          <p:cNvPr name="Freeform 13" id="13"/>
          <p:cNvSpPr/>
          <p:nvPr/>
        </p:nvSpPr>
        <p:spPr>
          <a:xfrm flipH="false" flipV="false" rot="0">
            <a:off x="9245664" y="5243430"/>
            <a:ext cx="7917021" cy="1782234"/>
          </a:xfrm>
          <a:custGeom>
            <a:avLst/>
            <a:gdLst/>
            <a:ahLst/>
            <a:cxnLst/>
            <a:rect r="r" b="b" t="t" l="l"/>
            <a:pathLst>
              <a:path h="1782234" w="7917021">
                <a:moveTo>
                  <a:pt x="0" y="0"/>
                </a:moveTo>
                <a:lnTo>
                  <a:pt x="7917021" y="0"/>
                </a:lnTo>
                <a:lnTo>
                  <a:pt x="7917021" y="1782234"/>
                </a:lnTo>
                <a:lnTo>
                  <a:pt x="0" y="1782234"/>
                </a:lnTo>
                <a:lnTo>
                  <a:pt x="0" y="0"/>
                </a:lnTo>
                <a:close/>
              </a:path>
            </a:pathLst>
          </a:custGeom>
          <a:blipFill>
            <a:blip r:embed="rId2">
              <a:extLst>
                <a:ext uri="{96DAC541-7B7A-43D3-8B79-37D633B846F1}">
                  <asvg:svgBlip xmlns:asvg="http://schemas.microsoft.com/office/drawing/2016/SVG/main" r:embed="rId3"/>
                </a:ext>
              </a:extLst>
            </a:blip>
            <a:stretch>
              <a:fillRect l="0" t="-78" r="0" b="-78"/>
            </a:stretch>
          </a:blipFill>
        </p:spPr>
      </p:sp>
      <p:sp>
        <p:nvSpPr>
          <p:cNvPr name="TextBox 14" id="14"/>
          <p:cNvSpPr txBox="true"/>
          <p:nvPr/>
        </p:nvSpPr>
        <p:spPr>
          <a:xfrm rot="0">
            <a:off x="9167619" y="3876419"/>
            <a:ext cx="8164309" cy="2407129"/>
          </a:xfrm>
          <a:prstGeom prst="rect">
            <a:avLst/>
          </a:prstGeom>
        </p:spPr>
        <p:txBody>
          <a:bodyPr anchor="t" rtlCol="false" tIns="0" lIns="0" bIns="0" rIns="0">
            <a:spAutoFit/>
          </a:bodyPr>
          <a:lstStyle/>
          <a:p>
            <a:pPr algn="ctr">
              <a:lnSpc>
                <a:spcPts val="4873"/>
              </a:lnSpc>
            </a:pPr>
            <a:r>
              <a:rPr lang="en-US" sz="3481" b="true">
                <a:solidFill>
                  <a:srgbClr val="000000"/>
                </a:solidFill>
                <a:latin typeface="Open Sans 1 Bold"/>
                <a:ea typeface="Open Sans 1 Bold"/>
                <a:cs typeface="Open Sans 1 Bold"/>
                <a:sym typeface="Open Sans 1 Bold"/>
              </a:rPr>
              <a:t>4) Voqea joyining foto va video qaydlari</a:t>
            </a:r>
          </a:p>
          <a:p>
            <a:pPr algn="ctr">
              <a:lnSpc>
                <a:spcPts val="4873"/>
              </a:lnSpc>
            </a:pPr>
          </a:p>
          <a:p>
            <a:pPr algn="ctr">
              <a:lnSpc>
                <a:spcPts val="4873"/>
              </a:lnSpc>
            </a:pPr>
          </a:p>
        </p:txBody>
      </p:sp>
      <p:sp>
        <p:nvSpPr>
          <p:cNvPr name="TextBox 15" id="15"/>
          <p:cNvSpPr txBox="true"/>
          <p:nvPr/>
        </p:nvSpPr>
        <p:spPr>
          <a:xfrm rot="0">
            <a:off x="8983881" y="7966507"/>
            <a:ext cx="8018685" cy="1162760"/>
          </a:xfrm>
          <a:prstGeom prst="rect">
            <a:avLst/>
          </a:prstGeom>
        </p:spPr>
        <p:txBody>
          <a:bodyPr anchor="t" rtlCol="false" tIns="0" lIns="0" bIns="0" rIns="0">
            <a:spAutoFit/>
          </a:bodyPr>
          <a:lstStyle/>
          <a:p>
            <a:pPr algn="ctr">
              <a:lnSpc>
                <a:spcPts val="4685"/>
              </a:lnSpc>
              <a:spcBef>
                <a:spcPct val="0"/>
              </a:spcBef>
            </a:pPr>
            <a:r>
              <a:rPr lang="en-US" b="true" sz="3347">
                <a:solidFill>
                  <a:srgbClr val="000000"/>
                </a:solidFill>
                <a:latin typeface="Aileron Bold"/>
                <a:ea typeface="Aileron Bold"/>
                <a:cs typeface="Aileron Bold"/>
                <a:sym typeface="Aileron Bold"/>
              </a:rPr>
              <a:t>6) Rasmiy</a:t>
            </a:r>
            <a:r>
              <a:rPr lang="en-US" b="true" sz="3347">
                <a:solidFill>
                  <a:srgbClr val="000000"/>
                </a:solidFill>
                <a:latin typeface="Aileron Bold"/>
                <a:ea typeface="Aileron Bold"/>
                <a:cs typeface="Aileron Bold"/>
                <a:sym typeface="Aileron Bold"/>
              </a:rPr>
              <a:t> murojaatlar va ularning javoblarini hujjatlashtirish</a:t>
            </a:r>
          </a:p>
        </p:txBody>
      </p:sp>
      <p:sp>
        <p:nvSpPr>
          <p:cNvPr name="TextBox 16" id="16"/>
          <p:cNvSpPr txBox="true"/>
          <p:nvPr/>
        </p:nvSpPr>
        <p:spPr>
          <a:xfrm rot="0">
            <a:off x="9361271" y="5688965"/>
            <a:ext cx="7685807" cy="1180465"/>
          </a:xfrm>
          <a:prstGeom prst="rect">
            <a:avLst/>
          </a:prstGeom>
        </p:spPr>
        <p:txBody>
          <a:bodyPr anchor="t" rtlCol="false" tIns="0" lIns="0" bIns="0" rIns="0">
            <a:spAutoFit/>
          </a:bodyPr>
          <a:lstStyle/>
          <a:p>
            <a:pPr algn="ctr">
              <a:lnSpc>
                <a:spcPts val="4759"/>
              </a:lnSpc>
            </a:pPr>
            <a:r>
              <a:rPr lang="en-US" sz="3399" b="true">
                <a:solidFill>
                  <a:srgbClr val="000000"/>
                </a:solidFill>
                <a:latin typeface="Open Sans 1 Bold"/>
                <a:ea typeface="Open Sans 1 Bold"/>
                <a:cs typeface="Open Sans 1 Bold"/>
                <a:sym typeface="Open Sans 1 Bold"/>
              </a:rPr>
              <a:t>5) N</a:t>
            </a:r>
            <a:r>
              <a:rPr lang="en-US" sz="3399" b="true">
                <a:solidFill>
                  <a:srgbClr val="000000"/>
                </a:solidFill>
                <a:latin typeface="Open Sans 1 Bold"/>
                <a:ea typeface="Open Sans 1 Bold"/>
                <a:cs typeface="Open Sans 1 Bold"/>
                <a:sym typeface="Open Sans 1 Bold"/>
              </a:rPr>
              <a:t>o</a:t>
            </a:r>
            <a:r>
              <a:rPr lang="en-US" sz="3399" b="true">
                <a:solidFill>
                  <a:srgbClr val="000000"/>
                </a:solidFill>
                <a:latin typeface="Open Sans 1 Bold"/>
                <a:ea typeface="Open Sans 1 Bold"/>
                <a:cs typeface="Open Sans 1 Bold"/>
                <a:sym typeface="Open Sans 1 Bold"/>
              </a:rPr>
              <a:t>dav</a:t>
            </a:r>
            <a:r>
              <a:rPr lang="en-US" sz="3399" b="true">
                <a:solidFill>
                  <a:srgbClr val="000000"/>
                </a:solidFill>
                <a:latin typeface="Open Sans 1 Bold"/>
                <a:ea typeface="Open Sans 1 Bold"/>
                <a:cs typeface="Open Sans 1 Bold"/>
                <a:sym typeface="Open Sans 1 Bold"/>
              </a:rPr>
              <a:t>l</a:t>
            </a:r>
            <a:r>
              <a:rPr lang="en-US" sz="3399" b="true">
                <a:solidFill>
                  <a:srgbClr val="000000"/>
                </a:solidFill>
                <a:latin typeface="Open Sans 1 Bold"/>
                <a:ea typeface="Open Sans 1 Bold"/>
                <a:cs typeface="Open Sans 1 Bold"/>
                <a:sym typeface="Open Sans 1 Bold"/>
              </a:rPr>
              <a:t>at</a:t>
            </a:r>
            <a:r>
              <a:rPr lang="en-US" sz="3399" b="true">
                <a:solidFill>
                  <a:srgbClr val="000000"/>
                </a:solidFill>
                <a:latin typeface="Open Sans 1 Bold"/>
                <a:ea typeface="Open Sans 1 Bold"/>
                <a:cs typeface="Open Sans 1 Bold"/>
                <a:sym typeface="Open Sans 1 Bold"/>
              </a:rPr>
              <a:t> </a:t>
            </a:r>
            <a:r>
              <a:rPr lang="en-US" sz="3399" b="true">
                <a:solidFill>
                  <a:srgbClr val="000000"/>
                </a:solidFill>
                <a:latin typeface="Open Sans 1 Bold"/>
                <a:ea typeface="Open Sans 1 Bold"/>
                <a:cs typeface="Open Sans 1 Bold"/>
                <a:sym typeface="Open Sans 1 Bold"/>
              </a:rPr>
              <a:t>ta</a:t>
            </a:r>
            <a:r>
              <a:rPr lang="en-US" sz="3399" b="true">
                <a:solidFill>
                  <a:srgbClr val="000000"/>
                </a:solidFill>
                <a:latin typeface="Open Sans 1 Bold"/>
                <a:ea typeface="Open Sans 1 Bold"/>
                <a:cs typeface="Open Sans 1 Bold"/>
                <a:sym typeface="Open Sans 1 Bold"/>
              </a:rPr>
              <a:t>sh</a:t>
            </a:r>
            <a:r>
              <a:rPr lang="en-US" sz="3399" b="true">
                <a:solidFill>
                  <a:srgbClr val="000000"/>
                </a:solidFill>
                <a:latin typeface="Open Sans 1 Bold"/>
                <a:ea typeface="Open Sans 1 Bold"/>
                <a:cs typeface="Open Sans 1 Bold"/>
                <a:sym typeface="Open Sans 1 Bold"/>
              </a:rPr>
              <a:t>kilot</a:t>
            </a:r>
            <a:r>
              <a:rPr lang="en-US" sz="3399" b="true">
                <a:solidFill>
                  <a:srgbClr val="000000"/>
                </a:solidFill>
                <a:latin typeface="Open Sans 1 Bold"/>
                <a:ea typeface="Open Sans 1 Bold"/>
                <a:cs typeface="Open Sans 1 Bold"/>
                <a:sym typeface="Open Sans 1 Bold"/>
              </a:rPr>
              <a:t>lari </a:t>
            </a:r>
            <a:r>
              <a:rPr lang="en-US" sz="3399" b="true">
                <a:solidFill>
                  <a:srgbClr val="000000"/>
                </a:solidFill>
                <a:latin typeface="Open Sans 1 Bold"/>
                <a:ea typeface="Open Sans 1 Bold"/>
                <a:cs typeface="Open Sans 1 Bold"/>
                <a:sym typeface="Open Sans 1 Bold"/>
              </a:rPr>
              <a:t>v</a:t>
            </a:r>
            <a:r>
              <a:rPr lang="en-US" sz="3399" b="true">
                <a:solidFill>
                  <a:srgbClr val="000000"/>
                </a:solidFill>
                <a:latin typeface="Open Sans 1 Bold"/>
                <a:ea typeface="Open Sans 1 Bold"/>
                <a:cs typeface="Open Sans 1 Bold"/>
                <a:sym typeface="Open Sans 1 Bold"/>
              </a:rPr>
              <a:t>a </a:t>
            </a:r>
            <a:r>
              <a:rPr lang="en-US" sz="3399" b="true">
                <a:solidFill>
                  <a:srgbClr val="000000"/>
                </a:solidFill>
                <a:latin typeface="Open Sans 1 Bold"/>
                <a:ea typeface="Open Sans 1 Bold"/>
                <a:cs typeface="Open Sans 1 Bold"/>
                <a:sym typeface="Open Sans 1 Bold"/>
              </a:rPr>
              <a:t>h</a:t>
            </a:r>
            <a:r>
              <a:rPr lang="en-US" sz="3399" b="true">
                <a:solidFill>
                  <a:srgbClr val="000000"/>
                </a:solidFill>
                <a:latin typeface="Open Sans 1 Bold"/>
                <a:ea typeface="Open Sans 1 Bold"/>
                <a:cs typeface="Open Sans 1 Bold"/>
                <a:sym typeface="Open Sans 1 Bold"/>
              </a:rPr>
              <a:t>imo</a:t>
            </a:r>
            <a:r>
              <a:rPr lang="en-US" sz="3399" b="true">
                <a:solidFill>
                  <a:srgbClr val="000000"/>
                </a:solidFill>
                <a:latin typeface="Open Sans 1 Bold"/>
                <a:ea typeface="Open Sans 1 Bold"/>
                <a:cs typeface="Open Sans 1 Bold"/>
                <a:sym typeface="Open Sans 1 Bold"/>
              </a:rPr>
              <a:t>y</a:t>
            </a:r>
            <a:r>
              <a:rPr lang="en-US" sz="3399" b="true">
                <a:solidFill>
                  <a:srgbClr val="000000"/>
                </a:solidFill>
                <a:latin typeface="Open Sans 1 Bold"/>
                <a:ea typeface="Open Sans 1 Bold"/>
                <a:cs typeface="Open Sans 1 Bold"/>
                <a:sym typeface="Open Sans 1 Bold"/>
              </a:rPr>
              <a:t>a</a:t>
            </a:r>
            <a:r>
              <a:rPr lang="en-US" sz="3399" b="true">
                <a:solidFill>
                  <a:srgbClr val="000000"/>
                </a:solidFill>
                <a:latin typeface="Open Sans 1 Bold"/>
                <a:ea typeface="Open Sans 1 Bold"/>
                <a:cs typeface="Open Sans 1 Bold"/>
                <a:sym typeface="Open Sans 1 Bold"/>
              </a:rPr>
              <a:t>chil</a:t>
            </a:r>
            <a:r>
              <a:rPr lang="en-US" sz="3399" b="true">
                <a:solidFill>
                  <a:srgbClr val="000000"/>
                </a:solidFill>
                <a:latin typeface="Open Sans 1 Bold"/>
                <a:ea typeface="Open Sans 1 Bold"/>
                <a:cs typeface="Open Sans 1 Bold"/>
                <a:sym typeface="Open Sans 1 Bold"/>
              </a:rPr>
              <a:t>a</a:t>
            </a:r>
            <a:r>
              <a:rPr lang="en-US" sz="3399" b="true">
                <a:solidFill>
                  <a:srgbClr val="000000"/>
                </a:solidFill>
                <a:latin typeface="Open Sans 1 Bold"/>
                <a:ea typeface="Open Sans 1 Bold"/>
                <a:cs typeface="Open Sans 1 Bold"/>
                <a:sym typeface="Open Sans 1 Bold"/>
              </a:rPr>
              <a:t>r</a:t>
            </a:r>
            <a:r>
              <a:rPr lang="en-US" sz="3399" b="true">
                <a:solidFill>
                  <a:srgbClr val="000000"/>
                </a:solidFill>
                <a:latin typeface="Open Sans 1 Bold"/>
                <a:ea typeface="Open Sans 1 Bold"/>
                <a:cs typeface="Open Sans 1 Bold"/>
                <a:sym typeface="Open Sans 1 Bold"/>
              </a:rPr>
              <a:t>ni</a:t>
            </a:r>
            <a:r>
              <a:rPr lang="en-US" sz="3399" b="true">
                <a:solidFill>
                  <a:srgbClr val="000000"/>
                </a:solidFill>
                <a:latin typeface="Open Sans 1 Bold"/>
                <a:ea typeface="Open Sans 1 Bold"/>
                <a:cs typeface="Open Sans 1 Bold"/>
                <a:sym typeface="Open Sans 1 Bold"/>
              </a:rPr>
              <a:t>ng</a:t>
            </a:r>
            <a:r>
              <a:rPr lang="en-US" sz="3399" b="true">
                <a:solidFill>
                  <a:srgbClr val="000000"/>
                </a:solidFill>
                <a:latin typeface="Open Sans 1 Bold"/>
                <a:ea typeface="Open Sans 1 Bold"/>
                <a:cs typeface="Open Sans 1 Bold"/>
                <a:sym typeface="Open Sans 1 Bold"/>
              </a:rPr>
              <a:t> </a:t>
            </a:r>
            <a:r>
              <a:rPr lang="en-US" sz="3399" b="true">
                <a:solidFill>
                  <a:srgbClr val="000000"/>
                </a:solidFill>
                <a:latin typeface="Open Sans 1 Bold"/>
                <a:ea typeface="Open Sans 1 Bold"/>
                <a:cs typeface="Open Sans 1 Bold"/>
                <a:sym typeface="Open Sans 1 Bold"/>
              </a:rPr>
              <a:t>xulos</a:t>
            </a:r>
            <a:r>
              <a:rPr lang="en-US" sz="3399" b="true">
                <a:solidFill>
                  <a:srgbClr val="000000"/>
                </a:solidFill>
                <a:latin typeface="Open Sans 1 Bold"/>
                <a:ea typeface="Open Sans 1 Bold"/>
                <a:cs typeface="Open Sans 1 Bold"/>
                <a:sym typeface="Open Sans 1 Bold"/>
              </a:rPr>
              <a:t>alari</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DFDF5"/>
        </a:solidFill>
      </p:bgPr>
    </p:bg>
    <p:spTree>
      <p:nvGrpSpPr>
        <p:cNvPr id="1" name=""/>
        <p:cNvGrpSpPr/>
        <p:nvPr/>
      </p:nvGrpSpPr>
      <p:grpSpPr>
        <a:xfrm>
          <a:off x="0" y="0"/>
          <a:ext cx="0" cy="0"/>
          <a:chOff x="0" y="0"/>
          <a:chExt cx="0" cy="0"/>
        </a:xfrm>
      </p:grpSpPr>
      <p:grpSp>
        <p:nvGrpSpPr>
          <p:cNvPr name="Group 2" id="2"/>
          <p:cNvGrpSpPr/>
          <p:nvPr/>
        </p:nvGrpSpPr>
        <p:grpSpPr>
          <a:xfrm rot="0">
            <a:off x="1690042" y="2369443"/>
            <a:ext cx="3425048" cy="1377676"/>
            <a:chOff x="0" y="0"/>
            <a:chExt cx="902070" cy="362845"/>
          </a:xfrm>
        </p:grpSpPr>
        <p:sp>
          <p:nvSpPr>
            <p:cNvPr name="Freeform 3" id="3"/>
            <p:cNvSpPr/>
            <p:nvPr/>
          </p:nvSpPr>
          <p:spPr>
            <a:xfrm flipH="false" flipV="false" rot="0">
              <a:off x="0" y="0"/>
              <a:ext cx="902070" cy="362845"/>
            </a:xfrm>
            <a:custGeom>
              <a:avLst/>
              <a:gdLst/>
              <a:ahLst/>
              <a:cxnLst/>
              <a:rect r="r" b="b" t="t" l="l"/>
              <a:pathLst>
                <a:path h="362845" w="902070">
                  <a:moveTo>
                    <a:pt x="181422" y="0"/>
                  </a:moveTo>
                  <a:lnTo>
                    <a:pt x="720648" y="0"/>
                  </a:lnTo>
                  <a:cubicBezTo>
                    <a:pt x="768764" y="0"/>
                    <a:pt x="814909" y="19114"/>
                    <a:pt x="848933" y="53137"/>
                  </a:cubicBezTo>
                  <a:cubicBezTo>
                    <a:pt x="882956" y="87161"/>
                    <a:pt x="902070" y="133306"/>
                    <a:pt x="902070" y="181422"/>
                  </a:cubicBezTo>
                  <a:lnTo>
                    <a:pt x="902070" y="181422"/>
                  </a:lnTo>
                  <a:cubicBezTo>
                    <a:pt x="902070" y="229539"/>
                    <a:pt x="882956" y="275684"/>
                    <a:pt x="848933" y="309707"/>
                  </a:cubicBezTo>
                  <a:cubicBezTo>
                    <a:pt x="814909" y="343731"/>
                    <a:pt x="768764" y="362845"/>
                    <a:pt x="720648" y="362845"/>
                  </a:cubicBezTo>
                  <a:lnTo>
                    <a:pt x="181422" y="362845"/>
                  </a:lnTo>
                  <a:cubicBezTo>
                    <a:pt x="133306" y="362845"/>
                    <a:pt x="87161" y="343731"/>
                    <a:pt x="53137" y="309707"/>
                  </a:cubicBezTo>
                  <a:cubicBezTo>
                    <a:pt x="19114" y="275684"/>
                    <a:pt x="0" y="229539"/>
                    <a:pt x="0" y="181422"/>
                  </a:cubicBezTo>
                  <a:lnTo>
                    <a:pt x="0" y="181422"/>
                  </a:lnTo>
                  <a:cubicBezTo>
                    <a:pt x="0" y="133306"/>
                    <a:pt x="19114" y="87161"/>
                    <a:pt x="53137" y="53137"/>
                  </a:cubicBezTo>
                  <a:cubicBezTo>
                    <a:pt x="87161" y="19114"/>
                    <a:pt x="133306" y="0"/>
                    <a:pt x="181422" y="0"/>
                  </a:cubicBezTo>
                  <a:close/>
                </a:path>
              </a:pathLst>
            </a:custGeom>
            <a:solidFill>
              <a:srgbClr val="788593"/>
            </a:solidFill>
            <a:ln cap="rnd">
              <a:noFill/>
              <a:prstDash val="solid"/>
              <a:round/>
            </a:ln>
          </p:spPr>
        </p:sp>
        <p:sp>
          <p:nvSpPr>
            <p:cNvPr name="TextBox 4" id="4"/>
            <p:cNvSpPr txBox="true"/>
            <p:nvPr/>
          </p:nvSpPr>
          <p:spPr>
            <a:xfrm>
              <a:off x="0" y="-66675"/>
              <a:ext cx="902070" cy="429520"/>
            </a:xfrm>
            <a:prstGeom prst="rect">
              <a:avLst/>
            </a:prstGeom>
          </p:spPr>
          <p:txBody>
            <a:bodyPr anchor="ctr" rtlCol="false" tIns="50800" lIns="50800" bIns="50800" rIns="50800"/>
            <a:lstStyle/>
            <a:p>
              <a:pPr algn="ctr" marL="0" indent="0" lvl="0">
                <a:lnSpc>
                  <a:spcPts val="4200"/>
                </a:lnSpc>
                <a:spcBef>
                  <a:spcPct val="0"/>
                </a:spcBef>
              </a:pPr>
            </a:p>
          </p:txBody>
        </p:sp>
      </p:grpSp>
      <p:grpSp>
        <p:nvGrpSpPr>
          <p:cNvPr name="Group 5" id="5"/>
          <p:cNvGrpSpPr/>
          <p:nvPr/>
        </p:nvGrpSpPr>
        <p:grpSpPr>
          <a:xfrm rot="0">
            <a:off x="1690042" y="4265567"/>
            <a:ext cx="3371789" cy="1635214"/>
            <a:chOff x="0" y="0"/>
            <a:chExt cx="888043" cy="430674"/>
          </a:xfrm>
        </p:grpSpPr>
        <p:sp>
          <p:nvSpPr>
            <p:cNvPr name="Freeform 6" id="6"/>
            <p:cNvSpPr/>
            <p:nvPr/>
          </p:nvSpPr>
          <p:spPr>
            <a:xfrm flipH="false" flipV="false" rot="0">
              <a:off x="0" y="0"/>
              <a:ext cx="888043" cy="430674"/>
            </a:xfrm>
            <a:custGeom>
              <a:avLst/>
              <a:gdLst/>
              <a:ahLst/>
              <a:cxnLst/>
              <a:rect r="r" b="b" t="t" l="l"/>
              <a:pathLst>
                <a:path h="430674" w="888043">
                  <a:moveTo>
                    <a:pt x="215337" y="0"/>
                  </a:moveTo>
                  <a:lnTo>
                    <a:pt x="672706" y="0"/>
                  </a:lnTo>
                  <a:cubicBezTo>
                    <a:pt x="729817" y="0"/>
                    <a:pt x="784589" y="22687"/>
                    <a:pt x="824973" y="63071"/>
                  </a:cubicBezTo>
                  <a:cubicBezTo>
                    <a:pt x="865356" y="103454"/>
                    <a:pt x="888043" y="158226"/>
                    <a:pt x="888043" y="215337"/>
                  </a:cubicBezTo>
                  <a:lnTo>
                    <a:pt x="888043" y="215337"/>
                  </a:lnTo>
                  <a:cubicBezTo>
                    <a:pt x="888043" y="272448"/>
                    <a:pt x="865356" y="327219"/>
                    <a:pt x="824973" y="367603"/>
                  </a:cubicBezTo>
                  <a:cubicBezTo>
                    <a:pt x="784589" y="407986"/>
                    <a:pt x="729817" y="430674"/>
                    <a:pt x="672706" y="430674"/>
                  </a:cubicBezTo>
                  <a:lnTo>
                    <a:pt x="215337" y="430674"/>
                  </a:lnTo>
                  <a:cubicBezTo>
                    <a:pt x="158226" y="430674"/>
                    <a:pt x="103454" y="407986"/>
                    <a:pt x="63071" y="367603"/>
                  </a:cubicBezTo>
                  <a:cubicBezTo>
                    <a:pt x="22687" y="327219"/>
                    <a:pt x="0" y="272448"/>
                    <a:pt x="0" y="215337"/>
                  </a:cubicBezTo>
                  <a:lnTo>
                    <a:pt x="0" y="215337"/>
                  </a:lnTo>
                  <a:cubicBezTo>
                    <a:pt x="0" y="158226"/>
                    <a:pt x="22687" y="103454"/>
                    <a:pt x="63071" y="63071"/>
                  </a:cubicBezTo>
                  <a:cubicBezTo>
                    <a:pt x="103454" y="22687"/>
                    <a:pt x="158226" y="0"/>
                    <a:pt x="215337" y="0"/>
                  </a:cubicBezTo>
                  <a:close/>
                </a:path>
              </a:pathLst>
            </a:custGeom>
            <a:solidFill>
              <a:srgbClr val="788593"/>
            </a:solidFill>
            <a:ln cap="rnd">
              <a:noFill/>
              <a:prstDash val="solid"/>
              <a:round/>
            </a:ln>
          </p:spPr>
        </p:sp>
        <p:sp>
          <p:nvSpPr>
            <p:cNvPr name="TextBox 7" id="7"/>
            <p:cNvSpPr txBox="true"/>
            <p:nvPr/>
          </p:nvSpPr>
          <p:spPr>
            <a:xfrm>
              <a:off x="0" y="-66675"/>
              <a:ext cx="888043" cy="497349"/>
            </a:xfrm>
            <a:prstGeom prst="rect">
              <a:avLst/>
            </a:prstGeom>
          </p:spPr>
          <p:txBody>
            <a:bodyPr anchor="ctr" rtlCol="false" tIns="50800" lIns="50800" bIns="50800" rIns="50800"/>
            <a:lstStyle/>
            <a:p>
              <a:pPr algn="ctr" marL="0" indent="0" lvl="0">
                <a:lnSpc>
                  <a:spcPts val="4200"/>
                </a:lnSpc>
                <a:spcBef>
                  <a:spcPct val="0"/>
                </a:spcBef>
              </a:pPr>
            </a:p>
          </p:txBody>
        </p:sp>
      </p:grpSp>
      <p:grpSp>
        <p:nvGrpSpPr>
          <p:cNvPr name="Group 8" id="8"/>
          <p:cNvGrpSpPr/>
          <p:nvPr/>
        </p:nvGrpSpPr>
        <p:grpSpPr>
          <a:xfrm rot="0">
            <a:off x="1782178" y="6548809"/>
            <a:ext cx="3213024" cy="1401936"/>
            <a:chOff x="0" y="0"/>
            <a:chExt cx="846228" cy="369234"/>
          </a:xfrm>
        </p:grpSpPr>
        <p:sp>
          <p:nvSpPr>
            <p:cNvPr name="Freeform 9" id="9"/>
            <p:cNvSpPr/>
            <p:nvPr/>
          </p:nvSpPr>
          <p:spPr>
            <a:xfrm flipH="false" flipV="false" rot="0">
              <a:off x="0" y="0"/>
              <a:ext cx="846228" cy="369234"/>
            </a:xfrm>
            <a:custGeom>
              <a:avLst/>
              <a:gdLst/>
              <a:ahLst/>
              <a:cxnLst/>
              <a:rect r="r" b="b" t="t" l="l"/>
              <a:pathLst>
                <a:path h="369234" w="846228">
                  <a:moveTo>
                    <a:pt x="184617" y="0"/>
                  </a:moveTo>
                  <a:lnTo>
                    <a:pt x="661611" y="0"/>
                  </a:lnTo>
                  <a:cubicBezTo>
                    <a:pt x="763572" y="0"/>
                    <a:pt x="846228" y="82656"/>
                    <a:pt x="846228" y="184617"/>
                  </a:cubicBezTo>
                  <a:lnTo>
                    <a:pt x="846228" y="184617"/>
                  </a:lnTo>
                  <a:cubicBezTo>
                    <a:pt x="846228" y="233581"/>
                    <a:pt x="826778" y="280539"/>
                    <a:pt x="792155" y="315161"/>
                  </a:cubicBezTo>
                  <a:cubicBezTo>
                    <a:pt x="757533" y="349783"/>
                    <a:pt x="710575" y="369234"/>
                    <a:pt x="661611" y="369234"/>
                  </a:cubicBezTo>
                  <a:lnTo>
                    <a:pt x="184617" y="369234"/>
                  </a:lnTo>
                  <a:cubicBezTo>
                    <a:pt x="135654" y="369234"/>
                    <a:pt x="88696" y="349783"/>
                    <a:pt x="54073" y="315161"/>
                  </a:cubicBezTo>
                  <a:cubicBezTo>
                    <a:pt x="19451" y="280539"/>
                    <a:pt x="0" y="233581"/>
                    <a:pt x="0" y="184617"/>
                  </a:cubicBezTo>
                  <a:lnTo>
                    <a:pt x="0" y="184617"/>
                  </a:lnTo>
                  <a:cubicBezTo>
                    <a:pt x="0" y="135654"/>
                    <a:pt x="19451" y="88696"/>
                    <a:pt x="54073" y="54073"/>
                  </a:cubicBezTo>
                  <a:cubicBezTo>
                    <a:pt x="88696" y="19451"/>
                    <a:pt x="135654" y="0"/>
                    <a:pt x="184617" y="0"/>
                  </a:cubicBezTo>
                  <a:close/>
                </a:path>
              </a:pathLst>
            </a:custGeom>
            <a:solidFill>
              <a:srgbClr val="788593"/>
            </a:solidFill>
            <a:ln cap="rnd">
              <a:noFill/>
              <a:prstDash val="solid"/>
              <a:round/>
            </a:ln>
          </p:spPr>
        </p:sp>
        <p:sp>
          <p:nvSpPr>
            <p:cNvPr name="TextBox 10" id="10"/>
            <p:cNvSpPr txBox="true"/>
            <p:nvPr/>
          </p:nvSpPr>
          <p:spPr>
            <a:xfrm>
              <a:off x="0" y="-66675"/>
              <a:ext cx="846228" cy="435909"/>
            </a:xfrm>
            <a:prstGeom prst="rect">
              <a:avLst/>
            </a:prstGeom>
          </p:spPr>
          <p:txBody>
            <a:bodyPr anchor="ctr" rtlCol="false" tIns="50800" lIns="50800" bIns="50800" rIns="50800"/>
            <a:lstStyle/>
            <a:p>
              <a:pPr algn="ctr" marL="0" indent="0" lvl="0">
                <a:lnSpc>
                  <a:spcPts val="4200"/>
                </a:lnSpc>
                <a:spcBef>
                  <a:spcPct val="0"/>
                </a:spcBef>
              </a:pPr>
            </a:p>
          </p:txBody>
        </p:sp>
      </p:grpSp>
      <p:grpSp>
        <p:nvGrpSpPr>
          <p:cNvPr name="Group 11" id="11"/>
          <p:cNvGrpSpPr/>
          <p:nvPr/>
        </p:nvGrpSpPr>
        <p:grpSpPr>
          <a:xfrm rot="0">
            <a:off x="5846115" y="5009454"/>
            <a:ext cx="11592702" cy="4397762"/>
            <a:chOff x="0" y="0"/>
            <a:chExt cx="1796013" cy="681328"/>
          </a:xfrm>
        </p:grpSpPr>
        <p:sp>
          <p:nvSpPr>
            <p:cNvPr name="Freeform 12" id="12"/>
            <p:cNvSpPr/>
            <p:nvPr/>
          </p:nvSpPr>
          <p:spPr>
            <a:xfrm flipH="false" flipV="false" rot="0">
              <a:off x="0" y="0"/>
              <a:ext cx="1796013" cy="681328"/>
            </a:xfrm>
            <a:custGeom>
              <a:avLst/>
              <a:gdLst/>
              <a:ahLst/>
              <a:cxnLst/>
              <a:rect r="r" b="b" t="t" l="l"/>
              <a:pathLst>
                <a:path h="681328" w="1796013">
                  <a:moveTo>
                    <a:pt x="9350" y="0"/>
                  </a:moveTo>
                  <a:lnTo>
                    <a:pt x="1786663" y="0"/>
                  </a:lnTo>
                  <a:cubicBezTo>
                    <a:pt x="1789143" y="0"/>
                    <a:pt x="1791521" y="985"/>
                    <a:pt x="1793275" y="2738"/>
                  </a:cubicBezTo>
                  <a:cubicBezTo>
                    <a:pt x="1795028" y="4492"/>
                    <a:pt x="1796013" y="6870"/>
                    <a:pt x="1796013" y="9350"/>
                  </a:cubicBezTo>
                  <a:lnTo>
                    <a:pt x="1796013" y="671979"/>
                  </a:lnTo>
                  <a:cubicBezTo>
                    <a:pt x="1796013" y="674459"/>
                    <a:pt x="1795028" y="676837"/>
                    <a:pt x="1793275" y="678590"/>
                  </a:cubicBezTo>
                  <a:cubicBezTo>
                    <a:pt x="1791521" y="680343"/>
                    <a:pt x="1789143" y="681328"/>
                    <a:pt x="1786663" y="681328"/>
                  </a:cubicBezTo>
                  <a:lnTo>
                    <a:pt x="9350" y="681328"/>
                  </a:lnTo>
                  <a:cubicBezTo>
                    <a:pt x="6870" y="681328"/>
                    <a:pt x="4492" y="680343"/>
                    <a:pt x="2738" y="678590"/>
                  </a:cubicBezTo>
                  <a:cubicBezTo>
                    <a:pt x="985" y="676837"/>
                    <a:pt x="0" y="674459"/>
                    <a:pt x="0" y="671979"/>
                  </a:cubicBezTo>
                  <a:lnTo>
                    <a:pt x="0" y="9350"/>
                  </a:lnTo>
                  <a:cubicBezTo>
                    <a:pt x="0" y="6870"/>
                    <a:pt x="985" y="4492"/>
                    <a:pt x="2738" y="2738"/>
                  </a:cubicBezTo>
                  <a:cubicBezTo>
                    <a:pt x="4492" y="985"/>
                    <a:pt x="6870" y="0"/>
                    <a:pt x="9350" y="0"/>
                  </a:cubicBezTo>
                  <a:close/>
                </a:path>
              </a:pathLst>
            </a:custGeom>
            <a:blipFill>
              <a:blip r:embed="rId2"/>
              <a:stretch>
                <a:fillRect l="0" t="-51691" r="0" b="-24044"/>
              </a:stretch>
            </a:blipFill>
          </p:spPr>
        </p:sp>
      </p:grpSp>
      <p:grpSp>
        <p:nvGrpSpPr>
          <p:cNvPr name="Group 13" id="13"/>
          <p:cNvGrpSpPr/>
          <p:nvPr/>
        </p:nvGrpSpPr>
        <p:grpSpPr>
          <a:xfrm rot="0">
            <a:off x="531057" y="2653616"/>
            <a:ext cx="809328" cy="809328"/>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88593"/>
            </a:solidFill>
          </p:spPr>
        </p:sp>
        <p:sp>
          <p:nvSpPr>
            <p:cNvPr name="TextBox 15" id="15"/>
            <p:cNvSpPr txBox="true"/>
            <p:nvPr/>
          </p:nvSpPr>
          <p:spPr>
            <a:xfrm>
              <a:off x="76200" y="9525"/>
              <a:ext cx="660400" cy="727075"/>
            </a:xfrm>
            <a:prstGeom prst="rect">
              <a:avLst/>
            </a:prstGeom>
          </p:spPr>
          <p:txBody>
            <a:bodyPr anchor="ctr" rtlCol="false" tIns="50800" lIns="50800" bIns="50800" rIns="50800"/>
            <a:lstStyle/>
            <a:p>
              <a:pPr algn="ctr">
                <a:lnSpc>
                  <a:spcPts val="4200"/>
                </a:lnSpc>
              </a:pPr>
            </a:p>
          </p:txBody>
        </p:sp>
      </p:grpSp>
      <p:grpSp>
        <p:nvGrpSpPr>
          <p:cNvPr name="Group 16" id="16"/>
          <p:cNvGrpSpPr/>
          <p:nvPr/>
        </p:nvGrpSpPr>
        <p:grpSpPr>
          <a:xfrm rot="0">
            <a:off x="526109" y="4723036"/>
            <a:ext cx="809328" cy="809328"/>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88593"/>
            </a:solidFill>
          </p:spPr>
        </p:sp>
        <p:sp>
          <p:nvSpPr>
            <p:cNvPr name="TextBox 18" id="18"/>
            <p:cNvSpPr txBox="true"/>
            <p:nvPr/>
          </p:nvSpPr>
          <p:spPr>
            <a:xfrm>
              <a:off x="76200" y="9525"/>
              <a:ext cx="660400" cy="727075"/>
            </a:xfrm>
            <a:prstGeom prst="rect">
              <a:avLst/>
            </a:prstGeom>
          </p:spPr>
          <p:txBody>
            <a:bodyPr anchor="ctr" rtlCol="false" tIns="50800" lIns="50800" bIns="50800" rIns="50800"/>
            <a:lstStyle/>
            <a:p>
              <a:pPr algn="ctr">
                <a:lnSpc>
                  <a:spcPts val="4200"/>
                </a:lnSpc>
              </a:pPr>
            </a:p>
          </p:txBody>
        </p:sp>
      </p:grpSp>
      <p:grpSp>
        <p:nvGrpSpPr>
          <p:cNvPr name="Group 19" id="19"/>
          <p:cNvGrpSpPr/>
          <p:nvPr/>
        </p:nvGrpSpPr>
        <p:grpSpPr>
          <a:xfrm rot="0">
            <a:off x="531057" y="6781726"/>
            <a:ext cx="809328" cy="733603"/>
            <a:chOff x="0" y="0"/>
            <a:chExt cx="747338" cy="677413"/>
          </a:xfrm>
        </p:grpSpPr>
        <p:sp>
          <p:nvSpPr>
            <p:cNvPr name="Freeform 20" id="20"/>
            <p:cNvSpPr/>
            <p:nvPr/>
          </p:nvSpPr>
          <p:spPr>
            <a:xfrm flipH="false" flipV="false" rot="0">
              <a:off x="0" y="0"/>
              <a:ext cx="747338" cy="677413"/>
            </a:xfrm>
            <a:custGeom>
              <a:avLst/>
              <a:gdLst/>
              <a:ahLst/>
              <a:cxnLst/>
              <a:rect r="r" b="b" t="t" l="l"/>
              <a:pathLst>
                <a:path h="677413" w="747338">
                  <a:moveTo>
                    <a:pt x="373669" y="0"/>
                  </a:moveTo>
                  <a:cubicBezTo>
                    <a:pt x="167297" y="0"/>
                    <a:pt x="0" y="151644"/>
                    <a:pt x="0" y="338706"/>
                  </a:cubicBezTo>
                  <a:cubicBezTo>
                    <a:pt x="0" y="525769"/>
                    <a:pt x="167297" y="677413"/>
                    <a:pt x="373669" y="677413"/>
                  </a:cubicBezTo>
                  <a:cubicBezTo>
                    <a:pt x="580041" y="677413"/>
                    <a:pt x="747338" y="525769"/>
                    <a:pt x="747338" y="338706"/>
                  </a:cubicBezTo>
                  <a:cubicBezTo>
                    <a:pt x="747338" y="151644"/>
                    <a:pt x="580041" y="0"/>
                    <a:pt x="373669" y="0"/>
                  </a:cubicBezTo>
                  <a:close/>
                </a:path>
              </a:pathLst>
            </a:custGeom>
            <a:solidFill>
              <a:srgbClr val="788593"/>
            </a:solidFill>
          </p:spPr>
        </p:sp>
        <p:sp>
          <p:nvSpPr>
            <p:cNvPr name="TextBox 21" id="21"/>
            <p:cNvSpPr txBox="true"/>
            <p:nvPr/>
          </p:nvSpPr>
          <p:spPr>
            <a:xfrm>
              <a:off x="70063" y="-3168"/>
              <a:ext cx="607212" cy="617073"/>
            </a:xfrm>
            <a:prstGeom prst="rect">
              <a:avLst/>
            </a:prstGeom>
          </p:spPr>
          <p:txBody>
            <a:bodyPr anchor="ctr" rtlCol="false" tIns="50800" lIns="50800" bIns="50800" rIns="50800"/>
            <a:lstStyle/>
            <a:p>
              <a:pPr algn="ctr">
                <a:lnSpc>
                  <a:spcPts val="4200"/>
                </a:lnSpc>
              </a:pPr>
            </a:p>
          </p:txBody>
        </p:sp>
      </p:grpSp>
      <p:sp>
        <p:nvSpPr>
          <p:cNvPr name="Freeform 22" id="22"/>
          <p:cNvSpPr/>
          <p:nvPr/>
        </p:nvSpPr>
        <p:spPr>
          <a:xfrm flipH="false" flipV="false" rot="0">
            <a:off x="702392" y="2852718"/>
            <a:ext cx="411126" cy="411126"/>
          </a:xfrm>
          <a:custGeom>
            <a:avLst/>
            <a:gdLst/>
            <a:ahLst/>
            <a:cxnLst/>
            <a:rect r="r" b="b" t="t" l="l"/>
            <a:pathLst>
              <a:path h="411126" w="411126">
                <a:moveTo>
                  <a:pt x="0" y="0"/>
                </a:moveTo>
                <a:lnTo>
                  <a:pt x="411126" y="0"/>
                </a:lnTo>
                <a:lnTo>
                  <a:pt x="411126" y="411125"/>
                </a:lnTo>
                <a:lnTo>
                  <a:pt x="0" y="41112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3" id="23"/>
          <p:cNvSpPr/>
          <p:nvPr/>
        </p:nvSpPr>
        <p:spPr>
          <a:xfrm flipH="false" flipV="false" rot="0">
            <a:off x="702392" y="4899374"/>
            <a:ext cx="411126" cy="411126"/>
          </a:xfrm>
          <a:custGeom>
            <a:avLst/>
            <a:gdLst/>
            <a:ahLst/>
            <a:cxnLst/>
            <a:rect r="r" b="b" t="t" l="l"/>
            <a:pathLst>
              <a:path h="411126" w="411126">
                <a:moveTo>
                  <a:pt x="0" y="0"/>
                </a:moveTo>
                <a:lnTo>
                  <a:pt x="411126" y="0"/>
                </a:lnTo>
                <a:lnTo>
                  <a:pt x="411126" y="411126"/>
                </a:lnTo>
                <a:lnTo>
                  <a:pt x="0" y="41112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4" id="24"/>
          <p:cNvSpPr/>
          <p:nvPr/>
        </p:nvSpPr>
        <p:spPr>
          <a:xfrm flipH="false" flipV="false" rot="0">
            <a:off x="741567" y="6954374"/>
            <a:ext cx="388307" cy="388307"/>
          </a:xfrm>
          <a:custGeom>
            <a:avLst/>
            <a:gdLst/>
            <a:ahLst/>
            <a:cxnLst/>
            <a:rect r="r" b="b" t="t" l="l"/>
            <a:pathLst>
              <a:path h="388307" w="388307">
                <a:moveTo>
                  <a:pt x="0" y="0"/>
                </a:moveTo>
                <a:lnTo>
                  <a:pt x="388307" y="0"/>
                </a:lnTo>
                <a:lnTo>
                  <a:pt x="388307" y="388307"/>
                </a:lnTo>
                <a:lnTo>
                  <a:pt x="0" y="38830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5" id="25"/>
          <p:cNvSpPr/>
          <p:nvPr/>
        </p:nvSpPr>
        <p:spPr>
          <a:xfrm flipH="false" flipV="false" rot="0">
            <a:off x="10388584" y="1334585"/>
            <a:ext cx="3998861" cy="1187455"/>
          </a:xfrm>
          <a:custGeom>
            <a:avLst/>
            <a:gdLst/>
            <a:ahLst/>
            <a:cxnLst/>
            <a:rect r="r" b="b" t="t" l="l"/>
            <a:pathLst>
              <a:path h="1187455" w="3998861">
                <a:moveTo>
                  <a:pt x="0" y="0"/>
                </a:moveTo>
                <a:lnTo>
                  <a:pt x="3998861" y="0"/>
                </a:lnTo>
                <a:lnTo>
                  <a:pt x="3998861" y="1187455"/>
                </a:lnTo>
                <a:lnTo>
                  <a:pt x="0" y="118745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6" id="26"/>
          <p:cNvSpPr/>
          <p:nvPr/>
        </p:nvSpPr>
        <p:spPr>
          <a:xfrm flipH="false" flipV="false" rot="0">
            <a:off x="16071845" y="1334585"/>
            <a:ext cx="1187455" cy="1187455"/>
          </a:xfrm>
          <a:custGeom>
            <a:avLst/>
            <a:gdLst/>
            <a:ahLst/>
            <a:cxnLst/>
            <a:rect r="r" b="b" t="t" l="l"/>
            <a:pathLst>
              <a:path h="1187455" w="1187455">
                <a:moveTo>
                  <a:pt x="0" y="0"/>
                </a:moveTo>
                <a:lnTo>
                  <a:pt x="1187455" y="0"/>
                </a:lnTo>
                <a:lnTo>
                  <a:pt x="1187455" y="1187455"/>
                </a:lnTo>
                <a:lnTo>
                  <a:pt x="0" y="118745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7" id="27"/>
          <p:cNvSpPr txBox="true"/>
          <p:nvPr/>
        </p:nvSpPr>
        <p:spPr>
          <a:xfrm rot="0">
            <a:off x="1190900" y="589829"/>
            <a:ext cx="7460027" cy="1632174"/>
          </a:xfrm>
          <a:prstGeom prst="rect">
            <a:avLst/>
          </a:prstGeom>
        </p:spPr>
        <p:txBody>
          <a:bodyPr anchor="t" rtlCol="false" tIns="0" lIns="0" bIns="0" rIns="0">
            <a:spAutoFit/>
          </a:bodyPr>
          <a:lstStyle/>
          <a:p>
            <a:pPr algn="l" marL="0" indent="0" lvl="0">
              <a:lnSpc>
                <a:spcPts val="6003"/>
              </a:lnSpc>
              <a:spcBef>
                <a:spcPct val="0"/>
              </a:spcBef>
            </a:pPr>
            <a:r>
              <a:rPr lang="en-US" b="true" sz="5088">
                <a:solidFill>
                  <a:srgbClr val="283C4C"/>
                </a:solidFill>
                <a:latin typeface="Akzidenz-Grotesk Heavy"/>
                <a:ea typeface="Akzidenz-Grotesk Heavy"/>
                <a:cs typeface="Akzidenz-Grotesk Heavy"/>
                <a:sym typeface="Akzidenz-Grotesk Heavy"/>
              </a:rPr>
              <a:t>Hujjatlashtirishning asosiy turlari</a:t>
            </a:r>
          </a:p>
        </p:txBody>
      </p:sp>
      <p:sp>
        <p:nvSpPr>
          <p:cNvPr name="TextBox 28" id="28"/>
          <p:cNvSpPr txBox="true"/>
          <p:nvPr/>
        </p:nvSpPr>
        <p:spPr>
          <a:xfrm rot="0">
            <a:off x="6487188" y="3123705"/>
            <a:ext cx="10310556" cy="1412671"/>
          </a:xfrm>
          <a:prstGeom prst="rect">
            <a:avLst/>
          </a:prstGeom>
        </p:spPr>
        <p:txBody>
          <a:bodyPr anchor="t" rtlCol="false" tIns="0" lIns="0" bIns="0" rIns="0">
            <a:spAutoFit/>
          </a:bodyPr>
          <a:lstStyle/>
          <a:p>
            <a:pPr algn="just">
              <a:lnSpc>
                <a:spcPts val="3797"/>
              </a:lnSpc>
            </a:pPr>
            <a:r>
              <a:rPr lang="en-US" sz="2712" b="true">
                <a:solidFill>
                  <a:srgbClr val="283C4C"/>
                </a:solidFill>
                <a:latin typeface="Aileron Bold"/>
                <a:ea typeface="Aileron Bold"/>
                <a:cs typeface="Aileron Bold"/>
                <a:sym typeface="Aileron Bold"/>
              </a:rPr>
              <a:t>Hujjatlashtirish – bu ma’lumotlarni qayd etish, tasdiqlash va keyinchalik isbot sifatida foydalanish uchun rasmiy yoki norasmiy shaklda saqlab qo‘yish jarayonidir. </a:t>
            </a:r>
          </a:p>
        </p:txBody>
      </p:sp>
      <p:sp>
        <p:nvSpPr>
          <p:cNvPr name="TextBox 29" id="29"/>
          <p:cNvSpPr txBox="true"/>
          <p:nvPr/>
        </p:nvSpPr>
        <p:spPr>
          <a:xfrm rot="0">
            <a:off x="2095802" y="2775845"/>
            <a:ext cx="3019289" cy="523875"/>
          </a:xfrm>
          <a:prstGeom prst="rect">
            <a:avLst/>
          </a:prstGeom>
        </p:spPr>
        <p:txBody>
          <a:bodyPr anchor="t" rtlCol="false" tIns="0" lIns="0" bIns="0" rIns="0">
            <a:spAutoFit/>
          </a:bodyPr>
          <a:lstStyle/>
          <a:p>
            <a:pPr algn="l">
              <a:lnSpc>
                <a:spcPts val="4200"/>
              </a:lnSpc>
            </a:pPr>
            <a:r>
              <a:rPr lang="en-US" sz="3000" b="true">
                <a:solidFill>
                  <a:srgbClr val="FDFDF5"/>
                </a:solidFill>
                <a:latin typeface="Aileron Bold"/>
                <a:ea typeface="Aileron Bold"/>
                <a:cs typeface="Aileron Bold"/>
                <a:sym typeface="Aileron Bold"/>
              </a:rPr>
              <a:t>yozma dalillar</a:t>
            </a:r>
          </a:p>
        </p:txBody>
      </p:sp>
      <p:sp>
        <p:nvSpPr>
          <p:cNvPr name="TextBox 30" id="30"/>
          <p:cNvSpPr txBox="true"/>
          <p:nvPr/>
        </p:nvSpPr>
        <p:spPr>
          <a:xfrm rot="0">
            <a:off x="2299176" y="4748015"/>
            <a:ext cx="2206780" cy="523875"/>
          </a:xfrm>
          <a:prstGeom prst="rect">
            <a:avLst/>
          </a:prstGeom>
        </p:spPr>
        <p:txBody>
          <a:bodyPr anchor="t" rtlCol="false" tIns="0" lIns="0" bIns="0" rIns="0">
            <a:spAutoFit/>
          </a:bodyPr>
          <a:lstStyle/>
          <a:p>
            <a:pPr algn="l">
              <a:lnSpc>
                <a:spcPts val="4200"/>
              </a:lnSpc>
            </a:pPr>
            <a:r>
              <a:rPr lang="en-US" sz="3000" b="true">
                <a:solidFill>
                  <a:srgbClr val="FDFDF5"/>
                </a:solidFill>
                <a:latin typeface="Aileron Bold"/>
                <a:ea typeface="Aileron Bold"/>
                <a:cs typeface="Aileron Bold"/>
                <a:sym typeface="Aileron Bold"/>
              </a:rPr>
              <a:t>foto dalillar </a:t>
            </a:r>
          </a:p>
        </p:txBody>
      </p:sp>
      <p:sp>
        <p:nvSpPr>
          <p:cNvPr name="TextBox 31" id="31"/>
          <p:cNvSpPr txBox="true"/>
          <p:nvPr/>
        </p:nvSpPr>
        <p:spPr>
          <a:xfrm rot="0">
            <a:off x="2226987" y="6900906"/>
            <a:ext cx="3063944" cy="523875"/>
          </a:xfrm>
          <a:prstGeom prst="rect">
            <a:avLst/>
          </a:prstGeom>
        </p:spPr>
        <p:txBody>
          <a:bodyPr anchor="t" rtlCol="false" tIns="0" lIns="0" bIns="0" rIns="0">
            <a:spAutoFit/>
          </a:bodyPr>
          <a:lstStyle/>
          <a:p>
            <a:pPr algn="l">
              <a:lnSpc>
                <a:spcPts val="4200"/>
              </a:lnSpc>
            </a:pPr>
            <a:r>
              <a:rPr lang="en-US" sz="3000" b="true">
                <a:solidFill>
                  <a:srgbClr val="FDFDF5"/>
                </a:solidFill>
                <a:latin typeface="Aileron Bold"/>
                <a:ea typeface="Aileron Bold"/>
                <a:cs typeface="Aileron Bold"/>
                <a:sym typeface="Aileron Bold"/>
              </a:rPr>
              <a:t>audio dalillar</a:t>
            </a:r>
          </a:p>
        </p:txBody>
      </p:sp>
      <p:sp>
        <p:nvSpPr>
          <p:cNvPr name="TextBox 32" id="32"/>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1"/>
                <a:ea typeface="Open Sans 1"/>
                <a:cs typeface="Open Sans 1"/>
                <a:sym typeface="Open Sans 1"/>
              </a:rPr>
              <a:t>4</a:t>
            </a:r>
          </a:p>
        </p:txBody>
      </p:sp>
      <p:grpSp>
        <p:nvGrpSpPr>
          <p:cNvPr name="Group 33" id="33"/>
          <p:cNvGrpSpPr/>
          <p:nvPr/>
        </p:nvGrpSpPr>
        <p:grpSpPr>
          <a:xfrm rot="0">
            <a:off x="1782178" y="8556254"/>
            <a:ext cx="3213024" cy="1401936"/>
            <a:chOff x="0" y="0"/>
            <a:chExt cx="846228" cy="369234"/>
          </a:xfrm>
        </p:grpSpPr>
        <p:sp>
          <p:nvSpPr>
            <p:cNvPr name="Freeform 34" id="34"/>
            <p:cNvSpPr/>
            <p:nvPr/>
          </p:nvSpPr>
          <p:spPr>
            <a:xfrm flipH="false" flipV="false" rot="0">
              <a:off x="0" y="0"/>
              <a:ext cx="846228" cy="369234"/>
            </a:xfrm>
            <a:custGeom>
              <a:avLst/>
              <a:gdLst/>
              <a:ahLst/>
              <a:cxnLst/>
              <a:rect r="r" b="b" t="t" l="l"/>
              <a:pathLst>
                <a:path h="369234" w="846228">
                  <a:moveTo>
                    <a:pt x="184617" y="0"/>
                  </a:moveTo>
                  <a:lnTo>
                    <a:pt x="661611" y="0"/>
                  </a:lnTo>
                  <a:cubicBezTo>
                    <a:pt x="763572" y="0"/>
                    <a:pt x="846228" y="82656"/>
                    <a:pt x="846228" y="184617"/>
                  </a:cubicBezTo>
                  <a:lnTo>
                    <a:pt x="846228" y="184617"/>
                  </a:lnTo>
                  <a:cubicBezTo>
                    <a:pt x="846228" y="233581"/>
                    <a:pt x="826778" y="280539"/>
                    <a:pt x="792155" y="315161"/>
                  </a:cubicBezTo>
                  <a:cubicBezTo>
                    <a:pt x="757533" y="349783"/>
                    <a:pt x="710575" y="369234"/>
                    <a:pt x="661611" y="369234"/>
                  </a:cubicBezTo>
                  <a:lnTo>
                    <a:pt x="184617" y="369234"/>
                  </a:lnTo>
                  <a:cubicBezTo>
                    <a:pt x="135654" y="369234"/>
                    <a:pt x="88696" y="349783"/>
                    <a:pt x="54073" y="315161"/>
                  </a:cubicBezTo>
                  <a:cubicBezTo>
                    <a:pt x="19451" y="280539"/>
                    <a:pt x="0" y="233581"/>
                    <a:pt x="0" y="184617"/>
                  </a:cubicBezTo>
                  <a:lnTo>
                    <a:pt x="0" y="184617"/>
                  </a:lnTo>
                  <a:cubicBezTo>
                    <a:pt x="0" y="135654"/>
                    <a:pt x="19451" y="88696"/>
                    <a:pt x="54073" y="54073"/>
                  </a:cubicBezTo>
                  <a:cubicBezTo>
                    <a:pt x="88696" y="19451"/>
                    <a:pt x="135654" y="0"/>
                    <a:pt x="184617" y="0"/>
                  </a:cubicBezTo>
                  <a:close/>
                </a:path>
              </a:pathLst>
            </a:custGeom>
            <a:solidFill>
              <a:srgbClr val="788593"/>
            </a:solidFill>
            <a:ln cap="rnd">
              <a:noFill/>
              <a:prstDash val="solid"/>
              <a:round/>
            </a:ln>
          </p:spPr>
        </p:sp>
        <p:sp>
          <p:nvSpPr>
            <p:cNvPr name="TextBox 35" id="35"/>
            <p:cNvSpPr txBox="true"/>
            <p:nvPr/>
          </p:nvSpPr>
          <p:spPr>
            <a:xfrm>
              <a:off x="0" y="-66675"/>
              <a:ext cx="846228" cy="435909"/>
            </a:xfrm>
            <a:prstGeom prst="rect">
              <a:avLst/>
            </a:prstGeom>
          </p:spPr>
          <p:txBody>
            <a:bodyPr anchor="ctr" rtlCol="false" tIns="50800" lIns="50800" bIns="50800" rIns="50800"/>
            <a:lstStyle/>
            <a:p>
              <a:pPr algn="ctr" marL="0" indent="0" lvl="0">
                <a:lnSpc>
                  <a:spcPts val="4200"/>
                </a:lnSpc>
                <a:spcBef>
                  <a:spcPct val="0"/>
                </a:spcBef>
              </a:pPr>
            </a:p>
          </p:txBody>
        </p:sp>
      </p:grpSp>
      <p:grpSp>
        <p:nvGrpSpPr>
          <p:cNvPr name="Group 36" id="36"/>
          <p:cNvGrpSpPr/>
          <p:nvPr/>
        </p:nvGrpSpPr>
        <p:grpSpPr>
          <a:xfrm rot="0">
            <a:off x="531057" y="8789171"/>
            <a:ext cx="809328" cy="733603"/>
            <a:chOff x="0" y="0"/>
            <a:chExt cx="747338" cy="677413"/>
          </a:xfrm>
        </p:grpSpPr>
        <p:sp>
          <p:nvSpPr>
            <p:cNvPr name="Freeform 37" id="37"/>
            <p:cNvSpPr/>
            <p:nvPr/>
          </p:nvSpPr>
          <p:spPr>
            <a:xfrm flipH="false" flipV="false" rot="0">
              <a:off x="0" y="0"/>
              <a:ext cx="747338" cy="677413"/>
            </a:xfrm>
            <a:custGeom>
              <a:avLst/>
              <a:gdLst/>
              <a:ahLst/>
              <a:cxnLst/>
              <a:rect r="r" b="b" t="t" l="l"/>
              <a:pathLst>
                <a:path h="677413" w="747338">
                  <a:moveTo>
                    <a:pt x="373669" y="0"/>
                  </a:moveTo>
                  <a:cubicBezTo>
                    <a:pt x="167297" y="0"/>
                    <a:pt x="0" y="151644"/>
                    <a:pt x="0" y="338706"/>
                  </a:cubicBezTo>
                  <a:cubicBezTo>
                    <a:pt x="0" y="525769"/>
                    <a:pt x="167297" y="677413"/>
                    <a:pt x="373669" y="677413"/>
                  </a:cubicBezTo>
                  <a:cubicBezTo>
                    <a:pt x="580041" y="677413"/>
                    <a:pt x="747338" y="525769"/>
                    <a:pt x="747338" y="338706"/>
                  </a:cubicBezTo>
                  <a:cubicBezTo>
                    <a:pt x="747338" y="151644"/>
                    <a:pt x="580041" y="0"/>
                    <a:pt x="373669" y="0"/>
                  </a:cubicBezTo>
                  <a:close/>
                </a:path>
              </a:pathLst>
            </a:custGeom>
            <a:solidFill>
              <a:srgbClr val="788593"/>
            </a:solidFill>
          </p:spPr>
        </p:sp>
        <p:sp>
          <p:nvSpPr>
            <p:cNvPr name="TextBox 38" id="38"/>
            <p:cNvSpPr txBox="true"/>
            <p:nvPr/>
          </p:nvSpPr>
          <p:spPr>
            <a:xfrm>
              <a:off x="70063" y="-3168"/>
              <a:ext cx="607212" cy="617073"/>
            </a:xfrm>
            <a:prstGeom prst="rect">
              <a:avLst/>
            </a:prstGeom>
          </p:spPr>
          <p:txBody>
            <a:bodyPr anchor="ctr" rtlCol="false" tIns="50800" lIns="50800" bIns="50800" rIns="50800"/>
            <a:lstStyle/>
            <a:p>
              <a:pPr algn="ctr">
                <a:lnSpc>
                  <a:spcPts val="4200"/>
                </a:lnSpc>
              </a:pPr>
            </a:p>
          </p:txBody>
        </p:sp>
      </p:grpSp>
      <p:sp>
        <p:nvSpPr>
          <p:cNvPr name="TextBox 39" id="39"/>
          <p:cNvSpPr txBox="true"/>
          <p:nvPr/>
        </p:nvSpPr>
        <p:spPr>
          <a:xfrm rot="0">
            <a:off x="1997888" y="8895144"/>
            <a:ext cx="3063944" cy="523875"/>
          </a:xfrm>
          <a:prstGeom prst="rect">
            <a:avLst/>
          </a:prstGeom>
        </p:spPr>
        <p:txBody>
          <a:bodyPr anchor="t" rtlCol="false" tIns="0" lIns="0" bIns="0" rIns="0">
            <a:spAutoFit/>
          </a:bodyPr>
          <a:lstStyle/>
          <a:p>
            <a:pPr algn="l">
              <a:lnSpc>
                <a:spcPts val="4200"/>
              </a:lnSpc>
            </a:pPr>
            <a:r>
              <a:rPr lang="en-US" sz="3000" b="true">
                <a:solidFill>
                  <a:srgbClr val="FDFDF5"/>
                </a:solidFill>
                <a:latin typeface="Aileron Bold"/>
                <a:ea typeface="Aileron Bold"/>
                <a:cs typeface="Aileron Bold"/>
                <a:sym typeface="Aileron Bold"/>
              </a:rPr>
              <a:t>elektron dalillar</a:t>
            </a:r>
          </a:p>
        </p:txBody>
      </p:sp>
      <p:sp>
        <p:nvSpPr>
          <p:cNvPr name="Freeform 40" id="40"/>
          <p:cNvSpPr/>
          <p:nvPr/>
        </p:nvSpPr>
        <p:spPr>
          <a:xfrm flipH="false" flipV="false" rot="0">
            <a:off x="741567" y="8961819"/>
            <a:ext cx="388307" cy="388307"/>
          </a:xfrm>
          <a:custGeom>
            <a:avLst/>
            <a:gdLst/>
            <a:ahLst/>
            <a:cxnLst/>
            <a:rect r="r" b="b" t="t" l="l"/>
            <a:pathLst>
              <a:path h="388307" w="388307">
                <a:moveTo>
                  <a:pt x="0" y="0"/>
                </a:moveTo>
                <a:lnTo>
                  <a:pt x="388307" y="0"/>
                </a:lnTo>
                <a:lnTo>
                  <a:pt x="388307" y="388307"/>
                </a:lnTo>
                <a:lnTo>
                  <a:pt x="0" y="38830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DFDF5"/>
        </a:solidFill>
      </p:bgPr>
    </p:bg>
    <p:spTree>
      <p:nvGrpSpPr>
        <p:cNvPr id="1" name=""/>
        <p:cNvGrpSpPr/>
        <p:nvPr/>
      </p:nvGrpSpPr>
      <p:grpSpPr>
        <a:xfrm>
          <a:off x="0" y="0"/>
          <a:ext cx="0" cy="0"/>
          <a:chOff x="0" y="0"/>
          <a:chExt cx="0" cy="0"/>
        </a:xfrm>
      </p:grpSpPr>
      <p:grpSp>
        <p:nvGrpSpPr>
          <p:cNvPr name="Group 2" id="2"/>
          <p:cNvGrpSpPr/>
          <p:nvPr/>
        </p:nvGrpSpPr>
        <p:grpSpPr>
          <a:xfrm rot="0">
            <a:off x="493326" y="1211648"/>
            <a:ext cx="8810366" cy="2929496"/>
            <a:chOff x="0" y="0"/>
            <a:chExt cx="11747155" cy="3905995"/>
          </a:xfrm>
        </p:grpSpPr>
        <p:sp>
          <p:nvSpPr>
            <p:cNvPr name="Freeform 3" id="3"/>
            <p:cNvSpPr/>
            <p:nvPr/>
          </p:nvSpPr>
          <p:spPr>
            <a:xfrm flipH="false" flipV="false" rot="0">
              <a:off x="0" y="0"/>
              <a:ext cx="11747154" cy="3905995"/>
            </a:xfrm>
            <a:custGeom>
              <a:avLst/>
              <a:gdLst/>
              <a:ahLst/>
              <a:cxnLst/>
              <a:rect r="r" b="b" t="t" l="l"/>
              <a:pathLst>
                <a:path h="3905995" w="11747154">
                  <a:moveTo>
                    <a:pt x="0" y="0"/>
                  </a:moveTo>
                  <a:lnTo>
                    <a:pt x="11747154" y="0"/>
                  </a:lnTo>
                  <a:lnTo>
                    <a:pt x="11747154" y="3905995"/>
                  </a:lnTo>
                  <a:lnTo>
                    <a:pt x="0" y="3905995"/>
                  </a:lnTo>
                  <a:close/>
                </a:path>
              </a:pathLst>
            </a:custGeom>
            <a:solidFill>
              <a:srgbClr val="000000">
                <a:alpha val="0"/>
              </a:srgbClr>
            </a:solidFill>
          </p:spPr>
        </p:sp>
        <p:sp>
          <p:nvSpPr>
            <p:cNvPr name="TextBox 4" id="4"/>
            <p:cNvSpPr txBox="true"/>
            <p:nvPr/>
          </p:nvSpPr>
          <p:spPr>
            <a:xfrm>
              <a:off x="0" y="-85725"/>
              <a:ext cx="11747155" cy="3991720"/>
            </a:xfrm>
            <a:prstGeom prst="rect">
              <a:avLst/>
            </a:prstGeom>
          </p:spPr>
          <p:txBody>
            <a:bodyPr anchor="t" rtlCol="false" tIns="0" lIns="0" bIns="0" rIns="0"/>
            <a:lstStyle/>
            <a:p>
              <a:pPr algn="l">
                <a:lnSpc>
                  <a:spcPts val="5427"/>
                </a:lnSpc>
              </a:pPr>
              <a:r>
                <a:rPr lang="en-US" sz="4599" b="true">
                  <a:solidFill>
                    <a:srgbClr val="283C4C"/>
                  </a:solidFill>
                  <a:latin typeface="Akzidenz-Grotesk Bold"/>
                  <a:ea typeface="Akzidenz-Grotesk Bold"/>
                  <a:cs typeface="Akzidenz-Grotesk Bold"/>
                  <a:sym typeface="Akzidenz-Grotesk Bold"/>
                </a:rPr>
                <a:t>Y</a:t>
              </a:r>
              <a:r>
                <a:rPr lang="en-US" sz="4599" b="true">
                  <a:solidFill>
                    <a:srgbClr val="283C4C"/>
                  </a:solidFill>
                  <a:latin typeface="Akzidenz-Grotesk Bold"/>
                  <a:ea typeface="Akzidenz-Grotesk Bold"/>
                  <a:cs typeface="Akzidenz-Grotesk Bold"/>
                  <a:sym typeface="Akzidenz-Grotesk Bold"/>
                </a:rPr>
                <a:t>ozma dalillar eng qadimgi va eng ko‘p qo‘llaniladigan hujjatlashtirish turidir. Yozma dalilga misollar:</a:t>
              </a:r>
            </a:p>
          </p:txBody>
        </p:sp>
      </p:grpSp>
      <p:grpSp>
        <p:nvGrpSpPr>
          <p:cNvPr name="Group 5" id="5"/>
          <p:cNvGrpSpPr/>
          <p:nvPr/>
        </p:nvGrpSpPr>
        <p:grpSpPr>
          <a:xfrm rot="0">
            <a:off x="10817099" y="1028700"/>
            <a:ext cx="6977444" cy="8229505"/>
            <a:chOff x="0" y="0"/>
            <a:chExt cx="9303258" cy="10972673"/>
          </a:xfrm>
        </p:grpSpPr>
        <p:sp>
          <p:nvSpPr>
            <p:cNvPr name="Freeform 6" id="6"/>
            <p:cNvSpPr/>
            <p:nvPr/>
          </p:nvSpPr>
          <p:spPr>
            <a:xfrm flipH="false" flipV="false" rot="0">
              <a:off x="0" y="0"/>
              <a:ext cx="9303258" cy="10972673"/>
            </a:xfrm>
            <a:custGeom>
              <a:avLst/>
              <a:gdLst/>
              <a:ahLst/>
              <a:cxnLst/>
              <a:rect r="r" b="b" t="t" l="l"/>
              <a:pathLst>
                <a:path h="10972673" w="9303258">
                  <a:moveTo>
                    <a:pt x="133731" y="0"/>
                  </a:moveTo>
                  <a:lnTo>
                    <a:pt x="9169654" y="0"/>
                  </a:lnTo>
                  <a:cubicBezTo>
                    <a:pt x="9205087" y="0"/>
                    <a:pt x="9239123" y="14097"/>
                    <a:pt x="9264142" y="39116"/>
                  </a:cubicBezTo>
                  <a:cubicBezTo>
                    <a:pt x="9289161" y="64135"/>
                    <a:pt x="9303258" y="98171"/>
                    <a:pt x="9303258" y="133604"/>
                  </a:cubicBezTo>
                  <a:lnTo>
                    <a:pt x="9303258" y="10839069"/>
                  </a:lnTo>
                  <a:cubicBezTo>
                    <a:pt x="9303258" y="10874501"/>
                    <a:pt x="9289161" y="10908537"/>
                    <a:pt x="9264142" y="10933557"/>
                  </a:cubicBezTo>
                  <a:cubicBezTo>
                    <a:pt x="9239123" y="10958575"/>
                    <a:pt x="9205087" y="10972673"/>
                    <a:pt x="9169654" y="10972673"/>
                  </a:cubicBezTo>
                  <a:lnTo>
                    <a:pt x="133731" y="10972673"/>
                  </a:lnTo>
                  <a:cubicBezTo>
                    <a:pt x="98298" y="10972673"/>
                    <a:pt x="64262" y="10958575"/>
                    <a:pt x="39243" y="10933557"/>
                  </a:cubicBezTo>
                  <a:cubicBezTo>
                    <a:pt x="14224" y="10908537"/>
                    <a:pt x="0" y="10874629"/>
                    <a:pt x="0" y="10839069"/>
                  </a:cubicBezTo>
                  <a:lnTo>
                    <a:pt x="0" y="133731"/>
                  </a:lnTo>
                  <a:cubicBezTo>
                    <a:pt x="0" y="98171"/>
                    <a:pt x="14097" y="64262"/>
                    <a:pt x="39116" y="39116"/>
                  </a:cubicBezTo>
                  <a:cubicBezTo>
                    <a:pt x="64135" y="13970"/>
                    <a:pt x="98171" y="0"/>
                    <a:pt x="133731" y="0"/>
                  </a:cubicBezTo>
                  <a:close/>
                </a:path>
              </a:pathLst>
            </a:custGeom>
            <a:blipFill>
              <a:blip r:embed="rId2"/>
              <a:stretch>
                <a:fillRect l="-49964" t="0" r="-26731" b="0"/>
              </a:stretch>
            </a:blipFill>
          </p:spPr>
        </p:sp>
      </p:grpSp>
      <p:sp>
        <p:nvSpPr>
          <p:cNvPr name="Freeform 7" id="7"/>
          <p:cNvSpPr/>
          <p:nvPr/>
        </p:nvSpPr>
        <p:spPr>
          <a:xfrm flipH="false" flipV="false" rot="0">
            <a:off x="5069131" y="159951"/>
            <a:ext cx="4518700" cy="1341820"/>
          </a:xfrm>
          <a:custGeom>
            <a:avLst/>
            <a:gdLst/>
            <a:ahLst/>
            <a:cxnLst/>
            <a:rect r="r" b="b" t="t" l="l"/>
            <a:pathLst>
              <a:path h="1341820" w="4518700">
                <a:moveTo>
                  <a:pt x="0" y="0"/>
                </a:moveTo>
                <a:lnTo>
                  <a:pt x="4518700" y="0"/>
                </a:lnTo>
                <a:lnTo>
                  <a:pt x="4518700" y="1341820"/>
                </a:lnTo>
                <a:lnTo>
                  <a:pt x="0" y="1341820"/>
                </a:lnTo>
                <a:lnTo>
                  <a:pt x="0" y="0"/>
                </a:lnTo>
                <a:close/>
              </a:path>
            </a:pathLst>
          </a:custGeom>
          <a:blipFill>
            <a:blip r:embed="rId3">
              <a:extLst>
                <a:ext uri="{96DAC541-7B7A-43D3-8B79-37D633B846F1}">
                  <asvg:svgBlip xmlns:asvg="http://schemas.microsoft.com/office/drawing/2016/SVG/main" r:embed="rId4"/>
                </a:ext>
              </a:extLst>
            </a:blip>
            <a:stretch>
              <a:fillRect l="0" t="-336" r="0" b="-336"/>
            </a:stretch>
          </a:blipFill>
        </p:spPr>
      </p:sp>
      <p:sp>
        <p:nvSpPr>
          <p:cNvPr name="Freeform 8" id="8"/>
          <p:cNvSpPr/>
          <p:nvPr/>
        </p:nvSpPr>
        <p:spPr>
          <a:xfrm flipH="false" flipV="false" rot="0">
            <a:off x="2498586" y="159951"/>
            <a:ext cx="1341820" cy="1341820"/>
          </a:xfrm>
          <a:custGeom>
            <a:avLst/>
            <a:gdLst/>
            <a:ahLst/>
            <a:cxnLst/>
            <a:rect r="r" b="b" t="t" l="l"/>
            <a:pathLst>
              <a:path h="1341820" w="1341820">
                <a:moveTo>
                  <a:pt x="0" y="0"/>
                </a:moveTo>
                <a:lnTo>
                  <a:pt x="1341820" y="0"/>
                </a:lnTo>
                <a:lnTo>
                  <a:pt x="1341820" y="1341820"/>
                </a:lnTo>
                <a:lnTo>
                  <a:pt x="0" y="134182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493326" y="4379269"/>
            <a:ext cx="764231" cy="764231"/>
          </a:xfrm>
          <a:custGeom>
            <a:avLst/>
            <a:gdLst/>
            <a:ahLst/>
            <a:cxnLst/>
            <a:rect r="r" b="b" t="t" l="l"/>
            <a:pathLst>
              <a:path h="764231" w="764231">
                <a:moveTo>
                  <a:pt x="0" y="0"/>
                </a:moveTo>
                <a:lnTo>
                  <a:pt x="764231" y="0"/>
                </a:lnTo>
                <a:lnTo>
                  <a:pt x="764231" y="764231"/>
                </a:lnTo>
                <a:lnTo>
                  <a:pt x="0" y="76423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1661178" y="4387834"/>
            <a:ext cx="8124459" cy="1304544"/>
            <a:chOff x="0" y="0"/>
            <a:chExt cx="10832612" cy="1739392"/>
          </a:xfrm>
        </p:grpSpPr>
        <p:sp>
          <p:nvSpPr>
            <p:cNvPr name="Freeform 11" id="11"/>
            <p:cNvSpPr/>
            <p:nvPr/>
          </p:nvSpPr>
          <p:spPr>
            <a:xfrm flipH="false" flipV="false" rot="0">
              <a:off x="0" y="0"/>
              <a:ext cx="10832612" cy="1739392"/>
            </a:xfrm>
            <a:custGeom>
              <a:avLst/>
              <a:gdLst/>
              <a:ahLst/>
              <a:cxnLst/>
              <a:rect r="r" b="b" t="t" l="l"/>
              <a:pathLst>
                <a:path h="1739392" w="10832612">
                  <a:moveTo>
                    <a:pt x="0" y="0"/>
                  </a:moveTo>
                  <a:lnTo>
                    <a:pt x="10832612" y="0"/>
                  </a:lnTo>
                  <a:lnTo>
                    <a:pt x="10832612" y="1739392"/>
                  </a:lnTo>
                  <a:lnTo>
                    <a:pt x="0" y="1739392"/>
                  </a:lnTo>
                  <a:close/>
                </a:path>
              </a:pathLst>
            </a:custGeom>
            <a:solidFill>
              <a:srgbClr val="000000">
                <a:alpha val="0"/>
              </a:srgbClr>
            </a:solidFill>
          </p:spPr>
        </p:sp>
        <p:sp>
          <p:nvSpPr>
            <p:cNvPr name="TextBox 12" id="12"/>
            <p:cNvSpPr txBox="true"/>
            <p:nvPr/>
          </p:nvSpPr>
          <p:spPr>
            <a:xfrm>
              <a:off x="0" y="-66675"/>
              <a:ext cx="10832612" cy="1806067"/>
            </a:xfrm>
            <a:prstGeom prst="rect">
              <a:avLst/>
            </a:prstGeom>
          </p:spPr>
          <p:txBody>
            <a:bodyPr anchor="t" rtlCol="false" tIns="0" lIns="0" bIns="0" rIns="0"/>
            <a:lstStyle/>
            <a:p>
              <a:pPr algn="l">
                <a:lnSpc>
                  <a:spcPts val="4758"/>
                </a:lnSpc>
              </a:pPr>
              <a:r>
                <a:rPr lang="en-US" sz="3399" b="true">
                  <a:solidFill>
                    <a:srgbClr val="283C4C"/>
                  </a:solidFill>
                  <a:latin typeface="Open Sans 2 Bold"/>
                  <a:ea typeface="Open Sans 2 Bold"/>
                  <a:cs typeface="Open Sans 2 Bold"/>
                  <a:sym typeface="Open Sans 2 Bold"/>
                </a:rPr>
                <a:t>Sh</a:t>
              </a:r>
              <a:r>
                <a:rPr lang="en-US" sz="3399" b="true">
                  <a:solidFill>
                    <a:srgbClr val="283C4C"/>
                  </a:solidFill>
                  <a:latin typeface="Open Sans 2 Bold"/>
                  <a:ea typeface="Open Sans 2 Bold"/>
                  <a:cs typeface="Open Sans 2 Bold"/>
                  <a:sym typeface="Open Sans 2 Bold"/>
                </a:rPr>
                <a:t>artnomalar, bitimlar</a:t>
              </a:r>
            </a:p>
            <a:p>
              <a:pPr algn="l">
                <a:lnSpc>
                  <a:spcPts val="4759"/>
                </a:lnSpc>
              </a:pPr>
            </a:p>
          </p:txBody>
        </p:sp>
      </p:grpSp>
      <p:sp>
        <p:nvSpPr>
          <p:cNvPr name="Freeform 13" id="13"/>
          <p:cNvSpPr/>
          <p:nvPr/>
        </p:nvSpPr>
        <p:spPr>
          <a:xfrm flipH="false" flipV="false" rot="0">
            <a:off x="493326" y="5436626"/>
            <a:ext cx="764231" cy="764231"/>
          </a:xfrm>
          <a:custGeom>
            <a:avLst/>
            <a:gdLst/>
            <a:ahLst/>
            <a:cxnLst/>
            <a:rect r="r" b="b" t="t" l="l"/>
            <a:pathLst>
              <a:path h="764231" w="764231">
                <a:moveTo>
                  <a:pt x="0" y="0"/>
                </a:moveTo>
                <a:lnTo>
                  <a:pt x="764231" y="0"/>
                </a:lnTo>
                <a:lnTo>
                  <a:pt x="764231" y="764230"/>
                </a:lnTo>
                <a:lnTo>
                  <a:pt x="0" y="76423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4" id="14"/>
          <p:cNvGrpSpPr/>
          <p:nvPr/>
        </p:nvGrpSpPr>
        <p:grpSpPr>
          <a:xfrm rot="0">
            <a:off x="1661178" y="5379421"/>
            <a:ext cx="9810434" cy="1304544"/>
            <a:chOff x="0" y="0"/>
            <a:chExt cx="13080578" cy="1739392"/>
          </a:xfrm>
        </p:grpSpPr>
        <p:sp>
          <p:nvSpPr>
            <p:cNvPr name="Freeform 15" id="15"/>
            <p:cNvSpPr/>
            <p:nvPr/>
          </p:nvSpPr>
          <p:spPr>
            <a:xfrm flipH="false" flipV="false" rot="0">
              <a:off x="0" y="0"/>
              <a:ext cx="13080578" cy="1739392"/>
            </a:xfrm>
            <a:custGeom>
              <a:avLst/>
              <a:gdLst/>
              <a:ahLst/>
              <a:cxnLst/>
              <a:rect r="r" b="b" t="t" l="l"/>
              <a:pathLst>
                <a:path h="1739392" w="13080578">
                  <a:moveTo>
                    <a:pt x="0" y="0"/>
                  </a:moveTo>
                  <a:lnTo>
                    <a:pt x="13080578" y="0"/>
                  </a:lnTo>
                  <a:lnTo>
                    <a:pt x="13080578" y="1739392"/>
                  </a:lnTo>
                  <a:lnTo>
                    <a:pt x="0" y="1739392"/>
                  </a:lnTo>
                  <a:close/>
                </a:path>
              </a:pathLst>
            </a:custGeom>
            <a:solidFill>
              <a:srgbClr val="000000">
                <a:alpha val="0"/>
              </a:srgbClr>
            </a:solidFill>
          </p:spPr>
        </p:sp>
        <p:sp>
          <p:nvSpPr>
            <p:cNvPr name="TextBox 16" id="16"/>
            <p:cNvSpPr txBox="true"/>
            <p:nvPr/>
          </p:nvSpPr>
          <p:spPr>
            <a:xfrm>
              <a:off x="0" y="-66675"/>
              <a:ext cx="13080578" cy="1806067"/>
            </a:xfrm>
            <a:prstGeom prst="rect">
              <a:avLst/>
            </a:prstGeom>
          </p:spPr>
          <p:txBody>
            <a:bodyPr anchor="t" rtlCol="false" tIns="0" lIns="0" bIns="0" rIns="0"/>
            <a:lstStyle/>
            <a:p>
              <a:pPr algn="l">
                <a:lnSpc>
                  <a:spcPts val="4758"/>
                </a:lnSpc>
              </a:pPr>
              <a:r>
                <a:rPr lang="en-US" sz="3399" b="true">
                  <a:solidFill>
                    <a:srgbClr val="283C4C"/>
                  </a:solidFill>
                  <a:latin typeface="Open Sans 2 Bold"/>
                  <a:ea typeface="Open Sans 2 Bold"/>
                  <a:cs typeface="Open Sans 2 Bold"/>
                  <a:sym typeface="Open Sans 2 Bold"/>
                </a:rPr>
                <a:t>Ar</a:t>
              </a:r>
              <a:r>
                <a:rPr lang="en-US" sz="3399" b="true">
                  <a:solidFill>
                    <a:srgbClr val="283C4C"/>
                  </a:solidFill>
                  <a:latin typeface="Open Sans 2 Bold"/>
                  <a:ea typeface="Open Sans 2 Bold"/>
                  <a:cs typeface="Open Sans 2 Bold"/>
                  <a:sym typeface="Open Sans 2 Bold"/>
                </a:rPr>
                <a:t>izalar, bildirishnomalar, bayonnomalar</a:t>
              </a:r>
            </a:p>
            <a:p>
              <a:pPr algn="l">
                <a:lnSpc>
                  <a:spcPts val="4759"/>
                </a:lnSpc>
              </a:pPr>
            </a:p>
          </p:txBody>
        </p:sp>
      </p:grpSp>
      <p:sp>
        <p:nvSpPr>
          <p:cNvPr name="Freeform 17" id="17"/>
          <p:cNvSpPr/>
          <p:nvPr/>
        </p:nvSpPr>
        <p:spPr>
          <a:xfrm flipH="false" flipV="false" rot="0">
            <a:off x="493326" y="6625867"/>
            <a:ext cx="764231" cy="764231"/>
          </a:xfrm>
          <a:custGeom>
            <a:avLst/>
            <a:gdLst/>
            <a:ahLst/>
            <a:cxnLst/>
            <a:rect r="r" b="b" t="t" l="l"/>
            <a:pathLst>
              <a:path h="764231" w="764231">
                <a:moveTo>
                  <a:pt x="0" y="0"/>
                </a:moveTo>
                <a:lnTo>
                  <a:pt x="764231" y="0"/>
                </a:lnTo>
                <a:lnTo>
                  <a:pt x="764231" y="764231"/>
                </a:lnTo>
                <a:lnTo>
                  <a:pt x="0" y="76423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8" id="18"/>
          <p:cNvGrpSpPr/>
          <p:nvPr/>
        </p:nvGrpSpPr>
        <p:grpSpPr>
          <a:xfrm rot="0">
            <a:off x="1609854" y="6305904"/>
            <a:ext cx="9913082" cy="1904619"/>
            <a:chOff x="0" y="0"/>
            <a:chExt cx="13217442" cy="2539492"/>
          </a:xfrm>
        </p:grpSpPr>
        <p:sp>
          <p:nvSpPr>
            <p:cNvPr name="Freeform 19" id="19"/>
            <p:cNvSpPr/>
            <p:nvPr/>
          </p:nvSpPr>
          <p:spPr>
            <a:xfrm flipH="false" flipV="false" rot="0">
              <a:off x="0" y="0"/>
              <a:ext cx="13217443" cy="2539492"/>
            </a:xfrm>
            <a:custGeom>
              <a:avLst/>
              <a:gdLst/>
              <a:ahLst/>
              <a:cxnLst/>
              <a:rect r="r" b="b" t="t" l="l"/>
              <a:pathLst>
                <a:path h="2539492" w="13217443">
                  <a:moveTo>
                    <a:pt x="0" y="0"/>
                  </a:moveTo>
                  <a:lnTo>
                    <a:pt x="13217443" y="0"/>
                  </a:lnTo>
                  <a:lnTo>
                    <a:pt x="13217443" y="2539492"/>
                  </a:lnTo>
                  <a:lnTo>
                    <a:pt x="0" y="2539492"/>
                  </a:lnTo>
                  <a:close/>
                </a:path>
              </a:pathLst>
            </a:custGeom>
            <a:solidFill>
              <a:srgbClr val="000000">
                <a:alpha val="0"/>
              </a:srgbClr>
            </a:solidFill>
          </p:spPr>
        </p:sp>
        <p:sp>
          <p:nvSpPr>
            <p:cNvPr name="TextBox 20" id="20"/>
            <p:cNvSpPr txBox="true"/>
            <p:nvPr/>
          </p:nvSpPr>
          <p:spPr>
            <a:xfrm>
              <a:off x="0" y="-66675"/>
              <a:ext cx="13217442" cy="2606167"/>
            </a:xfrm>
            <a:prstGeom prst="rect">
              <a:avLst/>
            </a:prstGeom>
          </p:spPr>
          <p:txBody>
            <a:bodyPr anchor="t" rtlCol="false" tIns="0" lIns="0" bIns="0" rIns="0"/>
            <a:lstStyle/>
            <a:p>
              <a:pPr algn="l">
                <a:lnSpc>
                  <a:spcPts val="4759"/>
                </a:lnSpc>
              </a:pPr>
              <a:r>
                <a:rPr lang="en-US" sz="3399" b="true">
                  <a:solidFill>
                    <a:srgbClr val="283C4C"/>
                  </a:solidFill>
                  <a:latin typeface="Open Sans 2 Bold"/>
                  <a:ea typeface="Open Sans 2 Bold"/>
                  <a:cs typeface="Open Sans 2 Bold"/>
                  <a:sym typeface="Open Sans 2 Bold"/>
                </a:rPr>
                <a:t>Korres</a:t>
              </a:r>
              <a:r>
                <a:rPr lang="en-US" sz="3399" b="true">
                  <a:solidFill>
                    <a:srgbClr val="283C4C"/>
                  </a:solidFill>
                  <a:latin typeface="Open Sans 2 Bold"/>
                  <a:ea typeface="Open Sans 2 Bold"/>
                  <a:cs typeface="Open Sans 2 Bold"/>
                  <a:sym typeface="Open Sans 2 Bold"/>
                </a:rPr>
                <a:t>pondensiya: xatlar, elektron pochta xabarlari</a:t>
              </a:r>
            </a:p>
            <a:p>
              <a:pPr algn="l">
                <a:lnSpc>
                  <a:spcPts val="4758"/>
                </a:lnSpc>
              </a:pPr>
            </a:p>
          </p:txBody>
        </p:sp>
      </p:grpSp>
      <p:sp>
        <p:nvSpPr>
          <p:cNvPr name="Freeform 21" id="21"/>
          <p:cNvSpPr/>
          <p:nvPr/>
        </p:nvSpPr>
        <p:spPr>
          <a:xfrm flipH="false" flipV="false" rot="0">
            <a:off x="493326" y="7815108"/>
            <a:ext cx="764231" cy="764231"/>
          </a:xfrm>
          <a:custGeom>
            <a:avLst/>
            <a:gdLst/>
            <a:ahLst/>
            <a:cxnLst/>
            <a:rect r="r" b="b" t="t" l="l"/>
            <a:pathLst>
              <a:path h="764231" w="764231">
                <a:moveTo>
                  <a:pt x="0" y="0"/>
                </a:moveTo>
                <a:lnTo>
                  <a:pt x="764231" y="0"/>
                </a:lnTo>
                <a:lnTo>
                  <a:pt x="764231" y="764231"/>
                </a:lnTo>
                <a:lnTo>
                  <a:pt x="0" y="76423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22" id="22"/>
          <p:cNvGrpSpPr/>
          <p:nvPr/>
        </p:nvGrpSpPr>
        <p:grpSpPr>
          <a:xfrm rot="0">
            <a:off x="1420989" y="7815108"/>
            <a:ext cx="9688868" cy="1352441"/>
            <a:chOff x="0" y="0"/>
            <a:chExt cx="12918491" cy="1803255"/>
          </a:xfrm>
        </p:grpSpPr>
        <p:sp>
          <p:nvSpPr>
            <p:cNvPr name="Freeform 23" id="23"/>
            <p:cNvSpPr/>
            <p:nvPr/>
          </p:nvSpPr>
          <p:spPr>
            <a:xfrm flipH="false" flipV="false" rot="0">
              <a:off x="0" y="0"/>
              <a:ext cx="12918491" cy="1803255"/>
            </a:xfrm>
            <a:custGeom>
              <a:avLst/>
              <a:gdLst/>
              <a:ahLst/>
              <a:cxnLst/>
              <a:rect r="r" b="b" t="t" l="l"/>
              <a:pathLst>
                <a:path h="1803255" w="12918491">
                  <a:moveTo>
                    <a:pt x="0" y="0"/>
                  </a:moveTo>
                  <a:lnTo>
                    <a:pt x="12918491" y="0"/>
                  </a:lnTo>
                  <a:lnTo>
                    <a:pt x="12918491" y="1803255"/>
                  </a:lnTo>
                  <a:lnTo>
                    <a:pt x="0" y="1803255"/>
                  </a:lnTo>
                  <a:close/>
                </a:path>
              </a:pathLst>
            </a:custGeom>
            <a:solidFill>
              <a:srgbClr val="000000">
                <a:alpha val="0"/>
              </a:srgbClr>
            </a:solidFill>
          </p:spPr>
        </p:sp>
        <p:sp>
          <p:nvSpPr>
            <p:cNvPr name="TextBox 24" id="24"/>
            <p:cNvSpPr txBox="true"/>
            <p:nvPr/>
          </p:nvSpPr>
          <p:spPr>
            <a:xfrm>
              <a:off x="0" y="-66675"/>
              <a:ext cx="12918491" cy="1869930"/>
            </a:xfrm>
            <a:prstGeom prst="rect">
              <a:avLst/>
            </a:prstGeom>
          </p:spPr>
          <p:txBody>
            <a:bodyPr anchor="t" rtlCol="false" tIns="0" lIns="0" bIns="0" rIns="0"/>
            <a:lstStyle/>
            <a:p>
              <a:pPr algn="l">
                <a:lnSpc>
                  <a:spcPts val="4758"/>
                </a:lnSpc>
              </a:pPr>
              <a:r>
                <a:rPr lang="en-US" sz="3399" b="true">
                  <a:solidFill>
                    <a:srgbClr val="283C4C"/>
                  </a:solidFill>
                  <a:latin typeface="Open Sans 2 Bold"/>
                  <a:ea typeface="Open Sans 2 Bold"/>
                  <a:cs typeface="Open Sans 2 Bold"/>
                  <a:sym typeface="Open Sans 2 Bold"/>
                </a:rPr>
                <a:t> Ra</a:t>
              </a:r>
              <a:r>
                <a:rPr lang="en-US" sz="3399" b="true">
                  <a:solidFill>
                    <a:srgbClr val="283C4C"/>
                  </a:solidFill>
                  <a:latin typeface="Open Sans 2 Bold"/>
                  <a:ea typeface="Open Sans 2 Bold"/>
                  <a:cs typeface="Open Sans 2 Bold"/>
                  <a:sym typeface="Open Sans 2 Bold"/>
                </a:rPr>
                <a:t>smiy ma’lumotnomalar, guvohnomalar</a:t>
              </a:r>
            </a:p>
            <a:p>
              <a:pPr algn="ctr">
                <a:lnSpc>
                  <a:spcPts val="4759"/>
                </a:lnSpc>
              </a:pPr>
            </a:p>
          </p:txBody>
        </p:sp>
      </p:grpSp>
      <p:sp>
        <p:nvSpPr>
          <p:cNvPr name="TextBox 25" id="25"/>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1"/>
                <a:ea typeface="Open Sans 1"/>
                <a:cs typeface="Open Sans 1"/>
                <a:sym typeface="Open Sans 1"/>
              </a:rPr>
              <a:t>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DFDF5"/>
        </a:solidFill>
      </p:bgPr>
    </p:bg>
    <p:spTree>
      <p:nvGrpSpPr>
        <p:cNvPr id="1" name=""/>
        <p:cNvGrpSpPr/>
        <p:nvPr/>
      </p:nvGrpSpPr>
      <p:grpSpPr>
        <a:xfrm>
          <a:off x="0" y="0"/>
          <a:ext cx="0" cy="0"/>
          <a:chOff x="0" y="0"/>
          <a:chExt cx="0" cy="0"/>
        </a:xfrm>
      </p:grpSpPr>
      <p:sp>
        <p:nvSpPr>
          <p:cNvPr name="Freeform 2" id="2"/>
          <p:cNvSpPr/>
          <p:nvPr/>
        </p:nvSpPr>
        <p:spPr>
          <a:xfrm flipH="false" flipV="false" rot="0">
            <a:off x="10365290" y="2380570"/>
            <a:ext cx="7530385" cy="6495386"/>
          </a:xfrm>
          <a:custGeom>
            <a:avLst/>
            <a:gdLst/>
            <a:ahLst/>
            <a:cxnLst/>
            <a:rect r="r" b="b" t="t" l="l"/>
            <a:pathLst>
              <a:path h="6495386" w="7530385">
                <a:moveTo>
                  <a:pt x="0" y="0"/>
                </a:moveTo>
                <a:lnTo>
                  <a:pt x="7530385" y="0"/>
                </a:lnTo>
                <a:lnTo>
                  <a:pt x="7530385" y="6495386"/>
                </a:lnTo>
                <a:lnTo>
                  <a:pt x="0" y="6495386"/>
                </a:lnTo>
                <a:lnTo>
                  <a:pt x="0" y="0"/>
                </a:lnTo>
                <a:close/>
              </a:path>
            </a:pathLst>
          </a:custGeom>
          <a:blipFill>
            <a:blip r:embed="rId2"/>
            <a:stretch>
              <a:fillRect l="0" t="0" r="-29707" b="0"/>
            </a:stretch>
          </a:blipFill>
        </p:spPr>
      </p:sp>
      <p:sp>
        <p:nvSpPr>
          <p:cNvPr name="TextBox 3" id="3"/>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1"/>
                <a:ea typeface="Open Sans 1"/>
                <a:cs typeface="Open Sans 1"/>
                <a:sym typeface="Open Sans 1"/>
              </a:rPr>
              <a:t>6</a:t>
            </a:r>
          </a:p>
        </p:txBody>
      </p:sp>
      <p:sp>
        <p:nvSpPr>
          <p:cNvPr name="TextBox 4" id="4"/>
          <p:cNvSpPr txBox="true"/>
          <p:nvPr/>
        </p:nvSpPr>
        <p:spPr>
          <a:xfrm rot="0">
            <a:off x="1686434" y="522217"/>
            <a:ext cx="14915133" cy="908192"/>
          </a:xfrm>
          <a:prstGeom prst="rect">
            <a:avLst/>
          </a:prstGeom>
        </p:spPr>
        <p:txBody>
          <a:bodyPr anchor="t" rtlCol="false" tIns="0" lIns="0" bIns="0" rIns="0">
            <a:spAutoFit/>
          </a:bodyPr>
          <a:lstStyle/>
          <a:p>
            <a:pPr algn="ctr">
              <a:lnSpc>
                <a:spcPts val="7417"/>
              </a:lnSpc>
            </a:pPr>
            <a:r>
              <a:rPr lang="en-US" sz="5298" b="true">
                <a:solidFill>
                  <a:srgbClr val="000000"/>
                </a:solidFill>
                <a:latin typeface="Open Sans 1 Bold"/>
                <a:ea typeface="Open Sans 1 Bold"/>
                <a:cs typeface="Open Sans 1 Bold"/>
                <a:sym typeface="Open Sans 1 Bold"/>
              </a:rPr>
              <a:t>Foto dalillar</a:t>
            </a:r>
          </a:p>
        </p:txBody>
      </p:sp>
      <p:sp>
        <p:nvSpPr>
          <p:cNvPr name="TextBox 5" id="5"/>
          <p:cNvSpPr txBox="true"/>
          <p:nvPr/>
        </p:nvSpPr>
        <p:spPr>
          <a:xfrm rot="0">
            <a:off x="328455" y="1932577"/>
            <a:ext cx="9798593" cy="7315171"/>
          </a:xfrm>
          <a:prstGeom prst="rect">
            <a:avLst/>
          </a:prstGeom>
        </p:spPr>
        <p:txBody>
          <a:bodyPr anchor="t" rtlCol="false" tIns="0" lIns="0" bIns="0" rIns="0">
            <a:spAutoFit/>
          </a:bodyPr>
          <a:lstStyle/>
          <a:p>
            <a:pPr algn="ctr">
              <a:lnSpc>
                <a:spcPts val="5251"/>
              </a:lnSpc>
              <a:spcBef>
                <a:spcPct val="0"/>
              </a:spcBef>
            </a:pPr>
            <a:r>
              <a:rPr lang="en-US" sz="3751">
                <a:solidFill>
                  <a:srgbClr val="000000"/>
                </a:solidFill>
                <a:latin typeface="Open Sans 1"/>
                <a:ea typeface="Open Sans 1"/>
                <a:cs typeface="Open Sans 1"/>
                <a:sym typeface="Open Sans 1"/>
              </a:rPr>
              <a:t> Foto (tasvir) dalillar voqeaning aniq, o‘zgarmas ko‘rinishini berishi bilan ajralib turadi. Ular real vaziyatni aynan qanday bo‘lganini ko‘rsatadi.</a:t>
            </a:r>
          </a:p>
          <a:p>
            <a:pPr algn="ctr">
              <a:lnSpc>
                <a:spcPts val="5251"/>
              </a:lnSpc>
              <a:spcBef>
                <a:spcPct val="0"/>
              </a:spcBef>
            </a:pPr>
            <a:r>
              <a:rPr lang="en-US" sz="3751">
                <a:solidFill>
                  <a:srgbClr val="000000"/>
                </a:solidFill>
                <a:latin typeface="Open Sans 1"/>
                <a:ea typeface="Open Sans 1"/>
                <a:cs typeface="Open Sans 1"/>
                <a:sym typeface="Open Sans 1"/>
              </a:rPr>
              <a:t> Foto dalillar voqeaning ob’ektiv tasvirini beradi, subyektiv talqinlarni kamaytiradi va ekspertiza o‘tkazishga imkon yaratadi. Zamonaviy texnologiyalar tufayli foto dalillarning aniqligi va sifatini tekshirish osonlashgan.</a:t>
            </a:r>
          </a:p>
          <a:p>
            <a:pPr algn="ctr">
              <a:lnSpc>
                <a:spcPts val="5251"/>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DFDF5"/>
        </a:solidFill>
      </p:bgPr>
    </p:bg>
    <p:spTree>
      <p:nvGrpSpPr>
        <p:cNvPr id="1" name=""/>
        <p:cNvGrpSpPr/>
        <p:nvPr/>
      </p:nvGrpSpPr>
      <p:grpSpPr>
        <a:xfrm>
          <a:off x="0" y="0"/>
          <a:ext cx="0" cy="0"/>
          <a:chOff x="0" y="0"/>
          <a:chExt cx="0" cy="0"/>
        </a:xfrm>
      </p:grpSpPr>
      <p:sp>
        <p:nvSpPr>
          <p:cNvPr name="Freeform 2" id="2"/>
          <p:cNvSpPr/>
          <p:nvPr/>
        </p:nvSpPr>
        <p:spPr>
          <a:xfrm flipH="false" flipV="false" rot="0">
            <a:off x="797671" y="2182259"/>
            <a:ext cx="8805429" cy="1722804"/>
          </a:xfrm>
          <a:custGeom>
            <a:avLst/>
            <a:gdLst/>
            <a:ahLst/>
            <a:cxnLst/>
            <a:rect r="r" b="b" t="t" l="l"/>
            <a:pathLst>
              <a:path h="1722804" w="8805429">
                <a:moveTo>
                  <a:pt x="0" y="0"/>
                </a:moveTo>
                <a:lnTo>
                  <a:pt x="8805429" y="0"/>
                </a:lnTo>
                <a:lnTo>
                  <a:pt x="8805429" y="1722804"/>
                </a:lnTo>
                <a:lnTo>
                  <a:pt x="0" y="1722804"/>
                </a:lnTo>
                <a:lnTo>
                  <a:pt x="0" y="0"/>
                </a:lnTo>
                <a:close/>
              </a:path>
            </a:pathLst>
          </a:custGeom>
          <a:blipFill>
            <a:blip r:embed="rId2">
              <a:extLst>
                <a:ext uri="{96DAC541-7B7A-43D3-8B79-37D633B846F1}">
                  <asvg:svgBlip xmlns:asvg="http://schemas.microsoft.com/office/drawing/2016/SVG/main" r:embed="rId3"/>
                </a:ext>
              </a:extLst>
            </a:blip>
            <a:stretch>
              <a:fillRect l="0" t="-5" r="0" b="-5"/>
            </a:stretch>
          </a:blipFill>
        </p:spPr>
      </p:sp>
      <p:sp>
        <p:nvSpPr>
          <p:cNvPr name="Freeform 3" id="3"/>
          <p:cNvSpPr/>
          <p:nvPr/>
        </p:nvSpPr>
        <p:spPr>
          <a:xfrm flipH="false" flipV="false" rot="0">
            <a:off x="835118" y="4610822"/>
            <a:ext cx="8805429" cy="2017680"/>
          </a:xfrm>
          <a:custGeom>
            <a:avLst/>
            <a:gdLst/>
            <a:ahLst/>
            <a:cxnLst/>
            <a:rect r="r" b="b" t="t" l="l"/>
            <a:pathLst>
              <a:path h="2017680" w="8805429">
                <a:moveTo>
                  <a:pt x="0" y="0"/>
                </a:moveTo>
                <a:lnTo>
                  <a:pt x="8805429" y="0"/>
                </a:lnTo>
                <a:lnTo>
                  <a:pt x="8805429" y="2017680"/>
                </a:lnTo>
                <a:lnTo>
                  <a:pt x="0" y="2017680"/>
                </a:lnTo>
                <a:lnTo>
                  <a:pt x="0" y="0"/>
                </a:lnTo>
                <a:close/>
              </a:path>
            </a:pathLst>
          </a:custGeom>
          <a:blipFill>
            <a:blip r:embed="rId4">
              <a:extLst>
                <a:ext uri="{96DAC541-7B7A-43D3-8B79-37D633B846F1}">
                  <asvg:svgBlip xmlns:asvg="http://schemas.microsoft.com/office/drawing/2016/SVG/main" r:embed="rId5"/>
                </a:ext>
              </a:extLst>
            </a:blip>
            <a:stretch>
              <a:fillRect l="0" t="-10" r="0" b="-10"/>
            </a:stretch>
          </a:blipFill>
        </p:spPr>
      </p:sp>
      <p:sp>
        <p:nvSpPr>
          <p:cNvPr name="Freeform 4" id="4"/>
          <p:cNvSpPr/>
          <p:nvPr/>
        </p:nvSpPr>
        <p:spPr>
          <a:xfrm flipH="false" flipV="false" rot="0">
            <a:off x="1178657" y="7116459"/>
            <a:ext cx="8727567" cy="1990979"/>
          </a:xfrm>
          <a:custGeom>
            <a:avLst/>
            <a:gdLst/>
            <a:ahLst/>
            <a:cxnLst/>
            <a:rect r="r" b="b" t="t" l="l"/>
            <a:pathLst>
              <a:path h="1990979" w="8727567">
                <a:moveTo>
                  <a:pt x="0" y="0"/>
                </a:moveTo>
                <a:lnTo>
                  <a:pt x="8727567" y="0"/>
                </a:lnTo>
                <a:lnTo>
                  <a:pt x="8727567" y="1990979"/>
                </a:lnTo>
                <a:lnTo>
                  <a:pt x="0" y="1990979"/>
                </a:lnTo>
                <a:lnTo>
                  <a:pt x="0" y="0"/>
                </a:lnTo>
                <a:close/>
              </a:path>
            </a:pathLst>
          </a:custGeom>
          <a:blipFill>
            <a:blip r:embed="rId6">
              <a:extLst>
                <a:ext uri="{96DAC541-7B7A-43D3-8B79-37D633B846F1}">
                  <asvg:svgBlip xmlns:asvg="http://schemas.microsoft.com/office/drawing/2016/SVG/main" r:embed="rId7"/>
                </a:ext>
              </a:extLst>
            </a:blip>
            <a:stretch>
              <a:fillRect l="0" t="-193" r="0" b="-193"/>
            </a:stretch>
          </a:blipFill>
        </p:spPr>
      </p:sp>
      <p:grpSp>
        <p:nvGrpSpPr>
          <p:cNvPr name="Group 5" id="5"/>
          <p:cNvGrpSpPr/>
          <p:nvPr/>
        </p:nvGrpSpPr>
        <p:grpSpPr>
          <a:xfrm rot="0">
            <a:off x="11562925" y="3149554"/>
            <a:ext cx="5555456" cy="5306949"/>
            <a:chOff x="0" y="0"/>
            <a:chExt cx="7407275" cy="7075932"/>
          </a:xfrm>
        </p:grpSpPr>
        <p:sp>
          <p:nvSpPr>
            <p:cNvPr name="Freeform 6" id="6"/>
            <p:cNvSpPr/>
            <p:nvPr/>
          </p:nvSpPr>
          <p:spPr>
            <a:xfrm flipH="false" flipV="false" rot="0">
              <a:off x="0" y="0"/>
              <a:ext cx="7407275" cy="7075932"/>
            </a:xfrm>
            <a:custGeom>
              <a:avLst/>
              <a:gdLst/>
              <a:ahLst/>
              <a:cxnLst/>
              <a:rect r="r" b="b" t="t" l="l"/>
              <a:pathLst>
                <a:path h="7075932" w="7407275">
                  <a:moveTo>
                    <a:pt x="167894" y="0"/>
                  </a:moveTo>
                  <a:lnTo>
                    <a:pt x="7239381" y="0"/>
                  </a:lnTo>
                  <a:cubicBezTo>
                    <a:pt x="7283958" y="0"/>
                    <a:pt x="7326630" y="17653"/>
                    <a:pt x="7358126" y="49149"/>
                  </a:cubicBezTo>
                  <a:cubicBezTo>
                    <a:pt x="7389623" y="80645"/>
                    <a:pt x="7407275" y="123317"/>
                    <a:pt x="7407275" y="167894"/>
                  </a:cubicBezTo>
                  <a:lnTo>
                    <a:pt x="7407275" y="6908038"/>
                  </a:lnTo>
                  <a:cubicBezTo>
                    <a:pt x="7407275" y="7000748"/>
                    <a:pt x="7332091" y="7075932"/>
                    <a:pt x="7239381" y="7075932"/>
                  </a:cubicBezTo>
                  <a:lnTo>
                    <a:pt x="167894" y="7075932"/>
                  </a:lnTo>
                  <a:cubicBezTo>
                    <a:pt x="123317" y="7075932"/>
                    <a:pt x="80645" y="7058279"/>
                    <a:pt x="49149" y="7026783"/>
                  </a:cubicBezTo>
                  <a:cubicBezTo>
                    <a:pt x="17653" y="6995287"/>
                    <a:pt x="0" y="6952615"/>
                    <a:pt x="0" y="6908038"/>
                  </a:cubicBezTo>
                  <a:lnTo>
                    <a:pt x="0" y="167894"/>
                  </a:lnTo>
                  <a:cubicBezTo>
                    <a:pt x="0" y="75184"/>
                    <a:pt x="75184" y="0"/>
                    <a:pt x="167894" y="0"/>
                  </a:cubicBezTo>
                  <a:close/>
                </a:path>
              </a:pathLst>
            </a:custGeom>
            <a:blipFill>
              <a:blip r:embed="rId8"/>
              <a:stretch>
                <a:fillRect l="-35258" t="0" r="-7901" b="0"/>
              </a:stretch>
            </a:blipFill>
          </p:spPr>
        </p:sp>
      </p:grpSp>
      <p:sp>
        <p:nvSpPr>
          <p:cNvPr name="Freeform 7" id="7"/>
          <p:cNvSpPr/>
          <p:nvPr/>
        </p:nvSpPr>
        <p:spPr>
          <a:xfrm flipH="false" flipV="false" rot="0">
            <a:off x="755626" y="8356283"/>
            <a:ext cx="1186995" cy="1186995"/>
          </a:xfrm>
          <a:custGeom>
            <a:avLst/>
            <a:gdLst/>
            <a:ahLst/>
            <a:cxnLst/>
            <a:rect r="r" b="b" t="t" l="l"/>
            <a:pathLst>
              <a:path h="1186995" w="1186995">
                <a:moveTo>
                  <a:pt x="0" y="0"/>
                </a:moveTo>
                <a:lnTo>
                  <a:pt x="1186995" y="0"/>
                </a:lnTo>
                <a:lnTo>
                  <a:pt x="1186995" y="1186995"/>
                </a:lnTo>
                <a:lnTo>
                  <a:pt x="0" y="118699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8" id="8"/>
          <p:cNvGrpSpPr/>
          <p:nvPr/>
        </p:nvGrpSpPr>
        <p:grpSpPr>
          <a:xfrm rot="0">
            <a:off x="7566635" y="376266"/>
            <a:ext cx="9792081" cy="1783429"/>
            <a:chOff x="0" y="0"/>
            <a:chExt cx="13056108" cy="2377906"/>
          </a:xfrm>
        </p:grpSpPr>
        <p:sp>
          <p:nvSpPr>
            <p:cNvPr name="Freeform 9" id="9"/>
            <p:cNvSpPr/>
            <p:nvPr/>
          </p:nvSpPr>
          <p:spPr>
            <a:xfrm flipH="false" flipV="false" rot="0">
              <a:off x="0" y="0"/>
              <a:ext cx="13056108" cy="2377906"/>
            </a:xfrm>
            <a:custGeom>
              <a:avLst/>
              <a:gdLst/>
              <a:ahLst/>
              <a:cxnLst/>
              <a:rect r="r" b="b" t="t" l="l"/>
              <a:pathLst>
                <a:path h="2377906" w="13056108">
                  <a:moveTo>
                    <a:pt x="0" y="0"/>
                  </a:moveTo>
                  <a:lnTo>
                    <a:pt x="13056108" y="0"/>
                  </a:lnTo>
                  <a:lnTo>
                    <a:pt x="13056108" y="2377906"/>
                  </a:lnTo>
                  <a:lnTo>
                    <a:pt x="0" y="2377906"/>
                  </a:lnTo>
                  <a:close/>
                </a:path>
              </a:pathLst>
            </a:custGeom>
            <a:solidFill>
              <a:srgbClr val="000000">
                <a:alpha val="0"/>
              </a:srgbClr>
            </a:solidFill>
          </p:spPr>
        </p:sp>
        <p:sp>
          <p:nvSpPr>
            <p:cNvPr name="TextBox 10" id="10"/>
            <p:cNvSpPr txBox="true"/>
            <p:nvPr/>
          </p:nvSpPr>
          <p:spPr>
            <a:xfrm>
              <a:off x="0" y="-66675"/>
              <a:ext cx="13056108" cy="2444581"/>
            </a:xfrm>
            <a:prstGeom prst="rect">
              <a:avLst/>
            </a:prstGeom>
          </p:spPr>
          <p:txBody>
            <a:bodyPr anchor="t" rtlCol="false" tIns="0" lIns="0" bIns="0" rIns="0"/>
            <a:lstStyle/>
            <a:p>
              <a:pPr algn="r">
                <a:lnSpc>
                  <a:spcPts val="4365"/>
                </a:lnSpc>
              </a:pPr>
              <a:r>
                <a:rPr lang="en-US" sz="3699" b="true">
                  <a:solidFill>
                    <a:srgbClr val="283C4C"/>
                  </a:solidFill>
                  <a:latin typeface="Akzidenz-Grotesk Bold"/>
                  <a:ea typeface="Akzidenz-Grotesk Bold"/>
                  <a:cs typeface="Akzidenz-Grotesk Bold"/>
                  <a:sym typeface="Akzidenz-Grotesk Bold"/>
                </a:rPr>
                <a:t>AUDIO DALILLARNING AHAMIYATI</a:t>
              </a:r>
            </a:p>
          </p:txBody>
        </p:sp>
      </p:grpSp>
      <p:sp>
        <p:nvSpPr>
          <p:cNvPr name="Freeform 11" id="11"/>
          <p:cNvSpPr/>
          <p:nvPr/>
        </p:nvSpPr>
        <p:spPr>
          <a:xfrm flipH="false" flipV="false" rot="0">
            <a:off x="569176" y="743520"/>
            <a:ext cx="4518700" cy="1341820"/>
          </a:xfrm>
          <a:custGeom>
            <a:avLst/>
            <a:gdLst/>
            <a:ahLst/>
            <a:cxnLst/>
            <a:rect r="r" b="b" t="t" l="l"/>
            <a:pathLst>
              <a:path h="1341820" w="4518700">
                <a:moveTo>
                  <a:pt x="0" y="0"/>
                </a:moveTo>
                <a:lnTo>
                  <a:pt x="4518700" y="0"/>
                </a:lnTo>
                <a:lnTo>
                  <a:pt x="4518700" y="1341820"/>
                </a:lnTo>
                <a:lnTo>
                  <a:pt x="0" y="1341820"/>
                </a:lnTo>
                <a:lnTo>
                  <a:pt x="0" y="0"/>
                </a:lnTo>
                <a:close/>
              </a:path>
            </a:pathLst>
          </a:custGeom>
          <a:blipFill>
            <a:blip r:embed="rId11">
              <a:extLst>
                <a:ext uri="{96DAC541-7B7A-43D3-8B79-37D633B846F1}">
                  <asvg:svgBlip xmlns:asvg="http://schemas.microsoft.com/office/drawing/2016/SVG/main" r:embed="rId12"/>
                </a:ext>
              </a:extLst>
            </a:blip>
            <a:stretch>
              <a:fillRect l="0" t="-336" r="0" b="-336"/>
            </a:stretch>
          </a:blipFill>
        </p:spPr>
      </p:sp>
      <p:sp>
        <p:nvSpPr>
          <p:cNvPr name="Freeform 12" id="12"/>
          <p:cNvSpPr/>
          <p:nvPr/>
        </p:nvSpPr>
        <p:spPr>
          <a:xfrm flipH="false" flipV="false" rot="0">
            <a:off x="6162316" y="743520"/>
            <a:ext cx="1274585" cy="1274585"/>
          </a:xfrm>
          <a:custGeom>
            <a:avLst/>
            <a:gdLst/>
            <a:ahLst/>
            <a:cxnLst/>
            <a:rect r="r" b="b" t="t" l="l"/>
            <a:pathLst>
              <a:path h="1274585" w="1274585">
                <a:moveTo>
                  <a:pt x="0" y="0"/>
                </a:moveTo>
                <a:lnTo>
                  <a:pt x="1274585" y="0"/>
                </a:lnTo>
                <a:lnTo>
                  <a:pt x="1274585" y="1274585"/>
                </a:lnTo>
                <a:lnTo>
                  <a:pt x="0" y="1274585"/>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nvGrpSpPr>
          <p:cNvPr name="Group 13" id="13"/>
          <p:cNvGrpSpPr/>
          <p:nvPr/>
        </p:nvGrpSpPr>
        <p:grpSpPr>
          <a:xfrm rot="0">
            <a:off x="1178657" y="2534520"/>
            <a:ext cx="8118351" cy="1181002"/>
            <a:chOff x="0" y="0"/>
            <a:chExt cx="10824468" cy="1574670"/>
          </a:xfrm>
        </p:grpSpPr>
        <p:sp>
          <p:nvSpPr>
            <p:cNvPr name="Freeform 14" id="14"/>
            <p:cNvSpPr/>
            <p:nvPr/>
          </p:nvSpPr>
          <p:spPr>
            <a:xfrm flipH="false" flipV="false" rot="0">
              <a:off x="0" y="0"/>
              <a:ext cx="10824468" cy="1574670"/>
            </a:xfrm>
            <a:custGeom>
              <a:avLst/>
              <a:gdLst/>
              <a:ahLst/>
              <a:cxnLst/>
              <a:rect r="r" b="b" t="t" l="l"/>
              <a:pathLst>
                <a:path h="1574670" w="10824468">
                  <a:moveTo>
                    <a:pt x="0" y="0"/>
                  </a:moveTo>
                  <a:lnTo>
                    <a:pt x="10824468" y="0"/>
                  </a:lnTo>
                  <a:lnTo>
                    <a:pt x="10824468" y="1574670"/>
                  </a:lnTo>
                  <a:lnTo>
                    <a:pt x="0" y="1574670"/>
                  </a:lnTo>
                  <a:close/>
                </a:path>
              </a:pathLst>
            </a:custGeom>
            <a:solidFill>
              <a:srgbClr val="000000">
                <a:alpha val="0"/>
              </a:srgbClr>
            </a:solidFill>
          </p:spPr>
        </p:sp>
        <p:sp>
          <p:nvSpPr>
            <p:cNvPr name="TextBox 15" id="15"/>
            <p:cNvSpPr txBox="true"/>
            <p:nvPr/>
          </p:nvSpPr>
          <p:spPr>
            <a:xfrm>
              <a:off x="0" y="-57150"/>
              <a:ext cx="10824468" cy="1631820"/>
            </a:xfrm>
            <a:prstGeom prst="rect">
              <a:avLst/>
            </a:prstGeom>
          </p:spPr>
          <p:txBody>
            <a:bodyPr anchor="t" rtlCol="false" tIns="0" lIns="0" bIns="0" rIns="0"/>
            <a:lstStyle/>
            <a:p>
              <a:pPr algn="ctr">
                <a:lnSpc>
                  <a:spcPts val="4339"/>
                </a:lnSpc>
              </a:pPr>
              <a:r>
                <a:rPr lang="en-US" sz="3099">
                  <a:solidFill>
                    <a:srgbClr val="283C4C"/>
                  </a:solidFill>
                  <a:latin typeface="Open Sans 2"/>
                  <a:ea typeface="Open Sans 2"/>
                  <a:cs typeface="Open Sans 2"/>
                  <a:sym typeface="Open Sans 2"/>
                </a:rPr>
                <a:t>Mulo</a:t>
              </a:r>
              <a:r>
                <a:rPr lang="en-US" sz="3099">
                  <a:solidFill>
                    <a:srgbClr val="283C4C"/>
                  </a:solidFill>
                  <a:latin typeface="Open Sans 2"/>
                  <a:ea typeface="Open Sans 2"/>
                  <a:cs typeface="Open Sans 2"/>
                  <a:sym typeface="Open Sans 2"/>
                </a:rPr>
                <a:t>qotning aynan qanday bo‘lganini tasvirlaydi. </a:t>
              </a:r>
            </a:p>
          </p:txBody>
        </p:sp>
      </p:grpSp>
      <p:grpSp>
        <p:nvGrpSpPr>
          <p:cNvPr name="Group 16" id="16"/>
          <p:cNvGrpSpPr/>
          <p:nvPr/>
        </p:nvGrpSpPr>
        <p:grpSpPr>
          <a:xfrm rot="0">
            <a:off x="1066731" y="4977555"/>
            <a:ext cx="8342203" cy="1650947"/>
            <a:chOff x="0" y="0"/>
            <a:chExt cx="10918927" cy="2160889"/>
          </a:xfrm>
        </p:grpSpPr>
        <p:sp>
          <p:nvSpPr>
            <p:cNvPr name="Freeform 17" id="17"/>
            <p:cNvSpPr/>
            <p:nvPr/>
          </p:nvSpPr>
          <p:spPr>
            <a:xfrm flipH="false" flipV="false" rot="0">
              <a:off x="0" y="0"/>
              <a:ext cx="10918927" cy="2160889"/>
            </a:xfrm>
            <a:custGeom>
              <a:avLst/>
              <a:gdLst/>
              <a:ahLst/>
              <a:cxnLst/>
              <a:rect r="r" b="b" t="t" l="l"/>
              <a:pathLst>
                <a:path h="2160889" w="10918927">
                  <a:moveTo>
                    <a:pt x="0" y="0"/>
                  </a:moveTo>
                  <a:lnTo>
                    <a:pt x="10918927" y="0"/>
                  </a:lnTo>
                  <a:lnTo>
                    <a:pt x="10918927" y="2160889"/>
                  </a:lnTo>
                  <a:lnTo>
                    <a:pt x="0" y="2160889"/>
                  </a:lnTo>
                  <a:close/>
                </a:path>
              </a:pathLst>
            </a:custGeom>
            <a:solidFill>
              <a:srgbClr val="000000">
                <a:alpha val="0"/>
              </a:srgbClr>
            </a:solidFill>
          </p:spPr>
        </p:sp>
        <p:sp>
          <p:nvSpPr>
            <p:cNvPr name="TextBox 18" id="18"/>
            <p:cNvSpPr txBox="true"/>
            <p:nvPr/>
          </p:nvSpPr>
          <p:spPr>
            <a:xfrm>
              <a:off x="0" y="-57150"/>
              <a:ext cx="10918927" cy="2218039"/>
            </a:xfrm>
            <a:prstGeom prst="rect">
              <a:avLst/>
            </a:prstGeom>
          </p:spPr>
          <p:txBody>
            <a:bodyPr anchor="t" rtlCol="false" tIns="0" lIns="0" bIns="0" rIns="0"/>
            <a:lstStyle/>
            <a:p>
              <a:pPr algn="ctr">
                <a:lnSpc>
                  <a:spcPts val="4255"/>
                </a:lnSpc>
              </a:pPr>
              <a:r>
                <a:rPr lang="en-US" sz="3041">
                  <a:solidFill>
                    <a:srgbClr val="283C4C"/>
                  </a:solidFill>
                  <a:latin typeface="Open Sans 2"/>
                  <a:ea typeface="Open Sans 2"/>
                  <a:cs typeface="Open Sans 2"/>
                  <a:sym typeface="Open Sans 2"/>
                </a:rPr>
                <a:t>Sh</a:t>
              </a:r>
              <a:r>
                <a:rPr lang="en-US" sz="3041">
                  <a:solidFill>
                    <a:srgbClr val="283C4C"/>
                  </a:solidFill>
                  <a:latin typeface="Open Sans 2"/>
                  <a:ea typeface="Open Sans 2"/>
                  <a:cs typeface="Open Sans 2"/>
                  <a:sym typeface="Open Sans 2"/>
                </a:rPr>
                <a:t>axsning ovozi orqali identifikatsiya qilish imkonini beradi.</a:t>
              </a:r>
            </a:p>
          </p:txBody>
        </p:sp>
      </p:grpSp>
      <p:grpSp>
        <p:nvGrpSpPr>
          <p:cNvPr name="Group 19" id="19"/>
          <p:cNvGrpSpPr/>
          <p:nvPr/>
        </p:nvGrpSpPr>
        <p:grpSpPr>
          <a:xfrm rot="0">
            <a:off x="1522196" y="7580094"/>
            <a:ext cx="8118351" cy="1752819"/>
            <a:chOff x="0" y="0"/>
            <a:chExt cx="10824468" cy="2337091"/>
          </a:xfrm>
        </p:grpSpPr>
        <p:sp>
          <p:nvSpPr>
            <p:cNvPr name="Freeform 20" id="20"/>
            <p:cNvSpPr/>
            <p:nvPr/>
          </p:nvSpPr>
          <p:spPr>
            <a:xfrm flipH="false" flipV="false" rot="0">
              <a:off x="0" y="0"/>
              <a:ext cx="10824468" cy="2337091"/>
            </a:xfrm>
            <a:custGeom>
              <a:avLst/>
              <a:gdLst/>
              <a:ahLst/>
              <a:cxnLst/>
              <a:rect r="r" b="b" t="t" l="l"/>
              <a:pathLst>
                <a:path h="2337091" w="10824468">
                  <a:moveTo>
                    <a:pt x="0" y="0"/>
                  </a:moveTo>
                  <a:lnTo>
                    <a:pt x="10824468" y="0"/>
                  </a:lnTo>
                  <a:lnTo>
                    <a:pt x="10824468" y="2337091"/>
                  </a:lnTo>
                  <a:lnTo>
                    <a:pt x="0" y="2337091"/>
                  </a:lnTo>
                  <a:close/>
                </a:path>
              </a:pathLst>
            </a:custGeom>
            <a:solidFill>
              <a:srgbClr val="000000">
                <a:alpha val="0"/>
              </a:srgbClr>
            </a:solidFill>
          </p:spPr>
        </p:sp>
        <p:sp>
          <p:nvSpPr>
            <p:cNvPr name="TextBox 21" id="21"/>
            <p:cNvSpPr txBox="true"/>
            <p:nvPr/>
          </p:nvSpPr>
          <p:spPr>
            <a:xfrm>
              <a:off x="0" y="-57150"/>
              <a:ext cx="10824468" cy="2394241"/>
            </a:xfrm>
            <a:prstGeom prst="rect">
              <a:avLst/>
            </a:prstGeom>
          </p:spPr>
          <p:txBody>
            <a:bodyPr anchor="t" rtlCol="false" tIns="0" lIns="0" bIns="0" rIns="0"/>
            <a:lstStyle/>
            <a:p>
              <a:pPr algn="ctr">
                <a:lnSpc>
                  <a:spcPts val="4590"/>
                </a:lnSpc>
              </a:pPr>
              <a:r>
                <a:rPr lang="en-US" sz="3278">
                  <a:solidFill>
                    <a:srgbClr val="283C4C"/>
                  </a:solidFill>
                  <a:latin typeface="Open Sans 2"/>
                  <a:ea typeface="Open Sans 2"/>
                  <a:cs typeface="Open Sans 2"/>
                  <a:sym typeface="Open Sans 2"/>
                </a:rPr>
                <a:t> O‘zgartirilgan yoki montaj qilinganligi tekshirilishi mumkin. </a:t>
              </a:r>
            </a:p>
          </p:txBody>
        </p:sp>
      </p:grpSp>
      <p:sp>
        <p:nvSpPr>
          <p:cNvPr name="TextBox 22" id="22"/>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1"/>
                <a:ea typeface="Open Sans 1"/>
                <a:cs typeface="Open Sans 1"/>
                <a:sym typeface="Open Sans 1"/>
              </a:rPr>
              <a:t>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DFDF5"/>
        </a:solidFill>
      </p:bgPr>
    </p:bg>
    <p:spTree>
      <p:nvGrpSpPr>
        <p:cNvPr id="1" name=""/>
        <p:cNvGrpSpPr/>
        <p:nvPr/>
      </p:nvGrpSpPr>
      <p:grpSpPr>
        <a:xfrm>
          <a:off x="0" y="0"/>
          <a:ext cx="0" cy="0"/>
          <a:chOff x="0" y="0"/>
          <a:chExt cx="0" cy="0"/>
        </a:xfrm>
      </p:grpSpPr>
      <p:grpSp>
        <p:nvGrpSpPr>
          <p:cNvPr name="Group 2" id="2"/>
          <p:cNvGrpSpPr/>
          <p:nvPr/>
        </p:nvGrpSpPr>
        <p:grpSpPr>
          <a:xfrm rot="0">
            <a:off x="13053006" y="2941955"/>
            <a:ext cx="4206294" cy="6868656"/>
            <a:chOff x="0" y="0"/>
            <a:chExt cx="4514596" cy="7372096"/>
          </a:xfrm>
        </p:grpSpPr>
        <p:sp>
          <p:nvSpPr>
            <p:cNvPr name="Freeform 3" id="3"/>
            <p:cNvSpPr/>
            <p:nvPr/>
          </p:nvSpPr>
          <p:spPr>
            <a:xfrm flipH="false" flipV="false" rot="0">
              <a:off x="0" y="0"/>
              <a:ext cx="4514596" cy="7372096"/>
            </a:xfrm>
            <a:custGeom>
              <a:avLst/>
              <a:gdLst/>
              <a:ahLst/>
              <a:cxnLst/>
              <a:rect r="r" b="b" t="t" l="l"/>
              <a:pathLst>
                <a:path h="7372096" w="4514596">
                  <a:moveTo>
                    <a:pt x="275463" y="0"/>
                  </a:moveTo>
                  <a:lnTo>
                    <a:pt x="4239133" y="0"/>
                  </a:lnTo>
                  <a:cubicBezTo>
                    <a:pt x="4391279" y="0"/>
                    <a:pt x="4514596" y="123317"/>
                    <a:pt x="4514596" y="275463"/>
                  </a:cubicBezTo>
                  <a:lnTo>
                    <a:pt x="4514596" y="7096633"/>
                  </a:lnTo>
                  <a:cubicBezTo>
                    <a:pt x="4514596" y="7248778"/>
                    <a:pt x="4391279" y="7372096"/>
                    <a:pt x="4239133" y="7372096"/>
                  </a:cubicBezTo>
                  <a:lnTo>
                    <a:pt x="275463" y="7372096"/>
                  </a:lnTo>
                  <a:cubicBezTo>
                    <a:pt x="202438" y="7372096"/>
                    <a:pt x="132334" y="7343013"/>
                    <a:pt x="80645" y="7291451"/>
                  </a:cubicBezTo>
                  <a:cubicBezTo>
                    <a:pt x="28956" y="7239889"/>
                    <a:pt x="0" y="7169658"/>
                    <a:pt x="0" y="7096633"/>
                  </a:cubicBezTo>
                  <a:lnTo>
                    <a:pt x="0" y="275463"/>
                  </a:lnTo>
                  <a:cubicBezTo>
                    <a:pt x="0" y="123317"/>
                    <a:pt x="123317" y="0"/>
                    <a:pt x="275463" y="0"/>
                  </a:cubicBezTo>
                  <a:close/>
                </a:path>
              </a:pathLst>
            </a:custGeom>
            <a:blipFill>
              <a:blip r:embed="rId2"/>
              <a:stretch>
                <a:fillRect l="-72359" t="0" r="-72359" b="0"/>
              </a:stretch>
            </a:blipFill>
          </p:spPr>
        </p:sp>
      </p:grpSp>
      <p:grpSp>
        <p:nvGrpSpPr>
          <p:cNvPr name="Group 4" id="4"/>
          <p:cNvGrpSpPr/>
          <p:nvPr/>
        </p:nvGrpSpPr>
        <p:grpSpPr>
          <a:xfrm rot="0">
            <a:off x="1028700" y="812006"/>
            <a:ext cx="8747958" cy="2129949"/>
            <a:chOff x="0" y="0"/>
            <a:chExt cx="11663944" cy="2839932"/>
          </a:xfrm>
        </p:grpSpPr>
        <p:sp>
          <p:nvSpPr>
            <p:cNvPr name="Freeform 5" id="5"/>
            <p:cNvSpPr/>
            <p:nvPr/>
          </p:nvSpPr>
          <p:spPr>
            <a:xfrm flipH="false" flipV="false" rot="0">
              <a:off x="0" y="0"/>
              <a:ext cx="11663944" cy="2839932"/>
            </a:xfrm>
            <a:custGeom>
              <a:avLst/>
              <a:gdLst/>
              <a:ahLst/>
              <a:cxnLst/>
              <a:rect r="r" b="b" t="t" l="l"/>
              <a:pathLst>
                <a:path h="2839932" w="11663944">
                  <a:moveTo>
                    <a:pt x="0" y="0"/>
                  </a:moveTo>
                  <a:lnTo>
                    <a:pt x="11663944" y="0"/>
                  </a:lnTo>
                  <a:lnTo>
                    <a:pt x="11663944" y="2839932"/>
                  </a:lnTo>
                  <a:lnTo>
                    <a:pt x="0" y="2839932"/>
                  </a:lnTo>
                  <a:close/>
                </a:path>
              </a:pathLst>
            </a:custGeom>
            <a:solidFill>
              <a:srgbClr val="000000">
                <a:alpha val="0"/>
              </a:srgbClr>
            </a:solidFill>
          </p:spPr>
        </p:sp>
        <p:sp>
          <p:nvSpPr>
            <p:cNvPr name="TextBox 6" id="6"/>
            <p:cNvSpPr txBox="true"/>
            <p:nvPr/>
          </p:nvSpPr>
          <p:spPr>
            <a:xfrm>
              <a:off x="0" y="-123825"/>
              <a:ext cx="11663944" cy="2963757"/>
            </a:xfrm>
            <a:prstGeom prst="rect">
              <a:avLst/>
            </a:prstGeom>
          </p:spPr>
          <p:txBody>
            <a:bodyPr anchor="t" rtlCol="false" tIns="0" lIns="0" bIns="0" rIns="0"/>
            <a:lstStyle/>
            <a:p>
              <a:pPr algn="l">
                <a:lnSpc>
                  <a:spcPts val="8259"/>
                </a:lnSpc>
              </a:pPr>
            </a:p>
          </p:txBody>
        </p:sp>
      </p:grpSp>
      <p:sp>
        <p:nvSpPr>
          <p:cNvPr name="TextBox 7" id="7"/>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1"/>
                <a:ea typeface="Open Sans 1"/>
                <a:cs typeface="Open Sans 1"/>
                <a:sym typeface="Open Sans 1"/>
              </a:rPr>
              <a:t>8</a:t>
            </a:r>
          </a:p>
        </p:txBody>
      </p:sp>
      <p:sp>
        <p:nvSpPr>
          <p:cNvPr name="TextBox 8" id="8"/>
          <p:cNvSpPr txBox="true"/>
          <p:nvPr/>
        </p:nvSpPr>
        <p:spPr>
          <a:xfrm rot="0">
            <a:off x="1011471" y="257370"/>
            <a:ext cx="16320457" cy="1380734"/>
          </a:xfrm>
          <a:prstGeom prst="rect">
            <a:avLst/>
          </a:prstGeom>
        </p:spPr>
        <p:txBody>
          <a:bodyPr anchor="t" rtlCol="false" tIns="0" lIns="0" bIns="0" rIns="0">
            <a:spAutoFit/>
          </a:bodyPr>
          <a:lstStyle/>
          <a:p>
            <a:pPr algn="ctr">
              <a:lnSpc>
                <a:spcPts val="11252"/>
              </a:lnSpc>
            </a:pPr>
            <a:r>
              <a:rPr lang="en-US" sz="8037" b="true">
                <a:solidFill>
                  <a:srgbClr val="000000"/>
                </a:solidFill>
                <a:latin typeface="Open Sans 1 Bold"/>
                <a:ea typeface="Open Sans 1 Bold"/>
                <a:cs typeface="Open Sans 1 Bold"/>
                <a:sym typeface="Open Sans 1 Bold"/>
              </a:rPr>
              <a:t>Elektron dalillar:</a:t>
            </a:r>
          </a:p>
        </p:txBody>
      </p:sp>
      <p:sp>
        <p:nvSpPr>
          <p:cNvPr name="TextBox 9" id="9"/>
          <p:cNvSpPr txBox="true"/>
          <p:nvPr/>
        </p:nvSpPr>
        <p:spPr>
          <a:xfrm rot="0">
            <a:off x="641796" y="2043658"/>
            <a:ext cx="11939766" cy="2527873"/>
          </a:xfrm>
          <a:prstGeom prst="rect">
            <a:avLst/>
          </a:prstGeom>
        </p:spPr>
        <p:txBody>
          <a:bodyPr anchor="t" rtlCol="false" tIns="0" lIns="0" bIns="0" rIns="0">
            <a:spAutoFit/>
          </a:bodyPr>
          <a:lstStyle/>
          <a:p>
            <a:pPr algn="l">
              <a:lnSpc>
                <a:spcPts val="5043"/>
              </a:lnSpc>
            </a:pPr>
            <a:r>
              <a:rPr lang="en-US" sz="3602">
                <a:solidFill>
                  <a:srgbClr val="000000"/>
                </a:solidFill>
                <a:latin typeface="Open Sans 1"/>
                <a:ea typeface="Open Sans 1"/>
                <a:cs typeface="Open Sans 1"/>
                <a:sym typeface="Open Sans 1"/>
              </a:rPr>
              <a:t> </a:t>
            </a:r>
            <a:r>
              <a:rPr lang="en-US" sz="3602">
                <a:solidFill>
                  <a:srgbClr val="000000"/>
                </a:solidFill>
                <a:latin typeface="Open Sans 1"/>
                <a:ea typeface="Open Sans 1"/>
                <a:cs typeface="Open Sans 1"/>
                <a:sym typeface="Open Sans 1"/>
              </a:rPr>
              <a:t>Bugungi </a:t>
            </a:r>
            <a:r>
              <a:rPr lang="en-US" sz="3602">
                <a:solidFill>
                  <a:srgbClr val="000000"/>
                </a:solidFill>
                <a:latin typeface="Open Sans 1"/>
                <a:ea typeface="Open Sans 1"/>
                <a:cs typeface="Open Sans 1"/>
                <a:sym typeface="Open Sans 1"/>
              </a:rPr>
              <a:t>k</a:t>
            </a:r>
            <a:r>
              <a:rPr lang="en-US" sz="3602">
                <a:solidFill>
                  <a:srgbClr val="000000"/>
                </a:solidFill>
                <a:latin typeface="Open Sans 1"/>
                <a:ea typeface="Open Sans 1"/>
                <a:cs typeface="Open Sans 1"/>
                <a:sym typeface="Open Sans 1"/>
              </a:rPr>
              <a:t>unda</a:t>
            </a:r>
            <a:r>
              <a:rPr lang="en-US" sz="3602">
                <a:solidFill>
                  <a:srgbClr val="000000"/>
                </a:solidFill>
                <a:latin typeface="Open Sans 1"/>
                <a:ea typeface="Open Sans 1"/>
                <a:cs typeface="Open Sans 1"/>
                <a:sym typeface="Open Sans 1"/>
              </a:rPr>
              <a:t> </a:t>
            </a:r>
            <a:r>
              <a:rPr lang="en-US" sz="3602">
                <a:solidFill>
                  <a:srgbClr val="000000"/>
                </a:solidFill>
                <a:latin typeface="Open Sans 1"/>
                <a:ea typeface="Open Sans 1"/>
                <a:cs typeface="Open Sans 1"/>
                <a:sym typeface="Open Sans 1"/>
              </a:rPr>
              <a:t>hujja</a:t>
            </a:r>
            <a:r>
              <a:rPr lang="en-US" sz="3602">
                <a:solidFill>
                  <a:srgbClr val="000000"/>
                </a:solidFill>
                <a:latin typeface="Open Sans 1"/>
                <a:ea typeface="Open Sans 1"/>
                <a:cs typeface="Open Sans 1"/>
                <a:sym typeface="Open Sans 1"/>
              </a:rPr>
              <a:t>tl</a:t>
            </a:r>
            <a:r>
              <a:rPr lang="en-US" sz="3602">
                <a:solidFill>
                  <a:srgbClr val="000000"/>
                </a:solidFill>
                <a:latin typeface="Open Sans 1"/>
                <a:ea typeface="Open Sans 1"/>
                <a:cs typeface="Open Sans 1"/>
                <a:sym typeface="Open Sans 1"/>
              </a:rPr>
              <a:t>asht</a:t>
            </a:r>
            <a:r>
              <a:rPr lang="en-US" sz="3602">
                <a:solidFill>
                  <a:srgbClr val="000000"/>
                </a:solidFill>
                <a:latin typeface="Open Sans 1"/>
                <a:ea typeface="Open Sans 1"/>
                <a:cs typeface="Open Sans 1"/>
                <a:sym typeface="Open Sans 1"/>
              </a:rPr>
              <a:t>i</a:t>
            </a:r>
            <a:r>
              <a:rPr lang="en-US" sz="3602">
                <a:solidFill>
                  <a:srgbClr val="000000"/>
                </a:solidFill>
                <a:latin typeface="Open Sans 1"/>
                <a:ea typeface="Open Sans 1"/>
                <a:cs typeface="Open Sans 1"/>
                <a:sym typeface="Open Sans 1"/>
              </a:rPr>
              <a:t>rishning en</a:t>
            </a:r>
            <a:r>
              <a:rPr lang="en-US" sz="3602">
                <a:solidFill>
                  <a:srgbClr val="000000"/>
                </a:solidFill>
                <a:latin typeface="Open Sans 1"/>
                <a:ea typeface="Open Sans 1"/>
                <a:cs typeface="Open Sans 1"/>
                <a:sym typeface="Open Sans 1"/>
              </a:rPr>
              <a:t>g </a:t>
            </a:r>
            <a:r>
              <a:rPr lang="en-US" sz="3602">
                <a:solidFill>
                  <a:srgbClr val="000000"/>
                </a:solidFill>
                <a:latin typeface="Open Sans 1"/>
                <a:ea typeface="Open Sans 1"/>
                <a:cs typeface="Open Sans 1"/>
                <a:sym typeface="Open Sans 1"/>
              </a:rPr>
              <a:t>din</a:t>
            </a:r>
            <a:r>
              <a:rPr lang="en-US" sz="3602">
                <a:solidFill>
                  <a:srgbClr val="000000"/>
                </a:solidFill>
                <a:latin typeface="Open Sans 1"/>
                <a:ea typeface="Open Sans 1"/>
                <a:cs typeface="Open Sans 1"/>
                <a:sym typeface="Open Sans 1"/>
              </a:rPr>
              <a:t>ami</a:t>
            </a:r>
            <a:r>
              <a:rPr lang="en-US" sz="3602">
                <a:solidFill>
                  <a:srgbClr val="000000"/>
                </a:solidFill>
                <a:latin typeface="Open Sans 1"/>
                <a:ea typeface="Open Sans 1"/>
                <a:cs typeface="Open Sans 1"/>
                <a:sym typeface="Open Sans 1"/>
              </a:rPr>
              <a:t>k va</a:t>
            </a:r>
            <a:r>
              <a:rPr lang="en-US" sz="3602">
                <a:solidFill>
                  <a:srgbClr val="000000"/>
                </a:solidFill>
                <a:latin typeface="Open Sans 1"/>
                <a:ea typeface="Open Sans 1"/>
                <a:cs typeface="Open Sans 1"/>
                <a:sym typeface="Open Sans 1"/>
              </a:rPr>
              <a:t> mu</a:t>
            </a:r>
            <a:r>
              <a:rPr lang="en-US" sz="3602">
                <a:solidFill>
                  <a:srgbClr val="000000"/>
                </a:solidFill>
                <a:latin typeface="Open Sans 1"/>
                <a:ea typeface="Open Sans 1"/>
                <a:cs typeface="Open Sans 1"/>
                <a:sym typeface="Open Sans 1"/>
              </a:rPr>
              <a:t>r</a:t>
            </a:r>
            <a:r>
              <a:rPr lang="en-US" sz="3602">
                <a:solidFill>
                  <a:srgbClr val="000000"/>
                </a:solidFill>
                <a:latin typeface="Open Sans 1"/>
                <a:ea typeface="Open Sans 1"/>
                <a:cs typeface="Open Sans 1"/>
                <a:sym typeface="Open Sans 1"/>
              </a:rPr>
              <a:t>a</a:t>
            </a:r>
            <a:r>
              <a:rPr lang="en-US" sz="3602">
                <a:solidFill>
                  <a:srgbClr val="000000"/>
                </a:solidFill>
                <a:latin typeface="Open Sans 1"/>
                <a:ea typeface="Open Sans 1"/>
                <a:cs typeface="Open Sans 1"/>
                <a:sym typeface="Open Sans 1"/>
              </a:rPr>
              <a:t>kk</a:t>
            </a:r>
            <a:r>
              <a:rPr lang="en-US" sz="3602">
                <a:solidFill>
                  <a:srgbClr val="000000"/>
                </a:solidFill>
                <a:latin typeface="Open Sans 1"/>
                <a:ea typeface="Open Sans 1"/>
                <a:cs typeface="Open Sans 1"/>
                <a:sym typeface="Open Sans 1"/>
              </a:rPr>
              <a:t>a</a:t>
            </a:r>
            <a:r>
              <a:rPr lang="en-US" sz="3602">
                <a:solidFill>
                  <a:srgbClr val="000000"/>
                </a:solidFill>
                <a:latin typeface="Open Sans 1"/>
                <a:ea typeface="Open Sans 1"/>
                <a:cs typeface="Open Sans 1"/>
                <a:sym typeface="Open Sans 1"/>
              </a:rPr>
              <a:t>b </a:t>
            </a:r>
            <a:r>
              <a:rPr lang="en-US" sz="3602">
                <a:solidFill>
                  <a:srgbClr val="000000"/>
                </a:solidFill>
                <a:latin typeface="Open Sans 1"/>
                <a:ea typeface="Open Sans 1"/>
                <a:cs typeface="Open Sans 1"/>
                <a:sym typeface="Open Sans 1"/>
              </a:rPr>
              <a:t>t</a:t>
            </a:r>
            <a:r>
              <a:rPr lang="en-US" sz="3602">
                <a:solidFill>
                  <a:srgbClr val="000000"/>
                </a:solidFill>
                <a:latin typeface="Open Sans 1"/>
                <a:ea typeface="Open Sans 1"/>
                <a:cs typeface="Open Sans 1"/>
                <a:sym typeface="Open Sans 1"/>
              </a:rPr>
              <a:t>uri</a:t>
            </a:r>
            <a:r>
              <a:rPr lang="en-US" sz="3602">
                <a:solidFill>
                  <a:srgbClr val="000000"/>
                </a:solidFill>
                <a:latin typeface="Open Sans 1"/>
                <a:ea typeface="Open Sans 1"/>
                <a:cs typeface="Open Sans 1"/>
                <a:sym typeface="Open Sans 1"/>
              </a:rPr>
              <a:t> </a:t>
            </a:r>
            <a:r>
              <a:rPr lang="en-US" sz="3602">
                <a:solidFill>
                  <a:srgbClr val="000000"/>
                </a:solidFill>
                <a:latin typeface="Open Sans 1"/>
                <a:ea typeface="Open Sans 1"/>
                <a:cs typeface="Open Sans 1"/>
                <a:sym typeface="Open Sans 1"/>
              </a:rPr>
              <a:t>– elektr</a:t>
            </a:r>
            <a:r>
              <a:rPr lang="en-US" sz="3602">
                <a:solidFill>
                  <a:srgbClr val="000000"/>
                </a:solidFill>
                <a:latin typeface="Open Sans 1"/>
                <a:ea typeface="Open Sans 1"/>
                <a:cs typeface="Open Sans 1"/>
                <a:sym typeface="Open Sans 1"/>
              </a:rPr>
              <a:t>o</a:t>
            </a:r>
            <a:r>
              <a:rPr lang="en-US" sz="3602">
                <a:solidFill>
                  <a:srgbClr val="000000"/>
                </a:solidFill>
                <a:latin typeface="Open Sans 1"/>
                <a:ea typeface="Open Sans 1"/>
                <a:cs typeface="Open Sans 1"/>
                <a:sym typeface="Open Sans 1"/>
              </a:rPr>
              <a:t>n dalillar </a:t>
            </a:r>
            <a:r>
              <a:rPr lang="en-US" sz="3602">
                <a:solidFill>
                  <a:srgbClr val="000000"/>
                </a:solidFill>
                <a:latin typeface="Open Sans 1"/>
                <a:ea typeface="Open Sans 1"/>
                <a:cs typeface="Open Sans 1"/>
                <a:sym typeface="Open Sans 1"/>
              </a:rPr>
              <a:t>b</a:t>
            </a:r>
            <a:r>
              <a:rPr lang="en-US" sz="3602">
                <a:solidFill>
                  <a:srgbClr val="000000"/>
                </a:solidFill>
                <a:latin typeface="Open Sans 1"/>
                <a:ea typeface="Open Sans 1"/>
                <a:cs typeface="Open Sans 1"/>
                <a:sym typeface="Open Sans 1"/>
              </a:rPr>
              <a:t>o‘l</a:t>
            </a:r>
            <a:r>
              <a:rPr lang="en-US" sz="3602">
                <a:solidFill>
                  <a:srgbClr val="000000"/>
                </a:solidFill>
                <a:latin typeface="Open Sans 1"/>
                <a:ea typeface="Open Sans 1"/>
                <a:cs typeface="Open Sans 1"/>
                <a:sym typeface="Open Sans 1"/>
              </a:rPr>
              <a:t>i</a:t>
            </a:r>
            <a:r>
              <a:rPr lang="en-US" sz="3602">
                <a:solidFill>
                  <a:srgbClr val="000000"/>
                </a:solidFill>
                <a:latin typeface="Open Sans 1"/>
                <a:ea typeface="Open Sans 1"/>
                <a:cs typeface="Open Sans 1"/>
                <a:sym typeface="Open Sans 1"/>
              </a:rPr>
              <a:t>b, u</a:t>
            </a:r>
            <a:r>
              <a:rPr lang="en-US" sz="3602">
                <a:solidFill>
                  <a:srgbClr val="000000"/>
                </a:solidFill>
                <a:latin typeface="Open Sans 1"/>
                <a:ea typeface="Open Sans 1"/>
                <a:cs typeface="Open Sans 1"/>
                <a:sym typeface="Open Sans 1"/>
              </a:rPr>
              <a:t>l</a:t>
            </a:r>
            <a:r>
              <a:rPr lang="en-US" sz="3602">
                <a:solidFill>
                  <a:srgbClr val="000000"/>
                </a:solidFill>
                <a:latin typeface="Open Sans 1"/>
                <a:ea typeface="Open Sans 1"/>
                <a:cs typeface="Open Sans 1"/>
                <a:sym typeface="Open Sans 1"/>
              </a:rPr>
              <a:t>ar</a:t>
            </a:r>
            <a:r>
              <a:rPr lang="en-US" sz="3602">
                <a:solidFill>
                  <a:srgbClr val="000000"/>
                </a:solidFill>
                <a:latin typeface="Open Sans 1"/>
                <a:ea typeface="Open Sans 1"/>
                <a:cs typeface="Open Sans 1"/>
                <a:sym typeface="Open Sans 1"/>
              </a:rPr>
              <a:t> </a:t>
            </a:r>
            <a:r>
              <a:rPr lang="en-US" sz="3602">
                <a:solidFill>
                  <a:srgbClr val="000000"/>
                </a:solidFill>
                <a:latin typeface="Open Sans 1"/>
                <a:ea typeface="Open Sans 1"/>
                <a:cs typeface="Open Sans 1"/>
                <a:sym typeface="Open Sans 1"/>
              </a:rPr>
              <a:t>raqamli qur</a:t>
            </a:r>
            <a:r>
              <a:rPr lang="en-US" sz="3602">
                <a:solidFill>
                  <a:srgbClr val="000000"/>
                </a:solidFill>
                <a:latin typeface="Open Sans 1"/>
                <a:ea typeface="Open Sans 1"/>
                <a:cs typeface="Open Sans 1"/>
                <a:sym typeface="Open Sans 1"/>
              </a:rPr>
              <a:t>il</a:t>
            </a:r>
            <a:r>
              <a:rPr lang="en-US" sz="3602">
                <a:solidFill>
                  <a:srgbClr val="000000"/>
                </a:solidFill>
                <a:latin typeface="Open Sans 1"/>
                <a:ea typeface="Open Sans 1"/>
                <a:cs typeface="Open Sans 1"/>
                <a:sym typeface="Open Sans 1"/>
              </a:rPr>
              <a:t>malar </a:t>
            </a:r>
            <a:r>
              <a:rPr lang="en-US" sz="3602">
                <a:solidFill>
                  <a:srgbClr val="000000"/>
                </a:solidFill>
                <a:latin typeface="Open Sans 1"/>
                <a:ea typeface="Open Sans 1"/>
                <a:cs typeface="Open Sans 1"/>
                <a:sym typeface="Open Sans 1"/>
              </a:rPr>
              <a:t>o</a:t>
            </a:r>
            <a:r>
              <a:rPr lang="en-US" sz="3602">
                <a:solidFill>
                  <a:srgbClr val="000000"/>
                </a:solidFill>
                <a:latin typeface="Open Sans 1"/>
                <a:ea typeface="Open Sans 1"/>
                <a:cs typeface="Open Sans 1"/>
                <a:sym typeface="Open Sans 1"/>
              </a:rPr>
              <a:t>rq</a:t>
            </a:r>
            <a:r>
              <a:rPr lang="en-US" sz="3602">
                <a:solidFill>
                  <a:srgbClr val="000000"/>
                </a:solidFill>
                <a:latin typeface="Open Sans 1"/>
                <a:ea typeface="Open Sans 1"/>
                <a:cs typeface="Open Sans 1"/>
                <a:sym typeface="Open Sans 1"/>
              </a:rPr>
              <a:t>a</a:t>
            </a:r>
            <a:r>
              <a:rPr lang="en-US" sz="3602">
                <a:solidFill>
                  <a:srgbClr val="000000"/>
                </a:solidFill>
                <a:latin typeface="Open Sans 1"/>
                <a:ea typeface="Open Sans 1"/>
                <a:cs typeface="Open Sans 1"/>
                <a:sym typeface="Open Sans 1"/>
              </a:rPr>
              <a:t>l</a:t>
            </a:r>
            <a:r>
              <a:rPr lang="en-US" sz="3602">
                <a:solidFill>
                  <a:srgbClr val="000000"/>
                </a:solidFill>
                <a:latin typeface="Open Sans 1"/>
                <a:ea typeface="Open Sans 1"/>
                <a:cs typeface="Open Sans 1"/>
                <a:sym typeface="Open Sans 1"/>
              </a:rPr>
              <a:t>i yarati</a:t>
            </a:r>
            <a:r>
              <a:rPr lang="en-US" sz="3602">
                <a:solidFill>
                  <a:srgbClr val="000000"/>
                </a:solidFill>
                <a:latin typeface="Open Sans 1"/>
                <a:ea typeface="Open Sans 1"/>
                <a:cs typeface="Open Sans 1"/>
                <a:sym typeface="Open Sans 1"/>
              </a:rPr>
              <a:t>ladi yoki </a:t>
            </a:r>
            <a:r>
              <a:rPr lang="en-US" sz="3602">
                <a:solidFill>
                  <a:srgbClr val="000000"/>
                </a:solidFill>
                <a:latin typeface="Open Sans 1"/>
                <a:ea typeface="Open Sans 1"/>
                <a:cs typeface="Open Sans 1"/>
                <a:sym typeface="Open Sans 1"/>
              </a:rPr>
              <a:t>s</a:t>
            </a:r>
            <a:r>
              <a:rPr lang="en-US" sz="3602">
                <a:solidFill>
                  <a:srgbClr val="000000"/>
                </a:solidFill>
                <a:latin typeface="Open Sans 1"/>
                <a:ea typeface="Open Sans 1"/>
                <a:cs typeface="Open Sans 1"/>
                <a:sym typeface="Open Sans 1"/>
              </a:rPr>
              <a:t>aqlanadi.</a:t>
            </a:r>
          </a:p>
          <a:p>
            <a:pPr algn="ctr">
              <a:lnSpc>
                <a:spcPts val="5043"/>
              </a:lnSpc>
            </a:pPr>
          </a:p>
        </p:txBody>
      </p:sp>
      <p:sp>
        <p:nvSpPr>
          <p:cNvPr name="TextBox 10" id="10"/>
          <p:cNvSpPr txBox="true"/>
          <p:nvPr/>
        </p:nvSpPr>
        <p:spPr>
          <a:xfrm rot="0">
            <a:off x="641796" y="4118948"/>
            <a:ext cx="11587470" cy="5455447"/>
          </a:xfrm>
          <a:prstGeom prst="rect">
            <a:avLst/>
          </a:prstGeom>
        </p:spPr>
        <p:txBody>
          <a:bodyPr anchor="t" rtlCol="false" tIns="0" lIns="0" bIns="0" rIns="0">
            <a:spAutoFit/>
          </a:bodyPr>
          <a:lstStyle/>
          <a:p>
            <a:pPr algn="l">
              <a:lnSpc>
                <a:spcPts val="4856"/>
              </a:lnSpc>
            </a:pPr>
            <a:r>
              <a:rPr lang="en-US" sz="3468" b="true">
                <a:solidFill>
                  <a:srgbClr val="000000"/>
                </a:solidFill>
                <a:latin typeface="Open Sans 1 Bold"/>
                <a:ea typeface="Open Sans 1 Bold"/>
                <a:cs typeface="Open Sans 1 Bold"/>
                <a:sym typeface="Open Sans 1 Bold"/>
              </a:rPr>
              <a:t> Elektron dalillarga misollar:</a:t>
            </a:r>
          </a:p>
          <a:p>
            <a:pPr algn="l">
              <a:lnSpc>
                <a:spcPts val="4856"/>
              </a:lnSpc>
            </a:pPr>
            <a:r>
              <a:rPr lang="en-US" sz="3468" b="true">
                <a:solidFill>
                  <a:srgbClr val="000000"/>
                </a:solidFill>
                <a:latin typeface="Open Sans 1 Bold"/>
                <a:ea typeface="Open Sans 1 Bold"/>
                <a:cs typeface="Open Sans 1 Bold"/>
                <a:sym typeface="Open Sans 1 Bold"/>
              </a:rPr>
              <a:t>·      Elektron pochta xabarlari</a:t>
            </a:r>
          </a:p>
          <a:p>
            <a:pPr algn="l">
              <a:lnSpc>
                <a:spcPts val="4856"/>
              </a:lnSpc>
            </a:pPr>
            <a:r>
              <a:rPr lang="en-US" sz="3468" b="true">
                <a:solidFill>
                  <a:srgbClr val="000000"/>
                </a:solidFill>
                <a:latin typeface="Open Sans 1 Bold"/>
                <a:ea typeface="Open Sans 1 Bold"/>
                <a:cs typeface="Open Sans 1 Bold"/>
                <a:sym typeface="Open Sans 1 Bold"/>
              </a:rPr>
              <a:t>·      Messendjer yozishmalari (Telegram, WhatsApp, Messenger)</a:t>
            </a:r>
          </a:p>
          <a:p>
            <a:pPr algn="l">
              <a:lnSpc>
                <a:spcPts val="4856"/>
              </a:lnSpc>
            </a:pPr>
            <a:r>
              <a:rPr lang="en-US" sz="3468" b="true">
                <a:solidFill>
                  <a:srgbClr val="000000"/>
                </a:solidFill>
                <a:latin typeface="Open Sans 1 Bold"/>
                <a:ea typeface="Open Sans 1 Bold"/>
                <a:cs typeface="Open Sans 1 Bold"/>
                <a:sym typeface="Open Sans 1 Bold"/>
              </a:rPr>
              <a:t>·      Kompyuter fayllari, hujjatlar (PDF, Word, Excel)</a:t>
            </a:r>
          </a:p>
          <a:p>
            <a:pPr algn="l">
              <a:lnSpc>
                <a:spcPts val="4856"/>
              </a:lnSpc>
            </a:pPr>
            <a:r>
              <a:rPr lang="en-US" sz="3468" b="true">
                <a:solidFill>
                  <a:srgbClr val="000000"/>
                </a:solidFill>
                <a:latin typeface="Open Sans 1 Bold"/>
                <a:ea typeface="Open Sans 1 Bold"/>
                <a:cs typeface="Open Sans 1 Bold"/>
                <a:sym typeface="Open Sans 1 Bold"/>
              </a:rPr>
              <a:t>·      Server yozuvlari (loglar)</a:t>
            </a:r>
          </a:p>
          <a:p>
            <a:pPr algn="l">
              <a:lnSpc>
                <a:spcPts val="4856"/>
              </a:lnSpc>
            </a:pPr>
            <a:r>
              <a:rPr lang="en-US" sz="3468" b="true">
                <a:solidFill>
                  <a:srgbClr val="000000"/>
                </a:solidFill>
                <a:latin typeface="Open Sans 1 Bold"/>
                <a:ea typeface="Open Sans 1 Bold"/>
                <a:cs typeface="Open Sans 1 Bold"/>
                <a:sym typeface="Open Sans 1 Bold"/>
              </a:rPr>
              <a:t>·      GPS ma’lumotlar</a:t>
            </a:r>
          </a:p>
          <a:p>
            <a:pPr algn="l">
              <a:lnSpc>
                <a:spcPts val="4856"/>
              </a:lnSpc>
            </a:pPr>
            <a:r>
              <a:rPr lang="en-US" sz="3468" b="true">
                <a:solidFill>
                  <a:srgbClr val="000000"/>
                </a:solidFill>
                <a:latin typeface="Open Sans 1 Bold"/>
                <a:ea typeface="Open Sans 1 Bold"/>
                <a:cs typeface="Open Sans 1 Bold"/>
                <a:sym typeface="Open Sans 1 Bold"/>
              </a:rPr>
              <a:t>·      Videokuzatuv kameralarining raqamli yozuvlari</a:t>
            </a:r>
          </a:p>
          <a:p>
            <a:pPr algn="l">
              <a:lnSpc>
                <a:spcPts val="4856"/>
              </a:lnSpc>
            </a:pP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FDFDF5"/>
        </a:solidFill>
      </p:bgPr>
    </p:bg>
    <p:spTree>
      <p:nvGrpSpPr>
        <p:cNvPr id="1" name=""/>
        <p:cNvGrpSpPr/>
        <p:nvPr/>
      </p:nvGrpSpPr>
      <p:grpSpPr>
        <a:xfrm>
          <a:off x="0" y="0"/>
          <a:ext cx="0" cy="0"/>
          <a:chOff x="0" y="0"/>
          <a:chExt cx="0" cy="0"/>
        </a:xfrm>
      </p:grpSpPr>
      <p:sp>
        <p:nvSpPr>
          <p:cNvPr name="TextBox 2" id="2"/>
          <p:cNvSpPr txBox="true"/>
          <p:nvPr/>
        </p:nvSpPr>
        <p:spPr>
          <a:xfrm rot="0">
            <a:off x="464734" y="288685"/>
            <a:ext cx="17177725" cy="655161"/>
          </a:xfrm>
          <a:prstGeom prst="rect">
            <a:avLst/>
          </a:prstGeom>
        </p:spPr>
        <p:txBody>
          <a:bodyPr anchor="t" rtlCol="false" tIns="0" lIns="0" bIns="0" rIns="0">
            <a:spAutoFit/>
          </a:bodyPr>
          <a:lstStyle/>
          <a:p>
            <a:pPr algn="ctr">
              <a:lnSpc>
                <a:spcPts val="5363"/>
              </a:lnSpc>
            </a:pPr>
            <a:r>
              <a:rPr lang="en-US" sz="3831" b="true">
                <a:solidFill>
                  <a:srgbClr val="000000"/>
                </a:solidFill>
                <a:latin typeface="Open Sans 1 Bold"/>
                <a:ea typeface="Open Sans 1 Bold"/>
                <a:cs typeface="Open Sans 1 Bold"/>
                <a:sym typeface="Open Sans 1 Bold"/>
              </a:rPr>
              <a:t>Dalillarni yig‘ish va saqlashning huquqiy talablari:</a:t>
            </a:r>
          </a:p>
        </p:txBody>
      </p:sp>
      <p:sp>
        <p:nvSpPr>
          <p:cNvPr name="TextBox 3" id="3"/>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1"/>
                <a:ea typeface="Open Sans 1"/>
                <a:cs typeface="Open Sans 1"/>
                <a:sym typeface="Open Sans 1"/>
              </a:rPr>
              <a:t>9</a:t>
            </a:r>
          </a:p>
        </p:txBody>
      </p:sp>
      <p:sp>
        <p:nvSpPr>
          <p:cNvPr name="TextBox 4" id="4"/>
          <p:cNvSpPr txBox="true"/>
          <p:nvPr/>
        </p:nvSpPr>
        <p:spPr>
          <a:xfrm rot="0">
            <a:off x="3776312" y="1442074"/>
            <a:ext cx="10735377" cy="678950"/>
          </a:xfrm>
          <a:prstGeom prst="rect">
            <a:avLst/>
          </a:prstGeom>
        </p:spPr>
        <p:txBody>
          <a:bodyPr anchor="t" rtlCol="false" tIns="0" lIns="0" bIns="0" rIns="0">
            <a:spAutoFit/>
          </a:bodyPr>
          <a:lstStyle/>
          <a:p>
            <a:pPr algn="ctr">
              <a:lnSpc>
                <a:spcPts val="5541"/>
              </a:lnSpc>
            </a:pPr>
            <a:r>
              <a:rPr lang="en-US" sz="3958" b="true">
                <a:solidFill>
                  <a:srgbClr val="788593"/>
                </a:solidFill>
                <a:latin typeface="Open Sans 1 Bold"/>
                <a:ea typeface="Open Sans 1 Bold"/>
                <a:cs typeface="Open Sans 1 Bold"/>
                <a:sym typeface="Open Sans 1 Bold"/>
              </a:rPr>
              <a:t>1. Dalillar qonuniy yo‘l bilan olinishi shart. </a:t>
            </a:r>
          </a:p>
        </p:txBody>
      </p:sp>
      <p:sp>
        <p:nvSpPr>
          <p:cNvPr name="TextBox 5" id="5"/>
          <p:cNvSpPr txBox="true"/>
          <p:nvPr/>
        </p:nvSpPr>
        <p:spPr>
          <a:xfrm rot="0">
            <a:off x="652626" y="2460849"/>
            <a:ext cx="17324228" cy="1780540"/>
          </a:xfrm>
          <a:prstGeom prst="rect">
            <a:avLst/>
          </a:prstGeom>
        </p:spPr>
        <p:txBody>
          <a:bodyPr anchor="t" rtlCol="false" tIns="0" lIns="0" bIns="0" rIns="0">
            <a:spAutoFit/>
          </a:bodyPr>
          <a:lstStyle/>
          <a:p>
            <a:pPr algn="ctr">
              <a:lnSpc>
                <a:spcPts val="4759"/>
              </a:lnSpc>
            </a:pPr>
            <a:r>
              <a:rPr lang="en-US" sz="3399">
                <a:solidFill>
                  <a:srgbClr val="000000"/>
                </a:solidFill>
                <a:latin typeface="Open Sans 1"/>
                <a:ea typeface="Open Sans 1"/>
                <a:cs typeface="Open Sans 1"/>
                <a:sym typeface="Open Sans 1"/>
              </a:rPr>
              <a:t>Noqonuniy usulda, ya’ni shaxsning roziligisiz yashirin kuzatuv, ruxsatsiz audio yozuv, shaxsiy yozishmalarni buzib ochish yoki yashirin suratga olish dalil sifatida sud tomonidan rad etilishi mumkin.</a:t>
            </a:r>
          </a:p>
        </p:txBody>
      </p:sp>
      <p:sp>
        <p:nvSpPr>
          <p:cNvPr name="TextBox 6" id="6"/>
          <p:cNvSpPr txBox="true"/>
          <p:nvPr/>
        </p:nvSpPr>
        <p:spPr>
          <a:xfrm rot="0">
            <a:off x="558680" y="6172153"/>
            <a:ext cx="17512119" cy="2454262"/>
          </a:xfrm>
          <a:prstGeom prst="rect">
            <a:avLst/>
          </a:prstGeom>
        </p:spPr>
        <p:txBody>
          <a:bodyPr anchor="t" rtlCol="false" tIns="0" lIns="0" bIns="0" rIns="0">
            <a:spAutoFit/>
          </a:bodyPr>
          <a:lstStyle/>
          <a:p>
            <a:pPr algn="ctr">
              <a:lnSpc>
                <a:spcPts val="4900"/>
              </a:lnSpc>
            </a:pPr>
            <a:r>
              <a:rPr lang="en-US" sz="3500">
                <a:solidFill>
                  <a:srgbClr val="000000"/>
                </a:solidFill>
                <a:latin typeface="Open Sans 1"/>
                <a:ea typeface="Open Sans 1"/>
                <a:cs typeface="Open Sans 1"/>
                <a:sym typeface="Open Sans 1"/>
              </a:rPr>
              <a:t>Sud amaliyotida “dalilning yaxlitligi” (integrity) tamoyili mavjud bo‘lib, unga ko‘ra dalil dastlabki holatini saqlab qolishi shart. Masalan, foto va video materiallarning metama’lumotlari o‘zgarmasligi, audio yozuvlar montaj qilinmasligi, yozma hujjatlarda tuzatish yoki qo‘shimcha belgilarning bo‘lmasligi talab etiladi.</a:t>
            </a:r>
          </a:p>
        </p:txBody>
      </p:sp>
      <p:sp>
        <p:nvSpPr>
          <p:cNvPr name="TextBox 7" id="7"/>
          <p:cNvSpPr txBox="true"/>
          <p:nvPr/>
        </p:nvSpPr>
        <p:spPr>
          <a:xfrm rot="0">
            <a:off x="102462" y="5067300"/>
            <a:ext cx="18424556" cy="664001"/>
          </a:xfrm>
          <a:prstGeom prst="rect">
            <a:avLst/>
          </a:prstGeom>
        </p:spPr>
        <p:txBody>
          <a:bodyPr anchor="t" rtlCol="false" tIns="0" lIns="0" bIns="0" rIns="0">
            <a:spAutoFit/>
          </a:bodyPr>
          <a:lstStyle/>
          <a:p>
            <a:pPr algn="ctr">
              <a:lnSpc>
                <a:spcPts val="5401"/>
              </a:lnSpc>
            </a:pPr>
            <a:r>
              <a:rPr lang="en-US" sz="3858" b="true">
                <a:solidFill>
                  <a:srgbClr val="788593"/>
                </a:solidFill>
                <a:latin typeface="Open Sans 1 Bold"/>
                <a:ea typeface="Open Sans 1 Bold"/>
                <a:cs typeface="Open Sans 1 Bold"/>
                <a:sym typeface="Open Sans 1 Bold"/>
              </a:rPr>
              <a:t>2. Dalillar o‘z holicha, buzilmagan va o‘zgarmagan holda saqlanishi kerak. </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FDFDF5"/>
        </a:solidFill>
      </p:bgPr>
    </p:bg>
    <p:spTree>
      <p:nvGrpSpPr>
        <p:cNvPr id="1" name=""/>
        <p:cNvGrpSpPr/>
        <p:nvPr/>
      </p:nvGrpSpPr>
      <p:grpSpPr>
        <a:xfrm>
          <a:off x="0" y="0"/>
          <a:ext cx="0" cy="0"/>
          <a:chOff x="0" y="0"/>
          <a:chExt cx="0" cy="0"/>
        </a:xfrm>
      </p:grpSpPr>
      <p:sp>
        <p:nvSpPr>
          <p:cNvPr name="TextBox 2" id="2"/>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1"/>
                <a:ea typeface="Open Sans 1"/>
                <a:cs typeface="Open Sans 1"/>
                <a:sym typeface="Open Sans 1"/>
              </a:rPr>
              <a:t>10</a:t>
            </a:r>
          </a:p>
        </p:txBody>
      </p:sp>
      <p:sp>
        <p:nvSpPr>
          <p:cNvPr name="TextBox 3" id="3"/>
          <p:cNvSpPr txBox="true"/>
          <p:nvPr/>
        </p:nvSpPr>
        <p:spPr>
          <a:xfrm rot="0">
            <a:off x="723081" y="516636"/>
            <a:ext cx="17183318" cy="1382238"/>
          </a:xfrm>
          <a:prstGeom prst="rect">
            <a:avLst/>
          </a:prstGeom>
        </p:spPr>
        <p:txBody>
          <a:bodyPr anchor="t" rtlCol="false" tIns="0" lIns="0" bIns="0" rIns="0">
            <a:spAutoFit/>
          </a:bodyPr>
          <a:lstStyle/>
          <a:p>
            <a:pPr algn="ctr">
              <a:lnSpc>
                <a:spcPts val="5541"/>
              </a:lnSpc>
            </a:pPr>
            <a:r>
              <a:rPr lang="en-US" sz="3958" b="true">
                <a:solidFill>
                  <a:srgbClr val="788593"/>
                </a:solidFill>
                <a:latin typeface="Open Sans 1 Bold"/>
                <a:ea typeface="Open Sans 1 Bold"/>
                <a:cs typeface="Open Sans 1 Bold"/>
                <a:sym typeface="Open Sans 1 Bold"/>
              </a:rPr>
              <a:t>3. Dalillar bilan ishlashda zanjirli saqlash tartibiga rioya etilishi juda muhim. </a:t>
            </a:r>
          </a:p>
        </p:txBody>
      </p:sp>
      <p:sp>
        <p:nvSpPr>
          <p:cNvPr name="TextBox 4" id="4"/>
          <p:cNvSpPr txBox="true"/>
          <p:nvPr/>
        </p:nvSpPr>
        <p:spPr>
          <a:xfrm rot="0">
            <a:off x="582171" y="2085066"/>
            <a:ext cx="17324228" cy="1180465"/>
          </a:xfrm>
          <a:prstGeom prst="rect">
            <a:avLst/>
          </a:prstGeom>
        </p:spPr>
        <p:txBody>
          <a:bodyPr anchor="t" rtlCol="false" tIns="0" lIns="0" bIns="0" rIns="0">
            <a:spAutoFit/>
          </a:bodyPr>
          <a:lstStyle/>
          <a:p>
            <a:pPr algn="ctr">
              <a:lnSpc>
                <a:spcPts val="4759"/>
              </a:lnSpc>
            </a:pPr>
            <a:r>
              <a:rPr lang="en-US" sz="3399">
                <a:solidFill>
                  <a:srgbClr val="000000"/>
                </a:solidFill>
                <a:latin typeface="Open Sans 1"/>
                <a:ea typeface="Open Sans 1"/>
                <a:cs typeface="Open Sans 1"/>
                <a:sym typeface="Open Sans 1"/>
              </a:rPr>
              <a:t>Bu tartib dalil kim tomonidan, qachon, qaysi shaklda olinganini, qaysi organga topshirilganini va kim tomonidan saqlanganini aniq qayd etib borishni nazarda tutadi. </a:t>
            </a:r>
          </a:p>
        </p:txBody>
      </p:sp>
      <p:sp>
        <p:nvSpPr>
          <p:cNvPr name="TextBox 5" id="5"/>
          <p:cNvSpPr txBox="true"/>
          <p:nvPr/>
        </p:nvSpPr>
        <p:spPr>
          <a:xfrm rot="0">
            <a:off x="456218" y="4740258"/>
            <a:ext cx="17512119" cy="1835137"/>
          </a:xfrm>
          <a:prstGeom prst="rect">
            <a:avLst/>
          </a:prstGeom>
        </p:spPr>
        <p:txBody>
          <a:bodyPr anchor="t" rtlCol="false" tIns="0" lIns="0" bIns="0" rIns="0">
            <a:spAutoFit/>
          </a:bodyPr>
          <a:lstStyle/>
          <a:p>
            <a:pPr algn="ctr">
              <a:lnSpc>
                <a:spcPts val="4900"/>
              </a:lnSpc>
            </a:pPr>
            <a:r>
              <a:rPr lang="en-US" sz="3500">
                <a:solidFill>
                  <a:srgbClr val="000000"/>
                </a:solidFill>
                <a:latin typeface="Open Sans 1"/>
                <a:ea typeface="Open Sans 1"/>
                <a:cs typeface="Open Sans 1"/>
                <a:sym typeface="Open Sans 1"/>
              </a:rPr>
              <a:t>Shaxsga oid ma’lumotlar o‘z egasining roziligisiz oshkor etilmasligi kerak. Bu ayniqsa nogironligi bo‘lgan shaxslar, voyaga yetmaganlar, jinsiy zo‘ravonlik qurbonlari yoki tibbiy ma’lumotlar ishtirok etgan ishlar uchun dolzarb hisoblanadi. </a:t>
            </a:r>
          </a:p>
        </p:txBody>
      </p:sp>
      <p:sp>
        <p:nvSpPr>
          <p:cNvPr name="TextBox 6" id="6"/>
          <p:cNvSpPr txBox="true"/>
          <p:nvPr/>
        </p:nvSpPr>
        <p:spPr>
          <a:xfrm rot="0">
            <a:off x="0" y="3635405"/>
            <a:ext cx="18424556" cy="664001"/>
          </a:xfrm>
          <a:prstGeom prst="rect">
            <a:avLst/>
          </a:prstGeom>
        </p:spPr>
        <p:txBody>
          <a:bodyPr anchor="t" rtlCol="false" tIns="0" lIns="0" bIns="0" rIns="0">
            <a:spAutoFit/>
          </a:bodyPr>
          <a:lstStyle/>
          <a:p>
            <a:pPr algn="ctr">
              <a:lnSpc>
                <a:spcPts val="5401"/>
              </a:lnSpc>
            </a:pPr>
            <a:r>
              <a:rPr lang="en-US" sz="3858" b="true">
                <a:solidFill>
                  <a:srgbClr val="788593"/>
                </a:solidFill>
                <a:latin typeface="Open Sans 1 Bold"/>
                <a:ea typeface="Open Sans 1 Bold"/>
                <a:cs typeface="Open Sans 1 Bold"/>
                <a:sym typeface="Open Sans 1 Bold"/>
              </a:rPr>
              <a:t>4. Dalillarni saqlashda maxfiylik talabi ham muhim o‘rin tutadi. </a:t>
            </a:r>
          </a:p>
        </p:txBody>
      </p:sp>
      <p:sp>
        <p:nvSpPr>
          <p:cNvPr name="TextBox 7" id="7"/>
          <p:cNvSpPr txBox="true"/>
          <p:nvPr/>
        </p:nvSpPr>
        <p:spPr>
          <a:xfrm rot="0">
            <a:off x="488225" y="8606551"/>
            <a:ext cx="17512119" cy="1216012"/>
          </a:xfrm>
          <a:prstGeom prst="rect">
            <a:avLst/>
          </a:prstGeom>
        </p:spPr>
        <p:txBody>
          <a:bodyPr anchor="t" rtlCol="false" tIns="0" lIns="0" bIns="0" rIns="0">
            <a:spAutoFit/>
          </a:bodyPr>
          <a:lstStyle/>
          <a:p>
            <a:pPr algn="ctr">
              <a:lnSpc>
                <a:spcPts val="4900"/>
              </a:lnSpc>
            </a:pPr>
            <a:r>
              <a:rPr lang="en-US" sz="3500">
                <a:solidFill>
                  <a:srgbClr val="000000"/>
                </a:solidFill>
                <a:latin typeface="Open Sans 1"/>
                <a:ea typeface="Open Sans 1"/>
                <a:cs typeface="Open Sans 1"/>
                <a:sym typeface="Open Sans 1"/>
              </a:rPr>
              <a:t>Dalil to‘playotgan shaxs hodisani shaxsiy talqiniga ko‘ra emas, balki real holatni aks ettirgan tarzda hujjatlashtirishi lozim. </a:t>
            </a:r>
          </a:p>
        </p:txBody>
      </p:sp>
      <p:sp>
        <p:nvSpPr>
          <p:cNvPr name="TextBox 8" id="8"/>
          <p:cNvSpPr txBox="true"/>
          <p:nvPr/>
        </p:nvSpPr>
        <p:spPr>
          <a:xfrm rot="0">
            <a:off x="-136556" y="7248932"/>
            <a:ext cx="18424556" cy="1269156"/>
          </a:xfrm>
          <a:prstGeom prst="rect">
            <a:avLst/>
          </a:prstGeom>
        </p:spPr>
        <p:txBody>
          <a:bodyPr anchor="t" rtlCol="false" tIns="0" lIns="0" bIns="0" rIns="0">
            <a:spAutoFit/>
          </a:bodyPr>
          <a:lstStyle/>
          <a:p>
            <a:pPr algn="ctr">
              <a:lnSpc>
                <a:spcPts val="5121"/>
              </a:lnSpc>
            </a:pPr>
            <a:r>
              <a:rPr lang="en-US" sz="3658" b="true">
                <a:solidFill>
                  <a:srgbClr val="788593"/>
                </a:solidFill>
                <a:latin typeface="Open Sans 1 Bold"/>
                <a:ea typeface="Open Sans 1 Bold"/>
                <a:cs typeface="Open Sans 1 Bold"/>
                <a:sym typeface="Open Sans 1 Bold"/>
              </a:rPr>
              <a:t>5. Dalillarni yig‘ish jarayonida obyektivlik va xolislik ham zarur talablardan biridir. </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FDFDF5"/>
        </a:solidFill>
      </p:bgPr>
    </p:bg>
    <p:spTree>
      <p:nvGrpSpPr>
        <p:cNvPr id="1" name=""/>
        <p:cNvGrpSpPr/>
        <p:nvPr/>
      </p:nvGrpSpPr>
      <p:grpSpPr>
        <a:xfrm>
          <a:off x="0" y="0"/>
          <a:ext cx="0" cy="0"/>
          <a:chOff x="0" y="0"/>
          <a:chExt cx="0" cy="0"/>
        </a:xfrm>
      </p:grpSpPr>
      <p:sp>
        <p:nvSpPr>
          <p:cNvPr name="TextBox 2" id="2"/>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1"/>
                <a:ea typeface="Open Sans 1"/>
                <a:cs typeface="Open Sans 1"/>
                <a:sym typeface="Open Sans 1"/>
              </a:rPr>
              <a:t>11</a:t>
            </a:r>
          </a:p>
        </p:txBody>
      </p:sp>
      <p:sp>
        <p:nvSpPr>
          <p:cNvPr name="TextBox 3" id="3"/>
          <p:cNvSpPr txBox="true"/>
          <p:nvPr/>
        </p:nvSpPr>
        <p:spPr>
          <a:xfrm rot="0">
            <a:off x="6369123" y="5888027"/>
            <a:ext cx="5549754" cy="1895477"/>
          </a:xfrm>
          <a:prstGeom prst="rect">
            <a:avLst/>
          </a:prstGeom>
        </p:spPr>
        <p:txBody>
          <a:bodyPr anchor="t" rtlCol="false" tIns="0" lIns="0" bIns="0" rIns="0">
            <a:spAutoFit/>
          </a:bodyPr>
          <a:lstStyle/>
          <a:p>
            <a:pPr algn="ctr">
              <a:lnSpc>
                <a:spcPts val="12000"/>
              </a:lnSpc>
            </a:pPr>
            <a:r>
              <a:rPr lang="en-US" sz="20000">
                <a:solidFill>
                  <a:srgbClr val="000000"/>
                </a:solidFill>
                <a:latin typeface="Moontime"/>
                <a:ea typeface="Moontime"/>
                <a:cs typeface="Moontime"/>
                <a:sym typeface="Moontime"/>
              </a:rPr>
              <a:t>Rahmat!</a:t>
            </a:r>
          </a:p>
        </p:txBody>
      </p:sp>
      <p:sp>
        <p:nvSpPr>
          <p:cNvPr name="TextBox 4" id="4"/>
          <p:cNvSpPr txBox="true"/>
          <p:nvPr/>
        </p:nvSpPr>
        <p:spPr>
          <a:xfrm rot="0">
            <a:off x="493021" y="3705225"/>
            <a:ext cx="17301959" cy="1438275"/>
          </a:xfrm>
          <a:prstGeom prst="rect">
            <a:avLst/>
          </a:prstGeom>
        </p:spPr>
        <p:txBody>
          <a:bodyPr anchor="t" rtlCol="false" tIns="0" lIns="0" bIns="0" rIns="0">
            <a:spAutoFit/>
          </a:bodyPr>
          <a:lstStyle/>
          <a:p>
            <a:pPr algn="ctr">
              <a:lnSpc>
                <a:spcPts val="9000"/>
              </a:lnSpc>
            </a:pPr>
            <a:r>
              <a:rPr lang="en-US" sz="15000">
                <a:solidFill>
                  <a:srgbClr val="000000"/>
                </a:solidFill>
                <a:latin typeface="Tenor Sans"/>
                <a:ea typeface="Tenor Sans"/>
                <a:cs typeface="Tenor Sans"/>
                <a:sym typeface="Tenor Sans"/>
              </a:rPr>
              <a:t>E’tiboringiz uchun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DAG5E8sdzZY</dc:identifier>
  <dcterms:modified xsi:type="dcterms:W3CDTF">2011-08-01T06:04:30Z</dcterms:modified>
  <cp:revision>1</cp:revision>
  <dc:title>3-modul</dc:title>
</cp:coreProperties>
</file>