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Gagalin" charset="1" panose="00000500000000000000"/>
      <p:regular r:id="rId16"/>
    </p:embeddedFont>
    <p:embeddedFont>
      <p:font typeface="Poppins" charset="1" panose="000005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pn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svg" Type="http://schemas.openxmlformats.org/officeDocument/2006/relationships/image"/><Relationship Id="rId2" Target="../media/image12.png" Type="http://schemas.openxmlformats.org/officeDocument/2006/relationships/image"/><Relationship Id="rId3" Target="../media/image25.png" Type="http://schemas.openxmlformats.org/officeDocument/2006/relationships/image"/><Relationship Id="rId4" Target="../media/image26.svg" Type="http://schemas.openxmlformats.org/officeDocument/2006/relationships/image"/><Relationship Id="rId5" Target="../media/image27.png" Type="http://schemas.openxmlformats.org/officeDocument/2006/relationships/image"/><Relationship Id="rId6" Target="../media/image28.svg" Type="http://schemas.openxmlformats.org/officeDocument/2006/relationships/image"/><Relationship Id="rId7" Target="../media/image29.png" Type="http://schemas.openxmlformats.org/officeDocument/2006/relationships/image"/><Relationship Id="rId8" Target="../media/image30.sv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png" Type="http://schemas.openxmlformats.org/officeDocument/2006/relationships/image"/><Relationship Id="rId2" Target="../media/image19.png" Type="http://schemas.openxmlformats.org/officeDocument/2006/relationships/image"/><Relationship Id="rId3" Target="../media/image13.pn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Relationship Id="rId8" Target="../media/image37.png" Type="http://schemas.openxmlformats.org/officeDocument/2006/relationships/image"/><Relationship Id="rId9" Target="../media/image3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40.png" Type="http://schemas.openxmlformats.org/officeDocument/2006/relationships/image"/><Relationship Id="rId4" Target="../media/image41.svg" Type="http://schemas.openxmlformats.org/officeDocument/2006/relationships/image"/><Relationship Id="rId5" Target="../media/image42.png" Type="http://schemas.openxmlformats.org/officeDocument/2006/relationships/image"/><Relationship Id="rId6" Target="../media/image4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44.png" Type="http://schemas.openxmlformats.org/officeDocument/2006/relationships/image"/><Relationship Id="rId4" Target="../media/image45.png" Type="http://schemas.openxmlformats.org/officeDocument/2006/relationships/image"/><Relationship Id="rId5" Target="../media/image46.png" Type="http://schemas.openxmlformats.org/officeDocument/2006/relationships/image"/><Relationship Id="rId6" Target="../media/image47.svg" Type="http://schemas.openxmlformats.org/officeDocument/2006/relationships/image"/><Relationship Id="rId7" Target="../media/image48.png" Type="http://schemas.openxmlformats.org/officeDocument/2006/relationships/image"/><Relationship Id="rId8" Target="../media/image4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50.png" Type="http://schemas.openxmlformats.org/officeDocument/2006/relationships/image"/><Relationship Id="rId4" Target="../media/image51.sv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Relationship Id="rId7" Target="../media/image54.svg" Type="http://schemas.openxmlformats.org/officeDocument/2006/relationships/image"/><Relationship Id="rId8" Target="../media/image55.png" Type="http://schemas.openxmlformats.org/officeDocument/2006/relationships/image"/><Relationship Id="rId9" Target="../media/image5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57.png" Type="http://schemas.openxmlformats.org/officeDocument/2006/relationships/image"/><Relationship Id="rId4" Target="../media/image58.png" Type="http://schemas.openxmlformats.org/officeDocument/2006/relationships/image"/><Relationship Id="rId5" Target="../media/image59.png" Type="http://schemas.openxmlformats.org/officeDocument/2006/relationships/image"/><Relationship Id="rId6" Target="../media/image60.svg" Type="http://schemas.openxmlformats.org/officeDocument/2006/relationships/image"/><Relationship Id="rId7" Target="../media/image61.png" Type="http://schemas.openxmlformats.org/officeDocument/2006/relationships/image"/><Relationship Id="rId8" Target="../media/image6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svg" Type="http://schemas.openxmlformats.org/officeDocument/2006/relationships/image"/><Relationship Id="rId12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230" t="0" r="-1923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3072829" y="5935623"/>
            <a:ext cx="3028915" cy="4338721"/>
          </a:xfrm>
          <a:custGeom>
            <a:avLst/>
            <a:gdLst/>
            <a:ahLst/>
            <a:cxnLst/>
            <a:rect r="r" b="b" t="t" l="l"/>
            <a:pathLst>
              <a:path h="4338721" w="3028915">
                <a:moveTo>
                  <a:pt x="3028915" y="0"/>
                </a:moveTo>
                <a:lnTo>
                  <a:pt x="0" y="0"/>
                </a:lnTo>
                <a:lnTo>
                  <a:pt x="0" y="4338721"/>
                </a:lnTo>
                <a:lnTo>
                  <a:pt x="3028915" y="4338721"/>
                </a:lnTo>
                <a:lnTo>
                  <a:pt x="3028915" y="0"/>
                </a:lnTo>
                <a:close/>
              </a:path>
            </a:pathLst>
          </a:custGeom>
          <a:blipFill>
            <a:blip r:embed="rId3"/>
            <a:stretch>
              <a:fillRect l="0" t="-3221" r="0" b="-26962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5259085" y="5263755"/>
            <a:ext cx="3028915" cy="5023245"/>
          </a:xfrm>
          <a:custGeom>
            <a:avLst/>
            <a:gdLst/>
            <a:ahLst/>
            <a:cxnLst/>
            <a:rect r="r" b="b" t="t" l="l"/>
            <a:pathLst>
              <a:path h="5023245" w="3028915">
                <a:moveTo>
                  <a:pt x="3028915" y="0"/>
                </a:moveTo>
                <a:lnTo>
                  <a:pt x="0" y="0"/>
                </a:lnTo>
                <a:lnTo>
                  <a:pt x="0" y="5023245"/>
                </a:lnTo>
                <a:lnTo>
                  <a:pt x="3028915" y="5023245"/>
                </a:lnTo>
                <a:lnTo>
                  <a:pt x="3028915" y="0"/>
                </a:lnTo>
                <a:close/>
              </a:path>
            </a:pathLst>
          </a:custGeom>
          <a:blipFill>
            <a:blip r:embed="rId3"/>
            <a:stretch>
              <a:fillRect l="0" t="-2782" r="0" b="-9661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7480459"/>
            <a:ext cx="17259300" cy="2806541"/>
          </a:xfrm>
          <a:custGeom>
            <a:avLst/>
            <a:gdLst/>
            <a:ahLst/>
            <a:cxnLst/>
            <a:rect r="r" b="b" t="t" l="l"/>
            <a:pathLst>
              <a:path h="2806541" w="17259300">
                <a:moveTo>
                  <a:pt x="0" y="0"/>
                </a:moveTo>
                <a:lnTo>
                  <a:pt x="17259300" y="0"/>
                </a:lnTo>
                <a:lnTo>
                  <a:pt x="17259300" y="2806541"/>
                </a:lnTo>
                <a:lnTo>
                  <a:pt x="0" y="28065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169" r="0" b="-3169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028700" y="1108858"/>
            <a:ext cx="4706302" cy="8149442"/>
          </a:xfrm>
          <a:custGeom>
            <a:avLst/>
            <a:gdLst/>
            <a:ahLst/>
            <a:cxnLst/>
            <a:rect r="r" b="b" t="t" l="l"/>
            <a:pathLst>
              <a:path h="8149442" w="4706302">
                <a:moveTo>
                  <a:pt x="4706302" y="0"/>
                </a:moveTo>
                <a:lnTo>
                  <a:pt x="0" y="0"/>
                </a:lnTo>
                <a:lnTo>
                  <a:pt x="0" y="8149442"/>
                </a:lnTo>
                <a:lnTo>
                  <a:pt x="4706302" y="8149442"/>
                </a:lnTo>
                <a:lnTo>
                  <a:pt x="4706302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33340" y="2452451"/>
            <a:ext cx="1382354" cy="1467750"/>
          </a:xfrm>
          <a:custGeom>
            <a:avLst/>
            <a:gdLst/>
            <a:ahLst/>
            <a:cxnLst/>
            <a:rect r="r" b="b" t="t" l="l"/>
            <a:pathLst>
              <a:path h="1467750" w="1382354">
                <a:moveTo>
                  <a:pt x="0" y="0"/>
                </a:moveTo>
                <a:lnTo>
                  <a:pt x="1382353" y="0"/>
                </a:lnTo>
                <a:lnTo>
                  <a:pt x="1382353" y="1467750"/>
                </a:lnTo>
                <a:lnTo>
                  <a:pt x="0" y="14677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6292455"/>
            <a:ext cx="1753042" cy="3994545"/>
          </a:xfrm>
          <a:custGeom>
            <a:avLst/>
            <a:gdLst/>
            <a:ahLst/>
            <a:cxnLst/>
            <a:rect r="r" b="b" t="t" l="l"/>
            <a:pathLst>
              <a:path h="3994545" w="1753042">
                <a:moveTo>
                  <a:pt x="0" y="0"/>
                </a:moveTo>
                <a:lnTo>
                  <a:pt x="1753042" y="0"/>
                </a:lnTo>
                <a:lnTo>
                  <a:pt x="1753042" y="3994545"/>
                </a:lnTo>
                <a:lnTo>
                  <a:pt x="0" y="39945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154" t="0" r="0" b="-6516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753042" y="7827762"/>
            <a:ext cx="2380298" cy="2250463"/>
          </a:xfrm>
          <a:custGeom>
            <a:avLst/>
            <a:gdLst/>
            <a:ahLst/>
            <a:cxnLst/>
            <a:rect r="r" b="b" t="t" l="l"/>
            <a:pathLst>
              <a:path h="2250463" w="2380298">
                <a:moveTo>
                  <a:pt x="0" y="0"/>
                </a:moveTo>
                <a:lnTo>
                  <a:pt x="2380298" y="0"/>
                </a:lnTo>
                <a:lnTo>
                  <a:pt x="2380298" y="2250463"/>
                </a:lnTo>
                <a:lnTo>
                  <a:pt x="0" y="225046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5481459" y="7480459"/>
            <a:ext cx="1777841" cy="1777841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783982" y="7827762"/>
            <a:ext cx="1172794" cy="1083235"/>
          </a:xfrm>
          <a:custGeom>
            <a:avLst/>
            <a:gdLst/>
            <a:ahLst/>
            <a:cxnLst/>
            <a:rect r="r" b="b" t="t" l="l"/>
            <a:pathLst>
              <a:path h="1083235" w="1172794">
                <a:moveTo>
                  <a:pt x="0" y="0"/>
                </a:moveTo>
                <a:lnTo>
                  <a:pt x="1172794" y="0"/>
                </a:lnTo>
                <a:lnTo>
                  <a:pt x="1172794" y="1083235"/>
                </a:lnTo>
                <a:lnTo>
                  <a:pt x="0" y="10832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735002" y="5935623"/>
            <a:ext cx="3356377" cy="4338721"/>
          </a:xfrm>
          <a:custGeom>
            <a:avLst/>
            <a:gdLst/>
            <a:ahLst/>
            <a:cxnLst/>
            <a:rect r="r" b="b" t="t" l="l"/>
            <a:pathLst>
              <a:path h="4338721" w="3356377">
                <a:moveTo>
                  <a:pt x="0" y="0"/>
                </a:moveTo>
                <a:lnTo>
                  <a:pt x="3356377" y="0"/>
                </a:lnTo>
                <a:lnTo>
                  <a:pt x="3356377" y="4338721"/>
                </a:lnTo>
                <a:lnTo>
                  <a:pt x="0" y="433872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-5119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6176322" y="3388031"/>
            <a:ext cx="11867907" cy="3282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20"/>
              </a:lnSpc>
            </a:pPr>
            <a:r>
              <a:rPr lang="en-US" sz="6059">
                <a:solidFill>
                  <a:srgbClr val="BE170B"/>
                </a:solidFill>
                <a:latin typeface="Gagalin"/>
                <a:ea typeface="Gagalin"/>
                <a:cs typeface="Gagalin"/>
                <a:sym typeface="Gagalin"/>
              </a:rPr>
              <a:t>NOGIRONLIGI BOLGAN SHAXSLARNING HUQUQLARIGA OID XALQARO-HUQUQIY ASOSLAR</a:t>
            </a:r>
          </a:p>
          <a:p>
            <a:pPr algn="l">
              <a:lnSpc>
                <a:spcPts val="7130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6176322" y="1670427"/>
            <a:ext cx="12111678" cy="1402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442"/>
              </a:lnSpc>
            </a:pPr>
            <a:r>
              <a:rPr lang="en-US" sz="8173">
                <a:solidFill>
                  <a:srgbClr val="4D6CAB"/>
                </a:solidFill>
                <a:latin typeface="Gagalin"/>
                <a:ea typeface="Gagalin"/>
                <a:cs typeface="Gagalin"/>
                <a:sym typeface="Gagalin"/>
              </a:rPr>
              <a:t>2-modul: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6874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8992801"/>
            <a:ext cx="18288000" cy="1294199"/>
            <a:chOff x="0" y="0"/>
            <a:chExt cx="4816593" cy="34085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340859"/>
            </a:xfrm>
            <a:custGeom>
              <a:avLst/>
              <a:gdLst/>
              <a:ahLst/>
              <a:cxnLst/>
              <a:rect r="r" b="b" t="t" l="l"/>
              <a:pathLst>
                <a:path h="340859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40859"/>
                  </a:lnTo>
                  <a:lnTo>
                    <a:pt x="0" y="340859"/>
                  </a:lnTo>
                  <a:close/>
                </a:path>
              </a:pathLst>
            </a:custGeom>
            <a:solidFill>
              <a:srgbClr val="DCA75E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57150"/>
              <a:ext cx="4816593" cy="2837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0" y="0"/>
            <a:ext cx="5312496" cy="8992801"/>
          </a:xfrm>
          <a:custGeom>
            <a:avLst/>
            <a:gdLst/>
            <a:ahLst/>
            <a:cxnLst/>
            <a:rect r="r" b="b" t="t" l="l"/>
            <a:pathLst>
              <a:path h="8992801" w="5312496">
                <a:moveTo>
                  <a:pt x="0" y="0"/>
                </a:moveTo>
                <a:lnTo>
                  <a:pt x="5312496" y="0"/>
                </a:lnTo>
                <a:lnTo>
                  <a:pt x="5312496" y="8992801"/>
                </a:lnTo>
                <a:lnTo>
                  <a:pt x="0" y="89928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8" t="0" r="-22957" b="-2952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40370"/>
            <a:ext cx="1970333" cy="9217930"/>
          </a:xfrm>
          <a:custGeom>
            <a:avLst/>
            <a:gdLst/>
            <a:ahLst/>
            <a:cxnLst/>
            <a:rect r="r" b="b" t="t" l="l"/>
            <a:pathLst>
              <a:path h="9217930" w="1970333">
                <a:moveTo>
                  <a:pt x="0" y="0"/>
                </a:moveTo>
                <a:lnTo>
                  <a:pt x="1970333" y="0"/>
                </a:lnTo>
                <a:lnTo>
                  <a:pt x="1970333" y="9217930"/>
                </a:lnTo>
                <a:lnTo>
                  <a:pt x="0" y="92179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8700" y="2896239"/>
            <a:ext cx="5681648" cy="7390761"/>
          </a:xfrm>
          <a:custGeom>
            <a:avLst/>
            <a:gdLst/>
            <a:ahLst/>
            <a:cxnLst/>
            <a:rect r="r" b="b" t="t" l="l"/>
            <a:pathLst>
              <a:path h="7390761" w="5681648">
                <a:moveTo>
                  <a:pt x="0" y="0"/>
                </a:moveTo>
                <a:lnTo>
                  <a:pt x="5681648" y="0"/>
                </a:lnTo>
                <a:lnTo>
                  <a:pt x="5681648" y="7390761"/>
                </a:lnTo>
                <a:lnTo>
                  <a:pt x="0" y="73907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970333" y="1457927"/>
            <a:ext cx="2293576" cy="2296766"/>
          </a:xfrm>
          <a:custGeom>
            <a:avLst/>
            <a:gdLst/>
            <a:ahLst/>
            <a:cxnLst/>
            <a:rect r="r" b="b" t="t" l="l"/>
            <a:pathLst>
              <a:path h="2296766" w="2293576">
                <a:moveTo>
                  <a:pt x="0" y="0"/>
                </a:moveTo>
                <a:lnTo>
                  <a:pt x="2293576" y="0"/>
                </a:lnTo>
                <a:lnTo>
                  <a:pt x="2293576" y="2296766"/>
                </a:lnTo>
                <a:lnTo>
                  <a:pt x="0" y="22967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7321226" y="3754693"/>
            <a:ext cx="9938074" cy="4515277"/>
            <a:chOff x="0" y="0"/>
            <a:chExt cx="2617435" cy="118920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617435" cy="1189209"/>
            </a:xfrm>
            <a:custGeom>
              <a:avLst/>
              <a:gdLst/>
              <a:ahLst/>
              <a:cxnLst/>
              <a:rect r="r" b="b" t="t" l="l"/>
              <a:pathLst>
                <a:path h="1189209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1171291"/>
                  </a:lnTo>
                  <a:cubicBezTo>
                    <a:pt x="2617435" y="1176043"/>
                    <a:pt x="2615548" y="1180601"/>
                    <a:pt x="2612187" y="1183961"/>
                  </a:cubicBezTo>
                  <a:cubicBezTo>
                    <a:pt x="2608827" y="1187321"/>
                    <a:pt x="2604270" y="1189209"/>
                    <a:pt x="2599518" y="1189209"/>
                  </a:cubicBezTo>
                  <a:lnTo>
                    <a:pt x="17917" y="1189209"/>
                  </a:lnTo>
                  <a:cubicBezTo>
                    <a:pt x="13165" y="1189209"/>
                    <a:pt x="8608" y="1187321"/>
                    <a:pt x="5248" y="1183961"/>
                  </a:cubicBezTo>
                  <a:cubicBezTo>
                    <a:pt x="1888" y="1180601"/>
                    <a:pt x="0" y="1176043"/>
                    <a:pt x="0" y="1171291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57150"/>
              <a:ext cx="2617435" cy="11320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717438" y="6847812"/>
            <a:ext cx="1570562" cy="3439188"/>
          </a:xfrm>
          <a:custGeom>
            <a:avLst/>
            <a:gdLst/>
            <a:ahLst/>
            <a:cxnLst/>
            <a:rect r="r" b="b" t="t" l="l"/>
            <a:pathLst>
              <a:path h="3439188" w="1570562">
                <a:moveTo>
                  <a:pt x="0" y="0"/>
                </a:moveTo>
                <a:lnTo>
                  <a:pt x="1570562" y="0"/>
                </a:lnTo>
                <a:lnTo>
                  <a:pt x="1570562" y="3439188"/>
                </a:lnTo>
                <a:lnTo>
                  <a:pt x="0" y="34391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7321226" y="1906510"/>
            <a:ext cx="9938074" cy="1501904"/>
            <a:chOff x="0" y="0"/>
            <a:chExt cx="2617435" cy="39556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617435" cy="395563"/>
            </a:xfrm>
            <a:custGeom>
              <a:avLst/>
              <a:gdLst/>
              <a:ahLst/>
              <a:cxnLst/>
              <a:rect r="r" b="b" t="t" l="l"/>
              <a:pathLst>
                <a:path h="395563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377646"/>
                  </a:lnTo>
                  <a:cubicBezTo>
                    <a:pt x="2617435" y="382398"/>
                    <a:pt x="2615548" y="386955"/>
                    <a:pt x="2612187" y="390315"/>
                  </a:cubicBezTo>
                  <a:cubicBezTo>
                    <a:pt x="2608827" y="393675"/>
                    <a:pt x="2604270" y="395563"/>
                    <a:pt x="2599518" y="395563"/>
                  </a:cubicBezTo>
                  <a:lnTo>
                    <a:pt x="17917" y="395563"/>
                  </a:lnTo>
                  <a:cubicBezTo>
                    <a:pt x="13165" y="395563"/>
                    <a:pt x="8608" y="393675"/>
                    <a:pt x="5248" y="390315"/>
                  </a:cubicBezTo>
                  <a:cubicBezTo>
                    <a:pt x="1888" y="386955"/>
                    <a:pt x="0" y="382398"/>
                    <a:pt x="0" y="377646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57150"/>
              <a:ext cx="2617435" cy="3384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551056" y="3709673"/>
            <a:ext cx="9478415" cy="4896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47"/>
              </a:lnSpc>
            </a:pPr>
            <a:r>
              <a:rPr lang="en-US" sz="274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1.BMTning Nog</a:t>
            </a:r>
            <a:r>
              <a:rPr lang="en-US" sz="274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ironlar huquqlari to‘g‘risidagi konvensiyasi (CRPD) tamoyillari.</a:t>
            </a:r>
          </a:p>
          <a:p>
            <a:pPr algn="just">
              <a:lnSpc>
                <a:spcPts val="3847"/>
              </a:lnSpc>
            </a:pPr>
          </a:p>
          <a:p>
            <a:pPr algn="just">
              <a:lnSpc>
                <a:spcPts val="3847"/>
              </a:lnSpc>
            </a:pPr>
            <a:r>
              <a:rPr lang="en-US" sz="274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2.Inson huquqlari umumjahon deklaratsiyasi (1948), Iqtisodiy, ijtimoiy va madaniy huquqlar to‘g‘risidagi pakt (ICESCR)da mustahkamlangan huquqlar.</a:t>
            </a:r>
          </a:p>
          <a:p>
            <a:pPr algn="just">
              <a:lnSpc>
                <a:spcPts val="3847"/>
              </a:lnSpc>
            </a:pPr>
          </a:p>
          <a:p>
            <a:pPr algn="just">
              <a:lnSpc>
                <a:spcPts val="3847"/>
              </a:lnSpc>
            </a:pPr>
            <a:r>
              <a:rPr lang="en-US" sz="274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3.Nogironligi bo‘lgan shaxslarning huquqlariga oid boshqa xalqaro-huquqiy hujjatlar tahlili.</a:t>
            </a:r>
          </a:p>
          <a:p>
            <a:pPr algn="l">
              <a:lnSpc>
                <a:spcPts val="3847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8297172" y="2235623"/>
            <a:ext cx="9990828" cy="846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13"/>
              </a:lnSpc>
            </a:pPr>
            <a:r>
              <a:rPr lang="en-US" sz="6250">
                <a:solidFill>
                  <a:srgbClr val="BE170B"/>
                </a:solidFill>
                <a:latin typeface="Gagalin"/>
                <a:ea typeface="Gagalin"/>
                <a:cs typeface="Gagalin"/>
                <a:sym typeface="Gagalin"/>
              </a:rPr>
              <a:t>Asosiy masalalar: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311" t="-78531" r="-11866" b="-5030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8992801"/>
            <a:ext cx="18288000" cy="1294199"/>
            <a:chOff x="0" y="0"/>
            <a:chExt cx="4816593" cy="34085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340859"/>
            </a:xfrm>
            <a:custGeom>
              <a:avLst/>
              <a:gdLst/>
              <a:ahLst/>
              <a:cxnLst/>
              <a:rect r="r" b="b" t="t" l="l"/>
              <a:pathLst>
                <a:path h="340859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40859"/>
                  </a:lnTo>
                  <a:lnTo>
                    <a:pt x="0" y="340859"/>
                  </a:lnTo>
                  <a:close/>
                </a:path>
              </a:pathLst>
            </a:custGeom>
            <a:solidFill>
              <a:srgbClr val="F09B7A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57150"/>
              <a:ext cx="4816593" cy="2837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4677023" y="4716579"/>
            <a:ext cx="3610977" cy="5570421"/>
          </a:xfrm>
          <a:custGeom>
            <a:avLst/>
            <a:gdLst/>
            <a:ahLst/>
            <a:cxnLst/>
            <a:rect r="r" b="b" t="t" l="l"/>
            <a:pathLst>
              <a:path h="5570421" w="3610977">
                <a:moveTo>
                  <a:pt x="0" y="0"/>
                </a:moveTo>
                <a:lnTo>
                  <a:pt x="3610977" y="0"/>
                </a:lnTo>
                <a:lnTo>
                  <a:pt x="3610977" y="5570421"/>
                </a:lnTo>
                <a:lnTo>
                  <a:pt x="0" y="55704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62148" b="-504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59935" y="2082548"/>
            <a:ext cx="9938074" cy="854280"/>
            <a:chOff x="0" y="0"/>
            <a:chExt cx="2617435" cy="22499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617435" cy="224996"/>
            </a:xfrm>
            <a:custGeom>
              <a:avLst/>
              <a:gdLst/>
              <a:ahLst/>
              <a:cxnLst/>
              <a:rect r="r" b="b" t="t" l="l"/>
              <a:pathLst>
                <a:path h="224996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207078"/>
                  </a:lnTo>
                  <a:cubicBezTo>
                    <a:pt x="2617435" y="211830"/>
                    <a:pt x="2615548" y="216388"/>
                    <a:pt x="2612187" y="219748"/>
                  </a:cubicBezTo>
                  <a:cubicBezTo>
                    <a:pt x="2608827" y="223108"/>
                    <a:pt x="2604270" y="224996"/>
                    <a:pt x="2599518" y="224996"/>
                  </a:cubicBezTo>
                  <a:lnTo>
                    <a:pt x="17917" y="224996"/>
                  </a:lnTo>
                  <a:cubicBezTo>
                    <a:pt x="13165" y="224996"/>
                    <a:pt x="8608" y="223108"/>
                    <a:pt x="5248" y="219748"/>
                  </a:cubicBezTo>
                  <a:cubicBezTo>
                    <a:pt x="1888" y="216388"/>
                    <a:pt x="0" y="211830"/>
                    <a:pt x="0" y="207078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57150"/>
              <a:ext cx="2617435" cy="16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159935" y="277748"/>
            <a:ext cx="10319099" cy="1501904"/>
            <a:chOff x="0" y="0"/>
            <a:chExt cx="2717787" cy="39556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717787" cy="395563"/>
            </a:xfrm>
            <a:custGeom>
              <a:avLst/>
              <a:gdLst/>
              <a:ahLst/>
              <a:cxnLst/>
              <a:rect r="r" b="b" t="t" l="l"/>
              <a:pathLst>
                <a:path h="395563" w="2717787">
                  <a:moveTo>
                    <a:pt x="17256" y="0"/>
                  </a:moveTo>
                  <a:lnTo>
                    <a:pt x="2700532" y="0"/>
                  </a:lnTo>
                  <a:cubicBezTo>
                    <a:pt x="2710062" y="0"/>
                    <a:pt x="2717787" y="7726"/>
                    <a:pt x="2717787" y="17256"/>
                  </a:cubicBezTo>
                  <a:lnTo>
                    <a:pt x="2717787" y="378307"/>
                  </a:lnTo>
                  <a:cubicBezTo>
                    <a:pt x="2717787" y="387838"/>
                    <a:pt x="2710062" y="395563"/>
                    <a:pt x="2700532" y="395563"/>
                  </a:cubicBezTo>
                  <a:lnTo>
                    <a:pt x="17256" y="395563"/>
                  </a:lnTo>
                  <a:cubicBezTo>
                    <a:pt x="7726" y="395563"/>
                    <a:pt x="0" y="387838"/>
                    <a:pt x="0" y="378307"/>
                  </a:cubicBezTo>
                  <a:lnTo>
                    <a:pt x="0" y="17256"/>
                  </a:lnTo>
                  <a:cubicBezTo>
                    <a:pt x="0" y="7726"/>
                    <a:pt x="7726" y="0"/>
                    <a:pt x="17256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57150"/>
              <a:ext cx="2717787" cy="3384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159935" y="3279728"/>
            <a:ext cx="9938074" cy="854280"/>
            <a:chOff x="0" y="0"/>
            <a:chExt cx="2617435" cy="22499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617435" cy="224996"/>
            </a:xfrm>
            <a:custGeom>
              <a:avLst/>
              <a:gdLst/>
              <a:ahLst/>
              <a:cxnLst/>
              <a:rect r="r" b="b" t="t" l="l"/>
              <a:pathLst>
                <a:path h="224996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207078"/>
                  </a:lnTo>
                  <a:cubicBezTo>
                    <a:pt x="2617435" y="211830"/>
                    <a:pt x="2615548" y="216388"/>
                    <a:pt x="2612187" y="219748"/>
                  </a:cubicBezTo>
                  <a:cubicBezTo>
                    <a:pt x="2608827" y="223108"/>
                    <a:pt x="2604270" y="224996"/>
                    <a:pt x="2599518" y="224996"/>
                  </a:cubicBezTo>
                  <a:lnTo>
                    <a:pt x="17917" y="224996"/>
                  </a:lnTo>
                  <a:cubicBezTo>
                    <a:pt x="13165" y="224996"/>
                    <a:pt x="8608" y="223108"/>
                    <a:pt x="5248" y="219748"/>
                  </a:cubicBezTo>
                  <a:cubicBezTo>
                    <a:pt x="1888" y="216388"/>
                    <a:pt x="0" y="211830"/>
                    <a:pt x="0" y="207078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57150"/>
              <a:ext cx="2617435" cy="16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159935" y="4476908"/>
            <a:ext cx="9938074" cy="854280"/>
            <a:chOff x="0" y="0"/>
            <a:chExt cx="2617435" cy="22499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617435" cy="224996"/>
            </a:xfrm>
            <a:custGeom>
              <a:avLst/>
              <a:gdLst/>
              <a:ahLst/>
              <a:cxnLst/>
              <a:rect r="r" b="b" t="t" l="l"/>
              <a:pathLst>
                <a:path h="224996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207078"/>
                  </a:lnTo>
                  <a:cubicBezTo>
                    <a:pt x="2617435" y="211830"/>
                    <a:pt x="2615548" y="216388"/>
                    <a:pt x="2612187" y="219748"/>
                  </a:cubicBezTo>
                  <a:cubicBezTo>
                    <a:pt x="2608827" y="223108"/>
                    <a:pt x="2604270" y="224996"/>
                    <a:pt x="2599518" y="224996"/>
                  </a:cubicBezTo>
                  <a:lnTo>
                    <a:pt x="17917" y="224996"/>
                  </a:lnTo>
                  <a:cubicBezTo>
                    <a:pt x="13165" y="224996"/>
                    <a:pt x="8608" y="223108"/>
                    <a:pt x="5248" y="219748"/>
                  </a:cubicBezTo>
                  <a:cubicBezTo>
                    <a:pt x="1888" y="216388"/>
                    <a:pt x="0" y="211830"/>
                    <a:pt x="0" y="207078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57150"/>
              <a:ext cx="2617435" cy="16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1887999" y="1697462"/>
            <a:ext cx="4435325" cy="8589538"/>
          </a:xfrm>
          <a:custGeom>
            <a:avLst/>
            <a:gdLst/>
            <a:ahLst/>
            <a:cxnLst/>
            <a:rect r="r" b="b" t="t" l="l"/>
            <a:pathLst>
              <a:path h="8589538" w="4435325">
                <a:moveTo>
                  <a:pt x="0" y="0"/>
                </a:moveTo>
                <a:lnTo>
                  <a:pt x="4435325" y="0"/>
                </a:lnTo>
                <a:lnTo>
                  <a:pt x="4435325" y="8589538"/>
                </a:lnTo>
                <a:lnTo>
                  <a:pt x="0" y="8589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10323071" y="6101266"/>
            <a:ext cx="3496628" cy="4185734"/>
          </a:xfrm>
          <a:custGeom>
            <a:avLst/>
            <a:gdLst/>
            <a:ahLst/>
            <a:cxnLst/>
            <a:rect r="r" b="b" t="t" l="l"/>
            <a:pathLst>
              <a:path h="4185734" w="3496628">
                <a:moveTo>
                  <a:pt x="3496629" y="0"/>
                </a:moveTo>
                <a:lnTo>
                  <a:pt x="0" y="0"/>
                </a:lnTo>
                <a:lnTo>
                  <a:pt x="0" y="4185734"/>
                </a:lnTo>
                <a:lnTo>
                  <a:pt x="3496629" y="4185734"/>
                </a:lnTo>
                <a:lnTo>
                  <a:pt x="3496629" y="0"/>
                </a:lnTo>
                <a:close/>
              </a:path>
            </a:pathLst>
          </a:custGeom>
          <a:blipFill>
            <a:blip r:embed="rId6"/>
            <a:stretch>
              <a:fillRect l="0" t="0" r="0" b="-13462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5151605" y="1028700"/>
            <a:ext cx="2107695" cy="2107695"/>
          </a:xfrm>
          <a:custGeom>
            <a:avLst/>
            <a:gdLst/>
            <a:ahLst/>
            <a:cxnLst/>
            <a:rect r="r" b="b" t="t" l="l"/>
            <a:pathLst>
              <a:path h="2107695" w="2107695">
                <a:moveTo>
                  <a:pt x="0" y="0"/>
                </a:moveTo>
                <a:lnTo>
                  <a:pt x="2107695" y="0"/>
                </a:lnTo>
                <a:lnTo>
                  <a:pt x="2107695" y="2107695"/>
                </a:lnTo>
                <a:lnTo>
                  <a:pt x="0" y="21076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606251" y="2255506"/>
            <a:ext cx="7668985" cy="441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kamsitmaslik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83906" y="542290"/>
            <a:ext cx="10136449" cy="1039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39"/>
              </a:lnSpc>
            </a:pPr>
            <a:r>
              <a:rPr lang="en-US" sz="3999">
                <a:solidFill>
                  <a:srgbClr val="616709"/>
                </a:solidFill>
                <a:latin typeface="Gagalin"/>
                <a:ea typeface="Gagalin"/>
                <a:cs typeface="Gagalin"/>
                <a:sym typeface="Gagalin"/>
              </a:rPr>
              <a:t>BMTning Nogironlar huquqlari to‘g‘risidagi Konvensiyasi (CRPD, 2006) prinsiplari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606251" y="3452686"/>
            <a:ext cx="9491759" cy="441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jamiyat</a:t>
            </a: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ga toʻla va samarali jalb etish va qoʻshish;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606251" y="4649867"/>
            <a:ext cx="7668985" cy="441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imkoniyat</a:t>
            </a: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larning tengligi;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159935" y="5537674"/>
            <a:ext cx="9938074" cy="854280"/>
            <a:chOff x="0" y="0"/>
            <a:chExt cx="2617435" cy="224996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617435" cy="224996"/>
            </a:xfrm>
            <a:custGeom>
              <a:avLst/>
              <a:gdLst/>
              <a:ahLst/>
              <a:cxnLst/>
              <a:rect r="r" b="b" t="t" l="l"/>
              <a:pathLst>
                <a:path h="224996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207078"/>
                  </a:lnTo>
                  <a:cubicBezTo>
                    <a:pt x="2617435" y="211830"/>
                    <a:pt x="2615548" y="216388"/>
                    <a:pt x="2612187" y="219748"/>
                  </a:cubicBezTo>
                  <a:cubicBezTo>
                    <a:pt x="2608827" y="223108"/>
                    <a:pt x="2604270" y="224996"/>
                    <a:pt x="2599518" y="224996"/>
                  </a:cubicBezTo>
                  <a:lnTo>
                    <a:pt x="17917" y="224996"/>
                  </a:lnTo>
                  <a:cubicBezTo>
                    <a:pt x="13165" y="224996"/>
                    <a:pt x="8608" y="223108"/>
                    <a:pt x="5248" y="219748"/>
                  </a:cubicBezTo>
                  <a:cubicBezTo>
                    <a:pt x="1888" y="216388"/>
                    <a:pt x="0" y="211830"/>
                    <a:pt x="0" y="207078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57150"/>
              <a:ext cx="2617435" cy="16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59935" y="6734855"/>
            <a:ext cx="9938074" cy="854280"/>
            <a:chOff x="0" y="0"/>
            <a:chExt cx="2617435" cy="22499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617435" cy="224996"/>
            </a:xfrm>
            <a:custGeom>
              <a:avLst/>
              <a:gdLst/>
              <a:ahLst/>
              <a:cxnLst/>
              <a:rect r="r" b="b" t="t" l="l"/>
              <a:pathLst>
                <a:path h="224996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207078"/>
                  </a:lnTo>
                  <a:cubicBezTo>
                    <a:pt x="2617435" y="211830"/>
                    <a:pt x="2615548" y="216388"/>
                    <a:pt x="2612187" y="219748"/>
                  </a:cubicBezTo>
                  <a:cubicBezTo>
                    <a:pt x="2608827" y="223108"/>
                    <a:pt x="2604270" y="224996"/>
                    <a:pt x="2599518" y="224996"/>
                  </a:cubicBezTo>
                  <a:lnTo>
                    <a:pt x="17917" y="224996"/>
                  </a:lnTo>
                  <a:cubicBezTo>
                    <a:pt x="13165" y="224996"/>
                    <a:pt x="8608" y="223108"/>
                    <a:pt x="5248" y="219748"/>
                  </a:cubicBezTo>
                  <a:cubicBezTo>
                    <a:pt x="1888" y="216388"/>
                    <a:pt x="0" y="211830"/>
                    <a:pt x="0" y="207078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0" y="57150"/>
              <a:ext cx="2617435" cy="16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159935" y="7932035"/>
            <a:ext cx="9938074" cy="854280"/>
            <a:chOff x="0" y="0"/>
            <a:chExt cx="2617435" cy="224996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617435" cy="224996"/>
            </a:xfrm>
            <a:custGeom>
              <a:avLst/>
              <a:gdLst/>
              <a:ahLst/>
              <a:cxnLst/>
              <a:rect r="r" b="b" t="t" l="l"/>
              <a:pathLst>
                <a:path h="224996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207078"/>
                  </a:lnTo>
                  <a:cubicBezTo>
                    <a:pt x="2617435" y="211830"/>
                    <a:pt x="2615548" y="216388"/>
                    <a:pt x="2612187" y="219748"/>
                  </a:cubicBezTo>
                  <a:cubicBezTo>
                    <a:pt x="2608827" y="223108"/>
                    <a:pt x="2604270" y="224996"/>
                    <a:pt x="2599518" y="224996"/>
                  </a:cubicBezTo>
                  <a:lnTo>
                    <a:pt x="17917" y="224996"/>
                  </a:lnTo>
                  <a:cubicBezTo>
                    <a:pt x="13165" y="224996"/>
                    <a:pt x="8608" y="223108"/>
                    <a:pt x="5248" y="219748"/>
                  </a:cubicBezTo>
                  <a:cubicBezTo>
                    <a:pt x="1888" y="216388"/>
                    <a:pt x="0" y="211830"/>
                    <a:pt x="0" y="207078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57150"/>
              <a:ext cx="2617435" cy="16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1606251" y="5710633"/>
            <a:ext cx="7668985" cy="441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toʻsiqsiz</a:t>
            </a: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foydalanish;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606251" y="6907813"/>
            <a:ext cx="7668985" cy="441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erkaklar</a:t>
            </a: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va ayollarning tengligi;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606251" y="8104993"/>
            <a:ext cx="9125143" cy="441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nogironlarning oʻziga xos xusus</a:t>
            </a: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iyatlarini hurmat qilish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6874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833253" y="3815660"/>
            <a:ext cx="9938074" cy="1020570"/>
            <a:chOff x="0" y="0"/>
            <a:chExt cx="2617435" cy="2687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17435" cy="268792"/>
            </a:xfrm>
            <a:custGeom>
              <a:avLst/>
              <a:gdLst/>
              <a:ahLst/>
              <a:cxnLst/>
              <a:rect r="r" b="b" t="t" l="l"/>
              <a:pathLst>
                <a:path h="268792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250875"/>
                  </a:lnTo>
                  <a:cubicBezTo>
                    <a:pt x="2617435" y="255627"/>
                    <a:pt x="2615548" y="260184"/>
                    <a:pt x="2612187" y="263544"/>
                  </a:cubicBezTo>
                  <a:cubicBezTo>
                    <a:pt x="2608827" y="266904"/>
                    <a:pt x="2604270" y="268792"/>
                    <a:pt x="2599518" y="268792"/>
                  </a:cubicBezTo>
                  <a:lnTo>
                    <a:pt x="17917" y="268792"/>
                  </a:lnTo>
                  <a:cubicBezTo>
                    <a:pt x="13165" y="268792"/>
                    <a:pt x="8608" y="266904"/>
                    <a:pt x="5248" y="263544"/>
                  </a:cubicBezTo>
                  <a:cubicBezTo>
                    <a:pt x="1888" y="260184"/>
                    <a:pt x="0" y="255627"/>
                    <a:pt x="0" y="250875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57150"/>
              <a:ext cx="2617435" cy="2116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833253" y="1296344"/>
            <a:ext cx="9938074" cy="1975362"/>
            <a:chOff x="0" y="0"/>
            <a:chExt cx="2617435" cy="5202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617435" cy="520260"/>
            </a:xfrm>
            <a:custGeom>
              <a:avLst/>
              <a:gdLst/>
              <a:ahLst/>
              <a:cxnLst/>
              <a:rect r="r" b="b" t="t" l="l"/>
              <a:pathLst>
                <a:path h="520260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502343"/>
                  </a:lnTo>
                  <a:cubicBezTo>
                    <a:pt x="2617435" y="507095"/>
                    <a:pt x="2615548" y="511652"/>
                    <a:pt x="2612187" y="515012"/>
                  </a:cubicBezTo>
                  <a:cubicBezTo>
                    <a:pt x="2608827" y="518372"/>
                    <a:pt x="2604270" y="520260"/>
                    <a:pt x="2599518" y="520260"/>
                  </a:cubicBezTo>
                  <a:lnTo>
                    <a:pt x="17917" y="520260"/>
                  </a:lnTo>
                  <a:cubicBezTo>
                    <a:pt x="13165" y="520260"/>
                    <a:pt x="8608" y="518372"/>
                    <a:pt x="5248" y="515012"/>
                  </a:cubicBezTo>
                  <a:cubicBezTo>
                    <a:pt x="1888" y="511652"/>
                    <a:pt x="0" y="507095"/>
                    <a:pt x="0" y="502343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57150"/>
              <a:ext cx="2617435" cy="463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833253" y="5141689"/>
            <a:ext cx="9938074" cy="1020570"/>
            <a:chOff x="0" y="0"/>
            <a:chExt cx="2617435" cy="26879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617435" cy="268792"/>
            </a:xfrm>
            <a:custGeom>
              <a:avLst/>
              <a:gdLst/>
              <a:ahLst/>
              <a:cxnLst/>
              <a:rect r="r" b="b" t="t" l="l"/>
              <a:pathLst>
                <a:path h="268792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250875"/>
                  </a:lnTo>
                  <a:cubicBezTo>
                    <a:pt x="2617435" y="255627"/>
                    <a:pt x="2615548" y="260184"/>
                    <a:pt x="2612187" y="263544"/>
                  </a:cubicBezTo>
                  <a:cubicBezTo>
                    <a:pt x="2608827" y="266904"/>
                    <a:pt x="2604270" y="268792"/>
                    <a:pt x="2599518" y="268792"/>
                  </a:cubicBezTo>
                  <a:lnTo>
                    <a:pt x="17917" y="268792"/>
                  </a:lnTo>
                  <a:cubicBezTo>
                    <a:pt x="13165" y="268792"/>
                    <a:pt x="8608" y="266904"/>
                    <a:pt x="5248" y="263544"/>
                  </a:cubicBezTo>
                  <a:cubicBezTo>
                    <a:pt x="1888" y="260184"/>
                    <a:pt x="0" y="255627"/>
                    <a:pt x="0" y="250875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57150"/>
              <a:ext cx="2617435" cy="2116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833253" y="6467719"/>
            <a:ext cx="9938074" cy="1020570"/>
            <a:chOff x="0" y="0"/>
            <a:chExt cx="2617435" cy="26879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617435" cy="268792"/>
            </a:xfrm>
            <a:custGeom>
              <a:avLst/>
              <a:gdLst/>
              <a:ahLst/>
              <a:cxnLst/>
              <a:rect r="r" b="b" t="t" l="l"/>
              <a:pathLst>
                <a:path h="268792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250875"/>
                  </a:lnTo>
                  <a:cubicBezTo>
                    <a:pt x="2617435" y="255627"/>
                    <a:pt x="2615548" y="260184"/>
                    <a:pt x="2612187" y="263544"/>
                  </a:cubicBezTo>
                  <a:cubicBezTo>
                    <a:pt x="2608827" y="266904"/>
                    <a:pt x="2604270" y="268792"/>
                    <a:pt x="2599518" y="268792"/>
                  </a:cubicBezTo>
                  <a:lnTo>
                    <a:pt x="17917" y="268792"/>
                  </a:lnTo>
                  <a:cubicBezTo>
                    <a:pt x="13165" y="268792"/>
                    <a:pt x="8608" y="266904"/>
                    <a:pt x="5248" y="263544"/>
                  </a:cubicBezTo>
                  <a:cubicBezTo>
                    <a:pt x="1888" y="260184"/>
                    <a:pt x="0" y="255627"/>
                    <a:pt x="0" y="250875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57150"/>
              <a:ext cx="2617435" cy="2116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066940" y="1028700"/>
            <a:ext cx="2518258" cy="8229600"/>
          </a:xfrm>
          <a:custGeom>
            <a:avLst/>
            <a:gdLst/>
            <a:ahLst/>
            <a:cxnLst/>
            <a:rect r="r" b="b" t="t" l="l"/>
            <a:pathLst>
              <a:path h="8229600" w="2518258">
                <a:moveTo>
                  <a:pt x="0" y="0"/>
                </a:moveTo>
                <a:lnTo>
                  <a:pt x="2518258" y="0"/>
                </a:lnTo>
                <a:lnTo>
                  <a:pt x="2518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0" y="8992801"/>
            <a:ext cx="18288000" cy="1294199"/>
            <a:chOff x="0" y="0"/>
            <a:chExt cx="4816593" cy="34085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816592" cy="340859"/>
            </a:xfrm>
            <a:custGeom>
              <a:avLst/>
              <a:gdLst/>
              <a:ahLst/>
              <a:cxnLst/>
              <a:rect r="r" b="b" t="t" l="l"/>
              <a:pathLst>
                <a:path h="340859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40859"/>
                  </a:lnTo>
                  <a:lnTo>
                    <a:pt x="0" y="340859"/>
                  </a:lnTo>
                  <a:close/>
                </a:path>
              </a:pathLst>
            </a:custGeom>
            <a:solidFill>
              <a:srgbClr val="DCA75E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57150"/>
              <a:ext cx="4816593" cy="2837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2768936" y="2894191"/>
            <a:ext cx="2766742" cy="6887731"/>
          </a:xfrm>
          <a:custGeom>
            <a:avLst/>
            <a:gdLst/>
            <a:ahLst/>
            <a:cxnLst/>
            <a:rect r="r" b="b" t="t" l="l"/>
            <a:pathLst>
              <a:path h="6887731" w="2766742">
                <a:moveTo>
                  <a:pt x="0" y="0"/>
                </a:moveTo>
                <a:lnTo>
                  <a:pt x="2766742" y="0"/>
                </a:lnTo>
                <a:lnTo>
                  <a:pt x="2766742" y="6887731"/>
                </a:lnTo>
                <a:lnTo>
                  <a:pt x="0" y="68877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0" y="4689576"/>
            <a:ext cx="4182802" cy="5597424"/>
          </a:xfrm>
          <a:custGeom>
            <a:avLst/>
            <a:gdLst/>
            <a:ahLst/>
            <a:cxnLst/>
            <a:rect r="r" b="b" t="t" l="l"/>
            <a:pathLst>
              <a:path h="5597424" w="4182802">
                <a:moveTo>
                  <a:pt x="0" y="0"/>
                </a:moveTo>
                <a:lnTo>
                  <a:pt x="4182802" y="0"/>
                </a:lnTo>
                <a:lnTo>
                  <a:pt x="4182802" y="5597424"/>
                </a:lnTo>
                <a:lnTo>
                  <a:pt x="0" y="55974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11802290" y="7488288"/>
            <a:ext cx="6796216" cy="4114800"/>
          </a:xfrm>
          <a:custGeom>
            <a:avLst/>
            <a:gdLst/>
            <a:ahLst/>
            <a:cxnLst/>
            <a:rect r="r" b="b" t="t" l="l"/>
            <a:pathLst>
              <a:path h="4114800" w="6796216">
                <a:moveTo>
                  <a:pt x="6796216" y="0"/>
                </a:moveTo>
                <a:lnTo>
                  <a:pt x="0" y="0"/>
                </a:lnTo>
                <a:lnTo>
                  <a:pt x="0" y="4114800"/>
                </a:lnTo>
                <a:lnTo>
                  <a:pt x="6796216" y="4114800"/>
                </a:lnTo>
                <a:lnTo>
                  <a:pt x="6796216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7321226" y="4071763"/>
            <a:ext cx="7986182" cy="441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ta’lim</a:t>
            </a: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tizimi inklyuziv bo‘lishi kerak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321226" y="1650384"/>
            <a:ext cx="8962128" cy="1353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02"/>
              </a:lnSpc>
            </a:pPr>
            <a:r>
              <a:rPr lang="en-US" sz="5150">
                <a:solidFill>
                  <a:srgbClr val="BE170B"/>
                </a:solidFill>
                <a:latin typeface="Gagalin"/>
                <a:ea typeface="Gagalin"/>
                <a:cs typeface="Gagalin"/>
                <a:sym typeface="Gagalin"/>
              </a:rPr>
              <a:t>Jamiyatga toʻla va samarali jalb etish va qoʻshish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321226" y="5397792"/>
            <a:ext cx="7986182" cy="441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ban</a:t>
            </a: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dlikda teng imkoniyat bo‘lishi kerak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321226" y="6504747"/>
            <a:ext cx="9450101" cy="879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siyosiy hayotda, ovoz berishda ishtirok to‘siqsiz bo‘lishi kerak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311" t="-78531" r="-11866" b="-5030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24886" y="4500708"/>
            <a:ext cx="9938074" cy="854280"/>
            <a:chOff x="0" y="0"/>
            <a:chExt cx="2617435" cy="22499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17435" cy="224996"/>
            </a:xfrm>
            <a:custGeom>
              <a:avLst/>
              <a:gdLst/>
              <a:ahLst/>
              <a:cxnLst/>
              <a:rect r="r" b="b" t="t" l="l"/>
              <a:pathLst>
                <a:path h="224996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207078"/>
                  </a:lnTo>
                  <a:cubicBezTo>
                    <a:pt x="2617435" y="211830"/>
                    <a:pt x="2615548" y="216388"/>
                    <a:pt x="2612187" y="219748"/>
                  </a:cubicBezTo>
                  <a:cubicBezTo>
                    <a:pt x="2608827" y="223108"/>
                    <a:pt x="2604270" y="224996"/>
                    <a:pt x="2599518" y="224996"/>
                  </a:cubicBezTo>
                  <a:lnTo>
                    <a:pt x="17917" y="224996"/>
                  </a:lnTo>
                  <a:cubicBezTo>
                    <a:pt x="13165" y="224996"/>
                    <a:pt x="8608" y="223108"/>
                    <a:pt x="5248" y="219748"/>
                  </a:cubicBezTo>
                  <a:cubicBezTo>
                    <a:pt x="1888" y="216388"/>
                    <a:pt x="0" y="211830"/>
                    <a:pt x="0" y="207078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57150"/>
              <a:ext cx="2617435" cy="16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724886" y="1846824"/>
            <a:ext cx="9938074" cy="1975362"/>
            <a:chOff x="0" y="0"/>
            <a:chExt cx="2617435" cy="5202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617435" cy="520260"/>
            </a:xfrm>
            <a:custGeom>
              <a:avLst/>
              <a:gdLst/>
              <a:ahLst/>
              <a:cxnLst/>
              <a:rect r="r" b="b" t="t" l="l"/>
              <a:pathLst>
                <a:path h="520260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502343"/>
                  </a:lnTo>
                  <a:cubicBezTo>
                    <a:pt x="2617435" y="507095"/>
                    <a:pt x="2615548" y="511652"/>
                    <a:pt x="2612187" y="515012"/>
                  </a:cubicBezTo>
                  <a:cubicBezTo>
                    <a:pt x="2608827" y="518372"/>
                    <a:pt x="2604270" y="520260"/>
                    <a:pt x="2599518" y="520260"/>
                  </a:cubicBezTo>
                  <a:lnTo>
                    <a:pt x="17917" y="520260"/>
                  </a:lnTo>
                  <a:cubicBezTo>
                    <a:pt x="13165" y="520260"/>
                    <a:pt x="8608" y="518372"/>
                    <a:pt x="5248" y="515012"/>
                  </a:cubicBezTo>
                  <a:cubicBezTo>
                    <a:pt x="1888" y="511652"/>
                    <a:pt x="0" y="507095"/>
                    <a:pt x="0" y="502343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57150"/>
              <a:ext cx="2617435" cy="463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24886" y="5697888"/>
            <a:ext cx="9938074" cy="854280"/>
            <a:chOff x="0" y="0"/>
            <a:chExt cx="2617435" cy="22499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617435" cy="224996"/>
            </a:xfrm>
            <a:custGeom>
              <a:avLst/>
              <a:gdLst/>
              <a:ahLst/>
              <a:cxnLst/>
              <a:rect r="r" b="b" t="t" l="l"/>
              <a:pathLst>
                <a:path h="224996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207078"/>
                  </a:lnTo>
                  <a:cubicBezTo>
                    <a:pt x="2617435" y="211830"/>
                    <a:pt x="2615548" y="216388"/>
                    <a:pt x="2612187" y="219748"/>
                  </a:cubicBezTo>
                  <a:cubicBezTo>
                    <a:pt x="2608827" y="223108"/>
                    <a:pt x="2604270" y="224996"/>
                    <a:pt x="2599518" y="224996"/>
                  </a:cubicBezTo>
                  <a:lnTo>
                    <a:pt x="17917" y="224996"/>
                  </a:lnTo>
                  <a:cubicBezTo>
                    <a:pt x="13165" y="224996"/>
                    <a:pt x="8608" y="223108"/>
                    <a:pt x="5248" y="219748"/>
                  </a:cubicBezTo>
                  <a:cubicBezTo>
                    <a:pt x="1888" y="216388"/>
                    <a:pt x="0" y="211830"/>
                    <a:pt x="0" y="207078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57150"/>
              <a:ext cx="2617435" cy="16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724886" y="6895069"/>
            <a:ext cx="9938074" cy="854280"/>
            <a:chOff x="0" y="0"/>
            <a:chExt cx="2617435" cy="22499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617435" cy="224996"/>
            </a:xfrm>
            <a:custGeom>
              <a:avLst/>
              <a:gdLst/>
              <a:ahLst/>
              <a:cxnLst/>
              <a:rect r="r" b="b" t="t" l="l"/>
              <a:pathLst>
                <a:path h="224996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207078"/>
                  </a:lnTo>
                  <a:cubicBezTo>
                    <a:pt x="2617435" y="211830"/>
                    <a:pt x="2615548" y="216388"/>
                    <a:pt x="2612187" y="219748"/>
                  </a:cubicBezTo>
                  <a:cubicBezTo>
                    <a:pt x="2608827" y="223108"/>
                    <a:pt x="2604270" y="224996"/>
                    <a:pt x="2599518" y="224996"/>
                  </a:cubicBezTo>
                  <a:lnTo>
                    <a:pt x="17917" y="224996"/>
                  </a:lnTo>
                  <a:cubicBezTo>
                    <a:pt x="13165" y="224996"/>
                    <a:pt x="8608" y="223108"/>
                    <a:pt x="5248" y="219748"/>
                  </a:cubicBezTo>
                  <a:cubicBezTo>
                    <a:pt x="1888" y="216388"/>
                    <a:pt x="0" y="211830"/>
                    <a:pt x="0" y="207078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57150"/>
              <a:ext cx="2617435" cy="16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0" y="8992801"/>
            <a:ext cx="18288000" cy="1294199"/>
            <a:chOff x="0" y="0"/>
            <a:chExt cx="4816593" cy="34085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816592" cy="340859"/>
            </a:xfrm>
            <a:custGeom>
              <a:avLst/>
              <a:gdLst/>
              <a:ahLst/>
              <a:cxnLst/>
              <a:rect r="r" b="b" t="t" l="l"/>
              <a:pathLst>
                <a:path h="340859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40859"/>
                  </a:lnTo>
                  <a:lnTo>
                    <a:pt x="0" y="340859"/>
                  </a:lnTo>
                  <a:close/>
                </a:path>
              </a:pathLst>
            </a:custGeom>
            <a:solidFill>
              <a:srgbClr val="F09B7A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57150"/>
              <a:ext cx="4816593" cy="2837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2975504" y="0"/>
            <a:ext cx="5312496" cy="8992801"/>
          </a:xfrm>
          <a:custGeom>
            <a:avLst/>
            <a:gdLst/>
            <a:ahLst/>
            <a:cxnLst/>
            <a:rect r="r" b="b" t="t" l="l"/>
            <a:pathLst>
              <a:path h="8992801" w="5312496">
                <a:moveTo>
                  <a:pt x="0" y="0"/>
                </a:moveTo>
                <a:lnTo>
                  <a:pt x="5312496" y="0"/>
                </a:lnTo>
                <a:lnTo>
                  <a:pt x="5312496" y="8992801"/>
                </a:lnTo>
                <a:lnTo>
                  <a:pt x="0" y="89928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8" t="0" r="-22957" b="-2952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false" rot="0">
            <a:off x="11662960" y="3437804"/>
            <a:ext cx="6625040" cy="6849196"/>
          </a:xfrm>
          <a:custGeom>
            <a:avLst/>
            <a:gdLst/>
            <a:ahLst/>
            <a:cxnLst/>
            <a:rect r="r" b="b" t="t" l="l"/>
            <a:pathLst>
              <a:path h="6849196" w="6625040">
                <a:moveTo>
                  <a:pt x="6625040" y="0"/>
                </a:moveTo>
                <a:lnTo>
                  <a:pt x="0" y="0"/>
                </a:lnTo>
                <a:lnTo>
                  <a:pt x="0" y="6849196"/>
                </a:lnTo>
                <a:lnTo>
                  <a:pt x="6625040" y="6849196"/>
                </a:lnTo>
                <a:lnTo>
                  <a:pt x="662504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6769015" y="1139429"/>
            <a:ext cx="1518985" cy="2570589"/>
          </a:xfrm>
          <a:custGeom>
            <a:avLst/>
            <a:gdLst/>
            <a:ahLst/>
            <a:cxnLst/>
            <a:rect r="r" b="b" t="t" l="l"/>
            <a:pathLst>
              <a:path h="2570589" w="1518985">
                <a:moveTo>
                  <a:pt x="0" y="0"/>
                </a:moveTo>
                <a:lnTo>
                  <a:pt x="1518985" y="0"/>
                </a:lnTo>
                <a:lnTo>
                  <a:pt x="1518985" y="2570589"/>
                </a:lnTo>
                <a:lnTo>
                  <a:pt x="0" y="25705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13946780" y="1396023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2057400" y="0"/>
                </a:moveTo>
                <a:lnTo>
                  <a:pt x="0" y="0"/>
                </a:lnTo>
                <a:lnTo>
                  <a:pt x="0" y="2057400"/>
                </a:lnTo>
                <a:lnTo>
                  <a:pt x="2057400" y="2057400"/>
                </a:lnTo>
                <a:lnTo>
                  <a:pt x="205740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0" y="6172200"/>
            <a:ext cx="1543050" cy="4114800"/>
          </a:xfrm>
          <a:custGeom>
            <a:avLst/>
            <a:gdLst/>
            <a:ahLst/>
            <a:cxnLst/>
            <a:rect r="r" b="b" t="t" l="l"/>
            <a:pathLst>
              <a:path h="4114800" w="1543050">
                <a:moveTo>
                  <a:pt x="0" y="0"/>
                </a:moveTo>
                <a:lnTo>
                  <a:pt x="1543050" y="0"/>
                </a:lnTo>
                <a:lnTo>
                  <a:pt x="15430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311" r="0" b="-1311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171201" y="4673667"/>
            <a:ext cx="7668985" cy="441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eng yuridik huquq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071528" y="2037413"/>
            <a:ext cx="9244790" cy="1784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93"/>
              </a:lnSpc>
            </a:pPr>
            <a:r>
              <a:rPr lang="en-US" sz="3657">
                <a:solidFill>
                  <a:srgbClr val="616709"/>
                </a:solidFill>
                <a:latin typeface="Gagalin"/>
                <a:ea typeface="Gagalin"/>
                <a:cs typeface="Gagalin"/>
                <a:sym typeface="Gagalin"/>
              </a:rPr>
              <a:t>CRPD 27, 24, 29-moddalarida ta’lim, sog‘liqni saqlash, bandlik, siyosiy jarayonlarda teng imkoniyatlarni kafolatlaydi.</a:t>
            </a:r>
          </a:p>
          <a:p>
            <a:pPr algn="l">
              <a:lnSpc>
                <a:spcPts val="2986"/>
              </a:lnSpc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2171201" y="5870847"/>
            <a:ext cx="7668985" cy="441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Teng</a:t>
            </a: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imkoniyatlardan foydalanish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171201" y="7068027"/>
            <a:ext cx="9145116" cy="441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Teng</a:t>
            </a: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natijalarga erishish uchun qo‘shimcha choralar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6874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9258300"/>
            <a:ext cx="18288000" cy="1028700"/>
            <a:chOff x="0" y="0"/>
            <a:chExt cx="4816593" cy="2709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70933"/>
            </a:xfrm>
            <a:custGeom>
              <a:avLst/>
              <a:gdLst/>
              <a:ahLst/>
              <a:cxnLst/>
              <a:rect r="r" b="b" t="t" l="l"/>
              <a:pathLst>
                <a:path h="2709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CA75E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57150"/>
              <a:ext cx="4816593" cy="2137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874634" y="1028700"/>
            <a:ext cx="10286991" cy="1251462"/>
            <a:chOff x="0" y="0"/>
            <a:chExt cx="2709331" cy="32960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09331" cy="329603"/>
            </a:xfrm>
            <a:custGeom>
              <a:avLst/>
              <a:gdLst/>
              <a:ahLst/>
              <a:cxnLst/>
              <a:rect r="r" b="b" t="t" l="l"/>
              <a:pathLst>
                <a:path h="329603" w="2709331">
                  <a:moveTo>
                    <a:pt x="17310" y="0"/>
                  </a:moveTo>
                  <a:lnTo>
                    <a:pt x="2692021" y="0"/>
                  </a:lnTo>
                  <a:cubicBezTo>
                    <a:pt x="2701581" y="0"/>
                    <a:pt x="2709331" y="7750"/>
                    <a:pt x="2709331" y="17310"/>
                  </a:cubicBezTo>
                  <a:lnTo>
                    <a:pt x="2709331" y="312294"/>
                  </a:lnTo>
                  <a:cubicBezTo>
                    <a:pt x="2709331" y="321853"/>
                    <a:pt x="2701581" y="329603"/>
                    <a:pt x="2692021" y="329603"/>
                  </a:cubicBezTo>
                  <a:lnTo>
                    <a:pt x="17310" y="329603"/>
                  </a:lnTo>
                  <a:cubicBezTo>
                    <a:pt x="7750" y="329603"/>
                    <a:pt x="0" y="321853"/>
                    <a:pt x="0" y="312294"/>
                  </a:cubicBezTo>
                  <a:lnTo>
                    <a:pt x="0" y="17310"/>
                  </a:lnTo>
                  <a:cubicBezTo>
                    <a:pt x="0" y="7750"/>
                    <a:pt x="7750" y="0"/>
                    <a:pt x="17310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57150"/>
              <a:ext cx="2709331" cy="2724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874634" y="2743795"/>
            <a:ext cx="10384666" cy="2399705"/>
            <a:chOff x="0" y="0"/>
            <a:chExt cx="2735056" cy="63202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35056" cy="632021"/>
            </a:xfrm>
            <a:custGeom>
              <a:avLst/>
              <a:gdLst/>
              <a:ahLst/>
              <a:cxnLst/>
              <a:rect r="r" b="b" t="t" l="l"/>
              <a:pathLst>
                <a:path h="632021" w="2735056">
                  <a:moveTo>
                    <a:pt x="17147" y="0"/>
                  </a:moveTo>
                  <a:lnTo>
                    <a:pt x="2717909" y="0"/>
                  </a:lnTo>
                  <a:cubicBezTo>
                    <a:pt x="2722457" y="0"/>
                    <a:pt x="2726818" y="1807"/>
                    <a:pt x="2730034" y="5022"/>
                  </a:cubicBezTo>
                  <a:cubicBezTo>
                    <a:pt x="2733250" y="8238"/>
                    <a:pt x="2735056" y="12599"/>
                    <a:pt x="2735056" y="17147"/>
                  </a:cubicBezTo>
                  <a:lnTo>
                    <a:pt x="2735056" y="614874"/>
                  </a:lnTo>
                  <a:cubicBezTo>
                    <a:pt x="2735056" y="619422"/>
                    <a:pt x="2733250" y="623783"/>
                    <a:pt x="2730034" y="626999"/>
                  </a:cubicBezTo>
                  <a:cubicBezTo>
                    <a:pt x="2726818" y="630214"/>
                    <a:pt x="2722457" y="632021"/>
                    <a:pt x="2717909" y="632021"/>
                  </a:cubicBezTo>
                  <a:lnTo>
                    <a:pt x="17147" y="632021"/>
                  </a:lnTo>
                  <a:cubicBezTo>
                    <a:pt x="12599" y="632021"/>
                    <a:pt x="8238" y="630214"/>
                    <a:pt x="5022" y="626999"/>
                  </a:cubicBezTo>
                  <a:cubicBezTo>
                    <a:pt x="1807" y="623783"/>
                    <a:pt x="0" y="619422"/>
                    <a:pt x="0" y="614874"/>
                  </a:cubicBezTo>
                  <a:lnTo>
                    <a:pt x="0" y="17147"/>
                  </a:lnTo>
                  <a:cubicBezTo>
                    <a:pt x="0" y="12599"/>
                    <a:pt x="1807" y="8238"/>
                    <a:pt x="5022" y="5022"/>
                  </a:cubicBezTo>
                  <a:cubicBezTo>
                    <a:pt x="8238" y="1807"/>
                    <a:pt x="12599" y="0"/>
                    <a:pt x="17147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57150"/>
              <a:ext cx="2735056" cy="574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0" y="3362002"/>
            <a:ext cx="6874634" cy="6924998"/>
          </a:xfrm>
          <a:custGeom>
            <a:avLst/>
            <a:gdLst/>
            <a:ahLst/>
            <a:cxnLst/>
            <a:rect r="r" b="b" t="t" l="l"/>
            <a:pathLst>
              <a:path h="6924998" w="6874634">
                <a:moveTo>
                  <a:pt x="0" y="0"/>
                </a:moveTo>
                <a:lnTo>
                  <a:pt x="6874634" y="0"/>
                </a:lnTo>
                <a:lnTo>
                  <a:pt x="6874634" y="6924998"/>
                </a:lnTo>
                <a:lnTo>
                  <a:pt x="0" y="69249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6874634" y="5521313"/>
            <a:ext cx="7148119" cy="1020570"/>
            <a:chOff x="0" y="0"/>
            <a:chExt cx="1882632" cy="26879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882632" cy="268792"/>
            </a:xfrm>
            <a:custGeom>
              <a:avLst/>
              <a:gdLst/>
              <a:ahLst/>
              <a:cxnLst/>
              <a:rect r="r" b="b" t="t" l="l"/>
              <a:pathLst>
                <a:path h="268792" w="1882632">
                  <a:moveTo>
                    <a:pt x="24911" y="0"/>
                  </a:moveTo>
                  <a:lnTo>
                    <a:pt x="1857721" y="0"/>
                  </a:lnTo>
                  <a:cubicBezTo>
                    <a:pt x="1864328" y="0"/>
                    <a:pt x="1870664" y="2625"/>
                    <a:pt x="1875336" y="7296"/>
                  </a:cubicBezTo>
                  <a:cubicBezTo>
                    <a:pt x="1880008" y="11968"/>
                    <a:pt x="1882632" y="18304"/>
                    <a:pt x="1882632" y="24911"/>
                  </a:cubicBezTo>
                  <a:lnTo>
                    <a:pt x="1882632" y="243881"/>
                  </a:lnTo>
                  <a:cubicBezTo>
                    <a:pt x="1882632" y="250488"/>
                    <a:pt x="1880008" y="256824"/>
                    <a:pt x="1875336" y="261496"/>
                  </a:cubicBezTo>
                  <a:cubicBezTo>
                    <a:pt x="1870664" y="266167"/>
                    <a:pt x="1864328" y="268792"/>
                    <a:pt x="1857721" y="268792"/>
                  </a:cubicBezTo>
                  <a:lnTo>
                    <a:pt x="24911" y="268792"/>
                  </a:lnTo>
                  <a:cubicBezTo>
                    <a:pt x="18304" y="268792"/>
                    <a:pt x="11968" y="266167"/>
                    <a:pt x="7296" y="261496"/>
                  </a:cubicBezTo>
                  <a:cubicBezTo>
                    <a:pt x="2625" y="256824"/>
                    <a:pt x="0" y="250488"/>
                    <a:pt x="0" y="243881"/>
                  </a:cubicBezTo>
                  <a:lnTo>
                    <a:pt x="0" y="24911"/>
                  </a:lnTo>
                  <a:cubicBezTo>
                    <a:pt x="0" y="18304"/>
                    <a:pt x="2625" y="11968"/>
                    <a:pt x="7296" y="7296"/>
                  </a:cubicBezTo>
                  <a:cubicBezTo>
                    <a:pt x="11968" y="2625"/>
                    <a:pt x="18304" y="0"/>
                    <a:pt x="24911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57150"/>
              <a:ext cx="1882632" cy="2116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6874634" y="6746772"/>
            <a:ext cx="7148119" cy="1020570"/>
            <a:chOff x="0" y="0"/>
            <a:chExt cx="1882632" cy="26879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82632" cy="268792"/>
            </a:xfrm>
            <a:custGeom>
              <a:avLst/>
              <a:gdLst/>
              <a:ahLst/>
              <a:cxnLst/>
              <a:rect r="r" b="b" t="t" l="l"/>
              <a:pathLst>
                <a:path h="268792" w="1882632">
                  <a:moveTo>
                    <a:pt x="24911" y="0"/>
                  </a:moveTo>
                  <a:lnTo>
                    <a:pt x="1857721" y="0"/>
                  </a:lnTo>
                  <a:cubicBezTo>
                    <a:pt x="1864328" y="0"/>
                    <a:pt x="1870664" y="2625"/>
                    <a:pt x="1875336" y="7296"/>
                  </a:cubicBezTo>
                  <a:cubicBezTo>
                    <a:pt x="1880008" y="11968"/>
                    <a:pt x="1882632" y="18304"/>
                    <a:pt x="1882632" y="24911"/>
                  </a:cubicBezTo>
                  <a:lnTo>
                    <a:pt x="1882632" y="243881"/>
                  </a:lnTo>
                  <a:cubicBezTo>
                    <a:pt x="1882632" y="250488"/>
                    <a:pt x="1880008" y="256824"/>
                    <a:pt x="1875336" y="261496"/>
                  </a:cubicBezTo>
                  <a:cubicBezTo>
                    <a:pt x="1870664" y="266167"/>
                    <a:pt x="1864328" y="268792"/>
                    <a:pt x="1857721" y="268792"/>
                  </a:cubicBezTo>
                  <a:lnTo>
                    <a:pt x="24911" y="268792"/>
                  </a:lnTo>
                  <a:cubicBezTo>
                    <a:pt x="18304" y="268792"/>
                    <a:pt x="11968" y="266167"/>
                    <a:pt x="7296" y="261496"/>
                  </a:cubicBezTo>
                  <a:cubicBezTo>
                    <a:pt x="2625" y="256824"/>
                    <a:pt x="0" y="250488"/>
                    <a:pt x="0" y="243881"/>
                  </a:cubicBezTo>
                  <a:lnTo>
                    <a:pt x="0" y="24911"/>
                  </a:lnTo>
                  <a:cubicBezTo>
                    <a:pt x="0" y="18304"/>
                    <a:pt x="2625" y="11968"/>
                    <a:pt x="7296" y="7296"/>
                  </a:cubicBezTo>
                  <a:cubicBezTo>
                    <a:pt x="11968" y="2625"/>
                    <a:pt x="18304" y="0"/>
                    <a:pt x="24911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57150"/>
              <a:ext cx="1882632" cy="2116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6874634" y="7972232"/>
            <a:ext cx="7148119" cy="1020570"/>
            <a:chOff x="0" y="0"/>
            <a:chExt cx="1882632" cy="26879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882632" cy="268792"/>
            </a:xfrm>
            <a:custGeom>
              <a:avLst/>
              <a:gdLst/>
              <a:ahLst/>
              <a:cxnLst/>
              <a:rect r="r" b="b" t="t" l="l"/>
              <a:pathLst>
                <a:path h="268792" w="1882632">
                  <a:moveTo>
                    <a:pt x="24911" y="0"/>
                  </a:moveTo>
                  <a:lnTo>
                    <a:pt x="1857721" y="0"/>
                  </a:lnTo>
                  <a:cubicBezTo>
                    <a:pt x="1864328" y="0"/>
                    <a:pt x="1870664" y="2625"/>
                    <a:pt x="1875336" y="7296"/>
                  </a:cubicBezTo>
                  <a:cubicBezTo>
                    <a:pt x="1880008" y="11968"/>
                    <a:pt x="1882632" y="18304"/>
                    <a:pt x="1882632" y="24911"/>
                  </a:cubicBezTo>
                  <a:lnTo>
                    <a:pt x="1882632" y="243881"/>
                  </a:lnTo>
                  <a:cubicBezTo>
                    <a:pt x="1882632" y="250488"/>
                    <a:pt x="1880008" y="256824"/>
                    <a:pt x="1875336" y="261496"/>
                  </a:cubicBezTo>
                  <a:cubicBezTo>
                    <a:pt x="1870664" y="266167"/>
                    <a:pt x="1864328" y="268792"/>
                    <a:pt x="1857721" y="268792"/>
                  </a:cubicBezTo>
                  <a:lnTo>
                    <a:pt x="24911" y="268792"/>
                  </a:lnTo>
                  <a:cubicBezTo>
                    <a:pt x="18304" y="268792"/>
                    <a:pt x="11968" y="266167"/>
                    <a:pt x="7296" y="261496"/>
                  </a:cubicBezTo>
                  <a:cubicBezTo>
                    <a:pt x="2625" y="256824"/>
                    <a:pt x="0" y="250488"/>
                    <a:pt x="0" y="243881"/>
                  </a:cubicBezTo>
                  <a:lnTo>
                    <a:pt x="0" y="24911"/>
                  </a:lnTo>
                  <a:cubicBezTo>
                    <a:pt x="0" y="18304"/>
                    <a:pt x="2625" y="11968"/>
                    <a:pt x="7296" y="7296"/>
                  </a:cubicBezTo>
                  <a:cubicBezTo>
                    <a:pt x="11968" y="2625"/>
                    <a:pt x="18304" y="0"/>
                    <a:pt x="24911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57150"/>
              <a:ext cx="1882632" cy="2116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4007265" y="6199225"/>
            <a:ext cx="4280735" cy="4087775"/>
          </a:xfrm>
          <a:custGeom>
            <a:avLst/>
            <a:gdLst/>
            <a:ahLst/>
            <a:cxnLst/>
            <a:rect r="r" b="b" t="t" l="l"/>
            <a:pathLst>
              <a:path h="4087775" w="4280735">
                <a:moveTo>
                  <a:pt x="0" y="0"/>
                </a:moveTo>
                <a:lnTo>
                  <a:pt x="4280735" y="0"/>
                </a:lnTo>
                <a:lnTo>
                  <a:pt x="4280735" y="4087775"/>
                </a:lnTo>
                <a:lnTo>
                  <a:pt x="0" y="40877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028700" y="1377118"/>
            <a:ext cx="4035950" cy="1806088"/>
          </a:xfrm>
          <a:custGeom>
            <a:avLst/>
            <a:gdLst/>
            <a:ahLst/>
            <a:cxnLst/>
            <a:rect r="r" b="b" t="t" l="l"/>
            <a:pathLst>
              <a:path h="1806088" w="4035950">
                <a:moveTo>
                  <a:pt x="0" y="0"/>
                </a:moveTo>
                <a:lnTo>
                  <a:pt x="4035950" y="0"/>
                </a:lnTo>
                <a:lnTo>
                  <a:pt x="4035950" y="1806088"/>
                </a:lnTo>
                <a:lnTo>
                  <a:pt x="0" y="1806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7137796" y="1362593"/>
            <a:ext cx="10293189" cy="533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950">
                <a:solidFill>
                  <a:srgbClr val="BE170B"/>
                </a:solidFill>
                <a:latin typeface="Gagalin"/>
                <a:ea typeface="Gagalin"/>
                <a:cs typeface="Gagalin"/>
                <a:sym typeface="Gagalin"/>
              </a:rPr>
              <a:t>Inson huquqlari umumjahon deklaratsiyasi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646001" y="2803149"/>
            <a:ext cx="9276780" cy="2194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79"/>
              </a:lnSpc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Inson huquql</a:t>
            </a: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ari umumjahon deklaratsiyasi (1948) iqtisodiy, ijtimoiy va madaniy huquqlarning universal standartlarini belgilash orqali davlatlarning inson farovonligini ta’minlash borasidagi majburiyatlarini shakllantirgan asosiy xalqaro hujjatdir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362607" y="5558341"/>
            <a:ext cx="6644658" cy="879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25-modda. Munosib turmush darajasiga ega bo`lish huquqi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362607" y="7002875"/>
            <a:ext cx="6361263" cy="441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26-modda. Ta’lim olish huquqi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362607" y="8039564"/>
            <a:ext cx="6924937" cy="879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Shuningdek, mehnat qilish, adolatli mehnat sharoitiga ega bo`lish huquqi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311" t="-78531" r="-11866" b="-5030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07945" y="4324513"/>
            <a:ext cx="8346383" cy="854280"/>
            <a:chOff x="0" y="0"/>
            <a:chExt cx="2198224" cy="22499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98224" cy="224996"/>
            </a:xfrm>
            <a:custGeom>
              <a:avLst/>
              <a:gdLst/>
              <a:ahLst/>
              <a:cxnLst/>
              <a:rect r="r" b="b" t="t" l="l"/>
              <a:pathLst>
                <a:path h="224996" w="2198224">
                  <a:moveTo>
                    <a:pt x="21334" y="0"/>
                  </a:moveTo>
                  <a:lnTo>
                    <a:pt x="2176890" y="0"/>
                  </a:lnTo>
                  <a:cubicBezTo>
                    <a:pt x="2182548" y="0"/>
                    <a:pt x="2187975" y="2248"/>
                    <a:pt x="2191976" y="6249"/>
                  </a:cubicBezTo>
                  <a:cubicBezTo>
                    <a:pt x="2195976" y="10250"/>
                    <a:pt x="2198224" y="15676"/>
                    <a:pt x="2198224" y="21334"/>
                  </a:cubicBezTo>
                  <a:lnTo>
                    <a:pt x="2198224" y="203661"/>
                  </a:lnTo>
                  <a:cubicBezTo>
                    <a:pt x="2198224" y="215444"/>
                    <a:pt x="2188672" y="224996"/>
                    <a:pt x="2176890" y="224996"/>
                  </a:cubicBezTo>
                  <a:lnTo>
                    <a:pt x="21334" y="224996"/>
                  </a:lnTo>
                  <a:cubicBezTo>
                    <a:pt x="9552" y="224996"/>
                    <a:pt x="0" y="215444"/>
                    <a:pt x="0" y="203661"/>
                  </a:cubicBezTo>
                  <a:lnTo>
                    <a:pt x="0" y="21334"/>
                  </a:lnTo>
                  <a:cubicBezTo>
                    <a:pt x="0" y="9552"/>
                    <a:pt x="9552" y="0"/>
                    <a:pt x="21334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57150"/>
              <a:ext cx="2198224" cy="16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907945" y="2182848"/>
            <a:ext cx="8346383" cy="1463144"/>
            <a:chOff x="0" y="0"/>
            <a:chExt cx="2198224" cy="38535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98224" cy="385355"/>
            </a:xfrm>
            <a:custGeom>
              <a:avLst/>
              <a:gdLst/>
              <a:ahLst/>
              <a:cxnLst/>
              <a:rect r="r" b="b" t="t" l="l"/>
              <a:pathLst>
                <a:path h="385355" w="2198224">
                  <a:moveTo>
                    <a:pt x="21334" y="0"/>
                  </a:moveTo>
                  <a:lnTo>
                    <a:pt x="2176890" y="0"/>
                  </a:lnTo>
                  <a:cubicBezTo>
                    <a:pt x="2182548" y="0"/>
                    <a:pt x="2187975" y="2248"/>
                    <a:pt x="2191976" y="6249"/>
                  </a:cubicBezTo>
                  <a:cubicBezTo>
                    <a:pt x="2195976" y="10250"/>
                    <a:pt x="2198224" y="15676"/>
                    <a:pt x="2198224" y="21334"/>
                  </a:cubicBezTo>
                  <a:lnTo>
                    <a:pt x="2198224" y="364020"/>
                  </a:lnTo>
                  <a:cubicBezTo>
                    <a:pt x="2198224" y="375803"/>
                    <a:pt x="2188672" y="385355"/>
                    <a:pt x="2176890" y="385355"/>
                  </a:cubicBezTo>
                  <a:lnTo>
                    <a:pt x="21334" y="385355"/>
                  </a:lnTo>
                  <a:cubicBezTo>
                    <a:pt x="9552" y="385355"/>
                    <a:pt x="0" y="375803"/>
                    <a:pt x="0" y="364020"/>
                  </a:cubicBezTo>
                  <a:lnTo>
                    <a:pt x="0" y="21334"/>
                  </a:lnTo>
                  <a:cubicBezTo>
                    <a:pt x="0" y="9552"/>
                    <a:pt x="9552" y="0"/>
                    <a:pt x="21334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57150"/>
              <a:ext cx="2198224" cy="3282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907945" y="5521694"/>
            <a:ext cx="8346383" cy="854280"/>
            <a:chOff x="0" y="0"/>
            <a:chExt cx="2198224" cy="22499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98224" cy="224996"/>
            </a:xfrm>
            <a:custGeom>
              <a:avLst/>
              <a:gdLst/>
              <a:ahLst/>
              <a:cxnLst/>
              <a:rect r="r" b="b" t="t" l="l"/>
              <a:pathLst>
                <a:path h="224996" w="2198224">
                  <a:moveTo>
                    <a:pt x="21334" y="0"/>
                  </a:moveTo>
                  <a:lnTo>
                    <a:pt x="2176890" y="0"/>
                  </a:lnTo>
                  <a:cubicBezTo>
                    <a:pt x="2182548" y="0"/>
                    <a:pt x="2187975" y="2248"/>
                    <a:pt x="2191976" y="6249"/>
                  </a:cubicBezTo>
                  <a:cubicBezTo>
                    <a:pt x="2195976" y="10250"/>
                    <a:pt x="2198224" y="15676"/>
                    <a:pt x="2198224" y="21334"/>
                  </a:cubicBezTo>
                  <a:lnTo>
                    <a:pt x="2198224" y="203661"/>
                  </a:lnTo>
                  <a:cubicBezTo>
                    <a:pt x="2198224" y="215444"/>
                    <a:pt x="2188672" y="224996"/>
                    <a:pt x="2176890" y="224996"/>
                  </a:cubicBezTo>
                  <a:lnTo>
                    <a:pt x="21334" y="224996"/>
                  </a:lnTo>
                  <a:cubicBezTo>
                    <a:pt x="9552" y="224996"/>
                    <a:pt x="0" y="215444"/>
                    <a:pt x="0" y="203661"/>
                  </a:cubicBezTo>
                  <a:lnTo>
                    <a:pt x="0" y="21334"/>
                  </a:lnTo>
                  <a:cubicBezTo>
                    <a:pt x="0" y="9552"/>
                    <a:pt x="9552" y="0"/>
                    <a:pt x="21334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57150"/>
              <a:ext cx="2198224" cy="16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907945" y="6718874"/>
            <a:ext cx="8346383" cy="854280"/>
            <a:chOff x="0" y="0"/>
            <a:chExt cx="2198224" cy="22499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8224" cy="224996"/>
            </a:xfrm>
            <a:custGeom>
              <a:avLst/>
              <a:gdLst/>
              <a:ahLst/>
              <a:cxnLst/>
              <a:rect r="r" b="b" t="t" l="l"/>
              <a:pathLst>
                <a:path h="224996" w="2198224">
                  <a:moveTo>
                    <a:pt x="21334" y="0"/>
                  </a:moveTo>
                  <a:lnTo>
                    <a:pt x="2176890" y="0"/>
                  </a:lnTo>
                  <a:cubicBezTo>
                    <a:pt x="2182548" y="0"/>
                    <a:pt x="2187975" y="2248"/>
                    <a:pt x="2191976" y="6249"/>
                  </a:cubicBezTo>
                  <a:cubicBezTo>
                    <a:pt x="2195976" y="10250"/>
                    <a:pt x="2198224" y="15676"/>
                    <a:pt x="2198224" y="21334"/>
                  </a:cubicBezTo>
                  <a:lnTo>
                    <a:pt x="2198224" y="203661"/>
                  </a:lnTo>
                  <a:cubicBezTo>
                    <a:pt x="2198224" y="215444"/>
                    <a:pt x="2188672" y="224996"/>
                    <a:pt x="2176890" y="224996"/>
                  </a:cubicBezTo>
                  <a:lnTo>
                    <a:pt x="21334" y="224996"/>
                  </a:lnTo>
                  <a:cubicBezTo>
                    <a:pt x="9552" y="224996"/>
                    <a:pt x="0" y="215444"/>
                    <a:pt x="0" y="203661"/>
                  </a:cubicBezTo>
                  <a:lnTo>
                    <a:pt x="0" y="21334"/>
                  </a:lnTo>
                  <a:cubicBezTo>
                    <a:pt x="0" y="9552"/>
                    <a:pt x="9552" y="0"/>
                    <a:pt x="21334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57150"/>
              <a:ext cx="2198224" cy="16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true" flipV="false" rot="0">
            <a:off x="10709408" y="763201"/>
            <a:ext cx="7578592" cy="8229600"/>
          </a:xfrm>
          <a:custGeom>
            <a:avLst/>
            <a:gdLst/>
            <a:ahLst/>
            <a:cxnLst/>
            <a:rect r="r" b="b" t="t" l="l"/>
            <a:pathLst>
              <a:path h="8229600" w="7578592">
                <a:moveTo>
                  <a:pt x="7578592" y="0"/>
                </a:moveTo>
                <a:lnTo>
                  <a:pt x="0" y="0"/>
                </a:lnTo>
                <a:lnTo>
                  <a:pt x="0" y="8229600"/>
                </a:lnTo>
                <a:lnTo>
                  <a:pt x="7578592" y="8229600"/>
                </a:lnTo>
                <a:lnTo>
                  <a:pt x="7578592" y="0"/>
                </a:lnTo>
                <a:close/>
              </a:path>
            </a:pathLst>
          </a:custGeom>
          <a:blipFill>
            <a:blip r:embed="rId3"/>
            <a:stretch>
              <a:fillRect l="-3249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0" y="8992801"/>
            <a:ext cx="18288000" cy="1294199"/>
            <a:chOff x="0" y="0"/>
            <a:chExt cx="4816593" cy="34085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816592" cy="340859"/>
            </a:xfrm>
            <a:custGeom>
              <a:avLst/>
              <a:gdLst/>
              <a:ahLst/>
              <a:cxnLst/>
              <a:rect r="r" b="b" t="t" l="l"/>
              <a:pathLst>
                <a:path h="340859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40859"/>
                  </a:lnTo>
                  <a:lnTo>
                    <a:pt x="0" y="340859"/>
                  </a:lnTo>
                  <a:close/>
                </a:path>
              </a:pathLst>
            </a:custGeom>
            <a:solidFill>
              <a:srgbClr val="F09B7A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57150"/>
              <a:ext cx="4816593" cy="2837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0" y="6124134"/>
            <a:ext cx="2323601" cy="4143839"/>
          </a:xfrm>
          <a:custGeom>
            <a:avLst/>
            <a:gdLst/>
            <a:ahLst/>
            <a:cxnLst/>
            <a:rect r="r" b="b" t="t" l="l"/>
            <a:pathLst>
              <a:path h="4143839" w="2323601">
                <a:moveTo>
                  <a:pt x="0" y="0"/>
                </a:moveTo>
                <a:lnTo>
                  <a:pt x="2323601" y="0"/>
                </a:lnTo>
                <a:lnTo>
                  <a:pt x="2323601" y="4143840"/>
                </a:lnTo>
                <a:lnTo>
                  <a:pt x="0" y="4143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044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10955681" y="2900964"/>
            <a:ext cx="7332319" cy="7386036"/>
          </a:xfrm>
          <a:custGeom>
            <a:avLst/>
            <a:gdLst/>
            <a:ahLst/>
            <a:cxnLst/>
            <a:rect r="r" b="b" t="t" l="l"/>
            <a:pathLst>
              <a:path h="7386036" w="7332319">
                <a:moveTo>
                  <a:pt x="7332319" y="0"/>
                </a:moveTo>
                <a:lnTo>
                  <a:pt x="0" y="0"/>
                </a:lnTo>
                <a:lnTo>
                  <a:pt x="0" y="7386036"/>
                </a:lnTo>
                <a:lnTo>
                  <a:pt x="7332319" y="7386036"/>
                </a:lnTo>
                <a:lnTo>
                  <a:pt x="7332319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3258058">
            <a:off x="10178127" y="5889353"/>
            <a:ext cx="881302" cy="5102276"/>
          </a:xfrm>
          <a:custGeom>
            <a:avLst/>
            <a:gdLst/>
            <a:ahLst/>
            <a:cxnLst/>
            <a:rect r="r" b="b" t="t" l="l"/>
            <a:pathLst>
              <a:path h="5102276" w="881302">
                <a:moveTo>
                  <a:pt x="0" y="0"/>
                </a:moveTo>
                <a:lnTo>
                  <a:pt x="881302" y="0"/>
                </a:lnTo>
                <a:lnTo>
                  <a:pt x="881302" y="5102276"/>
                </a:lnTo>
                <a:lnTo>
                  <a:pt x="0" y="51022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907945" y="4298955"/>
            <a:ext cx="9312453" cy="879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ibbiy, psixologik va ijtimoiy qo‘llab-quvvatlashni ta’minlaydi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398057" y="2354693"/>
            <a:ext cx="7366157" cy="1195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96"/>
              </a:lnSpc>
            </a:pPr>
            <a:r>
              <a:rPr lang="en-US" sz="4550">
                <a:solidFill>
                  <a:srgbClr val="616709"/>
                </a:solidFill>
                <a:latin typeface="Gagalin"/>
                <a:ea typeface="Gagalin"/>
                <a:cs typeface="Gagalin"/>
                <a:sym typeface="Gagalin"/>
              </a:rPr>
              <a:t>Bola huquqlari to‘g‘risidagi konvensiya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907945" y="5496136"/>
            <a:ext cx="8346383" cy="879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Maxsus</a:t>
            </a: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muolajalar, reabilitatsiya dasturlarini kafolatlaydi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907945" y="6693316"/>
            <a:ext cx="8315724" cy="879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6662" indent="-268331" lvl="1">
              <a:lnSpc>
                <a:spcPts val="3479"/>
              </a:lnSpc>
              <a:buFont typeface="Arial"/>
              <a:buChar char="•"/>
            </a:pP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Zo‘ravonlikdan himoya</a:t>
            </a:r>
            <a:r>
              <a:rPr lang="en-US" sz="24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qilinish, ularning manfaatlariga ustuvor e’tibor qaratadi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6874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8992801"/>
            <a:ext cx="18288000" cy="1294199"/>
            <a:chOff x="0" y="0"/>
            <a:chExt cx="4816593" cy="34085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340859"/>
            </a:xfrm>
            <a:custGeom>
              <a:avLst/>
              <a:gdLst/>
              <a:ahLst/>
              <a:cxnLst/>
              <a:rect r="r" b="b" t="t" l="l"/>
              <a:pathLst>
                <a:path h="340859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40859"/>
                  </a:lnTo>
                  <a:lnTo>
                    <a:pt x="0" y="340859"/>
                  </a:lnTo>
                  <a:close/>
                </a:path>
              </a:pathLst>
            </a:custGeom>
            <a:solidFill>
              <a:srgbClr val="DCA75E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57150"/>
              <a:ext cx="4816593" cy="2837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523202" y="4010628"/>
            <a:ext cx="9938074" cy="2859699"/>
            <a:chOff x="0" y="0"/>
            <a:chExt cx="2617435" cy="75317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617435" cy="753172"/>
            </a:xfrm>
            <a:custGeom>
              <a:avLst/>
              <a:gdLst/>
              <a:ahLst/>
              <a:cxnLst/>
              <a:rect r="r" b="b" t="t" l="l"/>
              <a:pathLst>
                <a:path h="753172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735254"/>
                  </a:lnTo>
                  <a:cubicBezTo>
                    <a:pt x="2617435" y="740006"/>
                    <a:pt x="2615548" y="744564"/>
                    <a:pt x="2612187" y="747924"/>
                  </a:cubicBezTo>
                  <a:cubicBezTo>
                    <a:pt x="2608827" y="751284"/>
                    <a:pt x="2604270" y="753172"/>
                    <a:pt x="2599518" y="753172"/>
                  </a:cubicBezTo>
                  <a:lnTo>
                    <a:pt x="17917" y="753172"/>
                  </a:lnTo>
                  <a:cubicBezTo>
                    <a:pt x="13165" y="753172"/>
                    <a:pt x="8608" y="751284"/>
                    <a:pt x="5248" y="747924"/>
                  </a:cubicBezTo>
                  <a:cubicBezTo>
                    <a:pt x="1888" y="744564"/>
                    <a:pt x="0" y="740006"/>
                    <a:pt x="0" y="735254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57150"/>
              <a:ext cx="2617435" cy="696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523202" y="1568369"/>
            <a:ext cx="9938074" cy="1975362"/>
            <a:chOff x="0" y="0"/>
            <a:chExt cx="2617435" cy="5202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617435" cy="520260"/>
            </a:xfrm>
            <a:custGeom>
              <a:avLst/>
              <a:gdLst/>
              <a:ahLst/>
              <a:cxnLst/>
              <a:rect r="r" b="b" t="t" l="l"/>
              <a:pathLst>
                <a:path h="520260" w="2617435">
                  <a:moveTo>
                    <a:pt x="17917" y="0"/>
                  </a:moveTo>
                  <a:lnTo>
                    <a:pt x="2599518" y="0"/>
                  </a:lnTo>
                  <a:cubicBezTo>
                    <a:pt x="2604270" y="0"/>
                    <a:pt x="2608827" y="1888"/>
                    <a:pt x="2612187" y="5248"/>
                  </a:cubicBezTo>
                  <a:cubicBezTo>
                    <a:pt x="2615548" y="8608"/>
                    <a:pt x="2617435" y="13165"/>
                    <a:pt x="2617435" y="17917"/>
                  </a:cubicBezTo>
                  <a:lnTo>
                    <a:pt x="2617435" y="502343"/>
                  </a:lnTo>
                  <a:cubicBezTo>
                    <a:pt x="2617435" y="507095"/>
                    <a:pt x="2615548" y="511652"/>
                    <a:pt x="2612187" y="515012"/>
                  </a:cubicBezTo>
                  <a:cubicBezTo>
                    <a:pt x="2608827" y="518372"/>
                    <a:pt x="2604270" y="520260"/>
                    <a:pt x="2599518" y="520260"/>
                  </a:cubicBezTo>
                  <a:lnTo>
                    <a:pt x="17917" y="520260"/>
                  </a:lnTo>
                  <a:cubicBezTo>
                    <a:pt x="13165" y="520260"/>
                    <a:pt x="8608" y="518372"/>
                    <a:pt x="5248" y="515012"/>
                  </a:cubicBezTo>
                  <a:cubicBezTo>
                    <a:pt x="1888" y="511652"/>
                    <a:pt x="0" y="507095"/>
                    <a:pt x="0" y="502343"/>
                  </a:cubicBezTo>
                  <a:lnTo>
                    <a:pt x="0" y="17917"/>
                  </a:lnTo>
                  <a:cubicBezTo>
                    <a:pt x="0" y="13165"/>
                    <a:pt x="1888" y="8608"/>
                    <a:pt x="5248" y="5248"/>
                  </a:cubicBezTo>
                  <a:cubicBezTo>
                    <a:pt x="8608" y="1888"/>
                    <a:pt x="13165" y="0"/>
                    <a:pt x="17917" y="0"/>
                  </a:cubicBezTo>
                  <a:close/>
                </a:path>
              </a:pathLst>
            </a:custGeom>
            <a:solidFill>
              <a:srgbClr val="E26D6A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57150"/>
              <a:ext cx="2617435" cy="463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true" flipV="false" rot="0">
            <a:off x="1028700" y="3644412"/>
            <a:ext cx="5531464" cy="6642588"/>
          </a:xfrm>
          <a:custGeom>
            <a:avLst/>
            <a:gdLst/>
            <a:ahLst/>
            <a:cxnLst/>
            <a:rect r="r" b="b" t="t" l="l"/>
            <a:pathLst>
              <a:path h="6642588" w="5531464">
                <a:moveTo>
                  <a:pt x="5531464" y="0"/>
                </a:moveTo>
                <a:lnTo>
                  <a:pt x="0" y="0"/>
                </a:lnTo>
                <a:lnTo>
                  <a:pt x="0" y="6642588"/>
                </a:lnTo>
                <a:lnTo>
                  <a:pt x="5531464" y="6642588"/>
                </a:lnTo>
                <a:lnTo>
                  <a:pt x="553146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132142" y="6066134"/>
            <a:ext cx="4387720" cy="4220866"/>
          </a:xfrm>
          <a:custGeom>
            <a:avLst/>
            <a:gdLst/>
            <a:ahLst/>
            <a:cxnLst/>
            <a:rect r="r" b="b" t="t" l="l"/>
            <a:pathLst>
              <a:path h="4220866" w="4387720">
                <a:moveTo>
                  <a:pt x="0" y="0"/>
                </a:moveTo>
                <a:lnTo>
                  <a:pt x="4387720" y="0"/>
                </a:lnTo>
                <a:lnTo>
                  <a:pt x="4387720" y="4220866"/>
                </a:lnTo>
                <a:lnTo>
                  <a:pt x="0" y="42208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5318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377743" y="1325677"/>
            <a:ext cx="2105885" cy="2105885"/>
          </a:xfrm>
          <a:custGeom>
            <a:avLst/>
            <a:gdLst/>
            <a:ahLst/>
            <a:cxnLst/>
            <a:rect r="r" b="b" t="t" l="l"/>
            <a:pathLst>
              <a:path h="2105885" w="2105885">
                <a:moveTo>
                  <a:pt x="0" y="0"/>
                </a:moveTo>
                <a:lnTo>
                  <a:pt x="2105885" y="0"/>
                </a:lnTo>
                <a:lnTo>
                  <a:pt x="2105885" y="2105885"/>
                </a:lnTo>
                <a:lnTo>
                  <a:pt x="0" y="2105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768138" y="8992801"/>
            <a:ext cx="7491162" cy="1294199"/>
          </a:xfrm>
          <a:custGeom>
            <a:avLst/>
            <a:gdLst/>
            <a:ahLst/>
            <a:cxnLst/>
            <a:rect r="r" b="b" t="t" l="l"/>
            <a:pathLst>
              <a:path h="1294199" w="7491162">
                <a:moveTo>
                  <a:pt x="0" y="0"/>
                </a:moveTo>
                <a:lnTo>
                  <a:pt x="7491162" y="0"/>
                </a:lnTo>
                <a:lnTo>
                  <a:pt x="7491162" y="1294199"/>
                </a:lnTo>
                <a:lnTo>
                  <a:pt x="0" y="12941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8643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423501" y="1568369"/>
            <a:ext cx="2633801" cy="7689931"/>
          </a:xfrm>
          <a:custGeom>
            <a:avLst/>
            <a:gdLst/>
            <a:ahLst/>
            <a:cxnLst/>
            <a:rect r="r" b="b" t="t" l="l"/>
            <a:pathLst>
              <a:path h="7689931" w="2633801">
                <a:moveTo>
                  <a:pt x="0" y="0"/>
                </a:moveTo>
                <a:lnTo>
                  <a:pt x="2633801" y="0"/>
                </a:lnTo>
                <a:lnTo>
                  <a:pt x="2633801" y="7689931"/>
                </a:lnTo>
                <a:lnTo>
                  <a:pt x="0" y="768993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6981003" y="4216217"/>
            <a:ext cx="9022471" cy="2333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97"/>
              </a:lnSpc>
            </a:pPr>
            <a:r>
              <a:rPr lang="en-US" sz="264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 qoidalar davlatlarga nogiron shaxs</a:t>
            </a:r>
            <a:r>
              <a:rPr lang="en-US" sz="264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larning hayot sifatini yaxshilash, ularning barcha sohalarda, xususan, ijtimoiy, iqtisodiy va madaniy faoliyatda to‘laqonli ishtirok etishini ta’minlash uchun amaliy choralar ko‘rishni talab qiladi.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712982" y="1756737"/>
            <a:ext cx="9444527" cy="1633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86"/>
              </a:lnSpc>
            </a:pPr>
            <a:r>
              <a:rPr lang="en-US" sz="4244">
                <a:solidFill>
                  <a:srgbClr val="BE170B"/>
                </a:solidFill>
                <a:latin typeface="Gagalin"/>
                <a:ea typeface="Gagalin"/>
                <a:cs typeface="Gagalin"/>
                <a:sym typeface="Gagalin"/>
              </a:rPr>
              <a:t>BMTning 1993-yildagi “Nogironlar uchun imkoniyatlarni tenglashtirish standart qoidalari”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311" t="-78531" r="-11866" b="-5030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970809" y="454020"/>
            <a:ext cx="8346383" cy="1721494"/>
            <a:chOff x="0" y="0"/>
            <a:chExt cx="2198224" cy="45339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98224" cy="453398"/>
            </a:xfrm>
            <a:custGeom>
              <a:avLst/>
              <a:gdLst/>
              <a:ahLst/>
              <a:cxnLst/>
              <a:rect r="r" b="b" t="t" l="l"/>
              <a:pathLst>
                <a:path h="453398" w="2198224">
                  <a:moveTo>
                    <a:pt x="21334" y="0"/>
                  </a:moveTo>
                  <a:lnTo>
                    <a:pt x="2176890" y="0"/>
                  </a:lnTo>
                  <a:cubicBezTo>
                    <a:pt x="2182548" y="0"/>
                    <a:pt x="2187975" y="2248"/>
                    <a:pt x="2191976" y="6249"/>
                  </a:cubicBezTo>
                  <a:cubicBezTo>
                    <a:pt x="2195976" y="10250"/>
                    <a:pt x="2198224" y="15676"/>
                    <a:pt x="2198224" y="21334"/>
                  </a:cubicBezTo>
                  <a:lnTo>
                    <a:pt x="2198224" y="432063"/>
                  </a:lnTo>
                  <a:cubicBezTo>
                    <a:pt x="2198224" y="443846"/>
                    <a:pt x="2188672" y="453398"/>
                    <a:pt x="2176890" y="453398"/>
                  </a:cubicBezTo>
                  <a:lnTo>
                    <a:pt x="21334" y="453398"/>
                  </a:lnTo>
                  <a:cubicBezTo>
                    <a:pt x="9552" y="453398"/>
                    <a:pt x="0" y="443846"/>
                    <a:pt x="0" y="432063"/>
                  </a:cubicBezTo>
                  <a:lnTo>
                    <a:pt x="0" y="21334"/>
                  </a:lnTo>
                  <a:cubicBezTo>
                    <a:pt x="0" y="9552"/>
                    <a:pt x="9552" y="0"/>
                    <a:pt x="21334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57150"/>
              <a:ext cx="2198224" cy="3962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0" y="0"/>
            <a:ext cx="4000273" cy="2953189"/>
          </a:xfrm>
          <a:custGeom>
            <a:avLst/>
            <a:gdLst/>
            <a:ahLst/>
            <a:cxnLst/>
            <a:rect r="r" b="b" t="t" l="l"/>
            <a:pathLst>
              <a:path h="2953189" w="4000273">
                <a:moveTo>
                  <a:pt x="0" y="0"/>
                </a:moveTo>
                <a:lnTo>
                  <a:pt x="4000273" y="0"/>
                </a:lnTo>
                <a:lnTo>
                  <a:pt x="4000273" y="2953189"/>
                </a:lnTo>
                <a:lnTo>
                  <a:pt x="0" y="29531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125" t="-45219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0" y="1671749"/>
            <a:ext cx="2652303" cy="4293968"/>
          </a:xfrm>
          <a:custGeom>
            <a:avLst/>
            <a:gdLst/>
            <a:ahLst/>
            <a:cxnLst/>
            <a:rect r="r" b="b" t="t" l="l"/>
            <a:pathLst>
              <a:path h="4293968" w="2652303">
                <a:moveTo>
                  <a:pt x="2652303" y="0"/>
                </a:moveTo>
                <a:lnTo>
                  <a:pt x="0" y="0"/>
                </a:lnTo>
                <a:lnTo>
                  <a:pt x="0" y="4293969"/>
                </a:lnTo>
                <a:lnTo>
                  <a:pt x="2652303" y="4293969"/>
                </a:lnTo>
                <a:lnTo>
                  <a:pt x="2652303" y="0"/>
                </a:lnTo>
                <a:close/>
              </a:path>
            </a:pathLst>
          </a:custGeom>
          <a:blipFill>
            <a:blip r:embed="rId4"/>
            <a:stretch>
              <a:fillRect l="0" t="0" r="-44896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028700" y="3491803"/>
            <a:ext cx="3942109" cy="4590346"/>
            <a:chOff x="0" y="0"/>
            <a:chExt cx="1038251" cy="12089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38251" cy="1208980"/>
            </a:xfrm>
            <a:custGeom>
              <a:avLst/>
              <a:gdLst/>
              <a:ahLst/>
              <a:cxnLst/>
              <a:rect r="r" b="b" t="t" l="l"/>
              <a:pathLst>
                <a:path h="1208980" w="1038251">
                  <a:moveTo>
                    <a:pt x="45170" y="0"/>
                  </a:moveTo>
                  <a:lnTo>
                    <a:pt x="993081" y="0"/>
                  </a:lnTo>
                  <a:cubicBezTo>
                    <a:pt x="1005061" y="0"/>
                    <a:pt x="1016550" y="4759"/>
                    <a:pt x="1025021" y="13230"/>
                  </a:cubicBezTo>
                  <a:cubicBezTo>
                    <a:pt x="1033492" y="21701"/>
                    <a:pt x="1038251" y="33190"/>
                    <a:pt x="1038251" y="45170"/>
                  </a:cubicBezTo>
                  <a:lnTo>
                    <a:pt x="1038251" y="1163810"/>
                  </a:lnTo>
                  <a:cubicBezTo>
                    <a:pt x="1038251" y="1188757"/>
                    <a:pt x="1018028" y="1208980"/>
                    <a:pt x="993081" y="1208980"/>
                  </a:cubicBezTo>
                  <a:lnTo>
                    <a:pt x="45170" y="1208980"/>
                  </a:lnTo>
                  <a:cubicBezTo>
                    <a:pt x="33190" y="1208980"/>
                    <a:pt x="21701" y="1204221"/>
                    <a:pt x="13230" y="1195750"/>
                  </a:cubicBezTo>
                  <a:cubicBezTo>
                    <a:pt x="4759" y="1187279"/>
                    <a:pt x="0" y="1175790"/>
                    <a:pt x="0" y="1163810"/>
                  </a:cubicBezTo>
                  <a:lnTo>
                    <a:pt x="0" y="45170"/>
                  </a:lnTo>
                  <a:cubicBezTo>
                    <a:pt x="0" y="20223"/>
                    <a:pt x="20223" y="0"/>
                    <a:pt x="45170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57150"/>
              <a:ext cx="1038251" cy="11518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0" y="8992801"/>
            <a:ext cx="18288000" cy="1294199"/>
            <a:chOff x="0" y="0"/>
            <a:chExt cx="4816593" cy="34085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816592" cy="340859"/>
            </a:xfrm>
            <a:custGeom>
              <a:avLst/>
              <a:gdLst/>
              <a:ahLst/>
              <a:cxnLst/>
              <a:rect r="r" b="b" t="t" l="l"/>
              <a:pathLst>
                <a:path h="340859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40859"/>
                  </a:lnTo>
                  <a:lnTo>
                    <a:pt x="0" y="340859"/>
                  </a:lnTo>
                  <a:close/>
                </a:path>
              </a:pathLst>
            </a:custGeom>
            <a:solidFill>
              <a:srgbClr val="F09B7A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57150"/>
              <a:ext cx="4816593" cy="2837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6879933" y="2570772"/>
            <a:ext cx="4601095" cy="6172200"/>
          </a:xfrm>
          <a:custGeom>
            <a:avLst/>
            <a:gdLst/>
            <a:ahLst/>
            <a:cxnLst/>
            <a:rect r="r" b="b" t="t" l="l"/>
            <a:pathLst>
              <a:path h="6172200" w="4601095">
                <a:moveTo>
                  <a:pt x="0" y="0"/>
                </a:moveTo>
                <a:lnTo>
                  <a:pt x="4601094" y="0"/>
                </a:lnTo>
                <a:lnTo>
                  <a:pt x="4601094" y="6172200"/>
                </a:lnTo>
                <a:lnTo>
                  <a:pt x="0" y="6172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007289" y="4256884"/>
            <a:ext cx="8273423" cy="6060282"/>
          </a:xfrm>
          <a:custGeom>
            <a:avLst/>
            <a:gdLst/>
            <a:ahLst/>
            <a:cxnLst/>
            <a:rect r="r" b="b" t="t" l="l"/>
            <a:pathLst>
              <a:path h="6060282" w="8273423">
                <a:moveTo>
                  <a:pt x="0" y="0"/>
                </a:moveTo>
                <a:lnTo>
                  <a:pt x="8273422" y="0"/>
                </a:lnTo>
                <a:lnTo>
                  <a:pt x="8273422" y="6060282"/>
                </a:lnTo>
                <a:lnTo>
                  <a:pt x="0" y="60602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14287727" y="0"/>
            <a:ext cx="4000273" cy="2953189"/>
          </a:xfrm>
          <a:custGeom>
            <a:avLst/>
            <a:gdLst/>
            <a:ahLst/>
            <a:cxnLst/>
            <a:rect r="r" b="b" t="t" l="l"/>
            <a:pathLst>
              <a:path h="2953189" w="4000273">
                <a:moveTo>
                  <a:pt x="4000273" y="0"/>
                </a:moveTo>
                <a:lnTo>
                  <a:pt x="0" y="0"/>
                </a:lnTo>
                <a:lnTo>
                  <a:pt x="0" y="2953189"/>
                </a:lnTo>
                <a:lnTo>
                  <a:pt x="4000273" y="2953189"/>
                </a:lnTo>
                <a:lnTo>
                  <a:pt x="4000273" y="0"/>
                </a:lnTo>
                <a:close/>
              </a:path>
            </a:pathLst>
          </a:custGeom>
          <a:blipFill>
            <a:blip r:embed="rId3"/>
            <a:stretch>
              <a:fillRect l="-4125" t="-45219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670649" y="1316683"/>
            <a:ext cx="2652303" cy="4293968"/>
          </a:xfrm>
          <a:custGeom>
            <a:avLst/>
            <a:gdLst/>
            <a:ahLst/>
            <a:cxnLst/>
            <a:rect r="r" b="b" t="t" l="l"/>
            <a:pathLst>
              <a:path h="4293968" w="2652303">
                <a:moveTo>
                  <a:pt x="0" y="0"/>
                </a:moveTo>
                <a:lnTo>
                  <a:pt x="2652302" y="0"/>
                </a:lnTo>
                <a:lnTo>
                  <a:pt x="2652302" y="4293969"/>
                </a:lnTo>
                <a:lnTo>
                  <a:pt x="0" y="42939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44896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3280711" y="3463668"/>
            <a:ext cx="3942109" cy="4590346"/>
            <a:chOff x="0" y="0"/>
            <a:chExt cx="1038251" cy="120898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38251" cy="1208980"/>
            </a:xfrm>
            <a:custGeom>
              <a:avLst/>
              <a:gdLst/>
              <a:ahLst/>
              <a:cxnLst/>
              <a:rect r="r" b="b" t="t" l="l"/>
              <a:pathLst>
                <a:path h="1208980" w="1038251">
                  <a:moveTo>
                    <a:pt x="45170" y="0"/>
                  </a:moveTo>
                  <a:lnTo>
                    <a:pt x="993081" y="0"/>
                  </a:lnTo>
                  <a:cubicBezTo>
                    <a:pt x="1005061" y="0"/>
                    <a:pt x="1016550" y="4759"/>
                    <a:pt x="1025021" y="13230"/>
                  </a:cubicBezTo>
                  <a:cubicBezTo>
                    <a:pt x="1033492" y="21701"/>
                    <a:pt x="1038251" y="33190"/>
                    <a:pt x="1038251" y="45170"/>
                  </a:cubicBezTo>
                  <a:lnTo>
                    <a:pt x="1038251" y="1163810"/>
                  </a:lnTo>
                  <a:cubicBezTo>
                    <a:pt x="1038251" y="1188757"/>
                    <a:pt x="1018028" y="1208980"/>
                    <a:pt x="993081" y="1208980"/>
                  </a:cubicBezTo>
                  <a:lnTo>
                    <a:pt x="45170" y="1208980"/>
                  </a:lnTo>
                  <a:cubicBezTo>
                    <a:pt x="33190" y="1208980"/>
                    <a:pt x="21701" y="1204221"/>
                    <a:pt x="13230" y="1195750"/>
                  </a:cubicBezTo>
                  <a:cubicBezTo>
                    <a:pt x="4759" y="1187279"/>
                    <a:pt x="0" y="1175790"/>
                    <a:pt x="0" y="1163810"/>
                  </a:cubicBezTo>
                  <a:lnTo>
                    <a:pt x="0" y="45170"/>
                  </a:lnTo>
                  <a:cubicBezTo>
                    <a:pt x="0" y="20223"/>
                    <a:pt x="20223" y="0"/>
                    <a:pt x="45170" y="0"/>
                  </a:cubicBezTo>
                  <a:close/>
                </a:path>
              </a:pathLst>
            </a:custGeom>
            <a:solidFill>
              <a:srgbClr val="A4A95D">
                <a:alpha val="25882"/>
              </a:srgbClr>
            </a:solidFill>
            <a:ln w="95250" cap="rnd">
              <a:solidFill>
                <a:srgbClr val="000000">
                  <a:alpha val="25882"/>
                </a:srgbClr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038251" cy="11518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6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0" y="7698947"/>
            <a:ext cx="1063651" cy="2618219"/>
          </a:xfrm>
          <a:custGeom>
            <a:avLst/>
            <a:gdLst/>
            <a:ahLst/>
            <a:cxnLst/>
            <a:rect r="r" b="b" t="t" l="l"/>
            <a:pathLst>
              <a:path h="2618219" w="1063651">
                <a:moveTo>
                  <a:pt x="0" y="0"/>
                </a:moveTo>
                <a:lnTo>
                  <a:pt x="1063651" y="0"/>
                </a:lnTo>
                <a:lnTo>
                  <a:pt x="1063651" y="2618219"/>
                </a:lnTo>
                <a:lnTo>
                  <a:pt x="0" y="26182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true" flipV="false" rot="0">
            <a:off x="17259300" y="7698947"/>
            <a:ext cx="1063651" cy="2618219"/>
          </a:xfrm>
          <a:custGeom>
            <a:avLst/>
            <a:gdLst/>
            <a:ahLst/>
            <a:cxnLst/>
            <a:rect r="r" b="b" t="t" l="l"/>
            <a:pathLst>
              <a:path h="2618219" w="1063651">
                <a:moveTo>
                  <a:pt x="1063651" y="0"/>
                </a:moveTo>
                <a:lnTo>
                  <a:pt x="0" y="0"/>
                </a:lnTo>
                <a:lnTo>
                  <a:pt x="0" y="2618219"/>
                </a:lnTo>
                <a:lnTo>
                  <a:pt x="1063651" y="2618219"/>
                </a:lnTo>
                <a:lnTo>
                  <a:pt x="1063651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4970809" y="631194"/>
            <a:ext cx="8273423" cy="1544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39"/>
              </a:lnSpc>
            </a:pPr>
            <a:r>
              <a:rPr lang="en-US" sz="3999">
                <a:solidFill>
                  <a:srgbClr val="616709"/>
                </a:solidFill>
                <a:latin typeface="Gagalin"/>
                <a:ea typeface="Gagalin"/>
                <a:cs typeface="Gagalin"/>
                <a:sym typeface="Gagalin"/>
              </a:rPr>
              <a:t>Nogironligi bo‘lgan shaxslarning huquqlariga oid boshqa xalqaro-huquqiy hujjatlar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28872" y="3906866"/>
            <a:ext cx="3540292" cy="4041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39"/>
              </a:lnSpc>
            </a:pPr>
            <a:r>
              <a:rPr lang="en-US" sz="28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X</a:t>
            </a:r>
            <a:r>
              <a:rPr lang="en-US" sz="28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alqaro mehnat tashkilotining (ILO) 159-sonli “Nogiron shaxslarning ishga joylashuvi haqida” Konvensiyasi (1983)</a:t>
            </a:r>
          </a:p>
          <a:p>
            <a:pPr algn="just">
              <a:lnSpc>
                <a:spcPts val="4039"/>
              </a:lnSpc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13518836" y="3615401"/>
            <a:ext cx="3540292" cy="4633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39"/>
              </a:lnSpc>
            </a:pPr>
            <a:r>
              <a:rPr lang="en-US" sz="23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Fuqarolik va siyosiy huquqlar to‘g‘risidagi xalqaro pakt (ICCPR, 1966);</a:t>
            </a:r>
          </a:p>
          <a:p>
            <a:pPr algn="just">
              <a:lnSpc>
                <a:spcPts val="3339"/>
              </a:lnSpc>
            </a:pPr>
            <a:r>
              <a:rPr lang="en-US" sz="23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Yevropa Kengashining Nogironlar huquqlari bo‘yicha kengaytirilgan strategiyasi (2021-2030)</a:t>
            </a:r>
          </a:p>
          <a:p>
            <a:pPr algn="l">
              <a:lnSpc>
                <a:spcPts val="3479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230" t="0" r="-1923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3072829" y="5935623"/>
            <a:ext cx="3028915" cy="4338721"/>
          </a:xfrm>
          <a:custGeom>
            <a:avLst/>
            <a:gdLst/>
            <a:ahLst/>
            <a:cxnLst/>
            <a:rect r="r" b="b" t="t" l="l"/>
            <a:pathLst>
              <a:path h="4338721" w="3028915">
                <a:moveTo>
                  <a:pt x="3028915" y="0"/>
                </a:moveTo>
                <a:lnTo>
                  <a:pt x="0" y="0"/>
                </a:lnTo>
                <a:lnTo>
                  <a:pt x="0" y="4338721"/>
                </a:lnTo>
                <a:lnTo>
                  <a:pt x="3028915" y="4338721"/>
                </a:lnTo>
                <a:lnTo>
                  <a:pt x="3028915" y="0"/>
                </a:lnTo>
                <a:close/>
              </a:path>
            </a:pathLst>
          </a:custGeom>
          <a:blipFill>
            <a:blip r:embed="rId3"/>
            <a:stretch>
              <a:fillRect l="0" t="-3221" r="0" b="-26962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5259085" y="5263755"/>
            <a:ext cx="3028915" cy="5023245"/>
          </a:xfrm>
          <a:custGeom>
            <a:avLst/>
            <a:gdLst/>
            <a:ahLst/>
            <a:cxnLst/>
            <a:rect r="r" b="b" t="t" l="l"/>
            <a:pathLst>
              <a:path h="5023245" w="3028915">
                <a:moveTo>
                  <a:pt x="3028915" y="0"/>
                </a:moveTo>
                <a:lnTo>
                  <a:pt x="0" y="0"/>
                </a:lnTo>
                <a:lnTo>
                  <a:pt x="0" y="5023245"/>
                </a:lnTo>
                <a:lnTo>
                  <a:pt x="3028915" y="5023245"/>
                </a:lnTo>
                <a:lnTo>
                  <a:pt x="3028915" y="0"/>
                </a:lnTo>
                <a:close/>
              </a:path>
            </a:pathLst>
          </a:custGeom>
          <a:blipFill>
            <a:blip r:embed="rId3"/>
            <a:stretch>
              <a:fillRect l="0" t="-2782" r="0" b="-9661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7480459"/>
            <a:ext cx="17259300" cy="2806541"/>
          </a:xfrm>
          <a:custGeom>
            <a:avLst/>
            <a:gdLst/>
            <a:ahLst/>
            <a:cxnLst/>
            <a:rect r="r" b="b" t="t" l="l"/>
            <a:pathLst>
              <a:path h="2806541" w="17259300">
                <a:moveTo>
                  <a:pt x="0" y="0"/>
                </a:moveTo>
                <a:lnTo>
                  <a:pt x="17259300" y="0"/>
                </a:lnTo>
                <a:lnTo>
                  <a:pt x="17259300" y="2806541"/>
                </a:lnTo>
                <a:lnTo>
                  <a:pt x="0" y="28065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169" r="0" b="-3169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028700" y="1108858"/>
            <a:ext cx="4706302" cy="8149442"/>
          </a:xfrm>
          <a:custGeom>
            <a:avLst/>
            <a:gdLst/>
            <a:ahLst/>
            <a:cxnLst/>
            <a:rect r="r" b="b" t="t" l="l"/>
            <a:pathLst>
              <a:path h="8149442" w="4706302">
                <a:moveTo>
                  <a:pt x="4706302" y="0"/>
                </a:moveTo>
                <a:lnTo>
                  <a:pt x="0" y="0"/>
                </a:lnTo>
                <a:lnTo>
                  <a:pt x="0" y="8149442"/>
                </a:lnTo>
                <a:lnTo>
                  <a:pt x="4706302" y="8149442"/>
                </a:lnTo>
                <a:lnTo>
                  <a:pt x="4706302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445180" y="2191813"/>
            <a:ext cx="1850496" cy="1964812"/>
          </a:xfrm>
          <a:custGeom>
            <a:avLst/>
            <a:gdLst/>
            <a:ahLst/>
            <a:cxnLst/>
            <a:rect r="r" b="b" t="t" l="l"/>
            <a:pathLst>
              <a:path h="1964812" w="1850496">
                <a:moveTo>
                  <a:pt x="0" y="0"/>
                </a:moveTo>
                <a:lnTo>
                  <a:pt x="1850496" y="0"/>
                </a:lnTo>
                <a:lnTo>
                  <a:pt x="1850496" y="1964812"/>
                </a:lnTo>
                <a:lnTo>
                  <a:pt x="0" y="19648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6292455"/>
            <a:ext cx="1753042" cy="3994545"/>
          </a:xfrm>
          <a:custGeom>
            <a:avLst/>
            <a:gdLst/>
            <a:ahLst/>
            <a:cxnLst/>
            <a:rect r="r" b="b" t="t" l="l"/>
            <a:pathLst>
              <a:path h="3994545" w="1753042">
                <a:moveTo>
                  <a:pt x="0" y="0"/>
                </a:moveTo>
                <a:lnTo>
                  <a:pt x="1753042" y="0"/>
                </a:lnTo>
                <a:lnTo>
                  <a:pt x="1753042" y="3994545"/>
                </a:lnTo>
                <a:lnTo>
                  <a:pt x="0" y="39945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154" t="0" r="0" b="-6516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5481459" y="7480459"/>
            <a:ext cx="1777841" cy="1777841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783982" y="7827762"/>
            <a:ext cx="1172794" cy="1083235"/>
          </a:xfrm>
          <a:custGeom>
            <a:avLst/>
            <a:gdLst/>
            <a:ahLst/>
            <a:cxnLst/>
            <a:rect r="r" b="b" t="t" l="l"/>
            <a:pathLst>
              <a:path h="1083235" w="1172794">
                <a:moveTo>
                  <a:pt x="0" y="0"/>
                </a:moveTo>
                <a:lnTo>
                  <a:pt x="1172794" y="0"/>
                </a:lnTo>
                <a:lnTo>
                  <a:pt x="1172794" y="1083235"/>
                </a:lnTo>
                <a:lnTo>
                  <a:pt x="0" y="10832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391530" y="2157579"/>
            <a:ext cx="9867770" cy="1999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341"/>
              </a:lnSpc>
            </a:pPr>
            <a:r>
              <a:rPr lang="en-US" sz="11672">
                <a:solidFill>
                  <a:srgbClr val="4D6CAB"/>
                </a:solidFill>
                <a:latin typeface="Gagalin"/>
                <a:ea typeface="Gagalin"/>
                <a:cs typeface="Gagalin"/>
                <a:sym typeface="Gagalin"/>
              </a:rPr>
              <a:t>thank you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753042" y="7827762"/>
            <a:ext cx="2380298" cy="2250463"/>
          </a:xfrm>
          <a:custGeom>
            <a:avLst/>
            <a:gdLst/>
            <a:ahLst/>
            <a:cxnLst/>
            <a:rect r="r" b="b" t="t" l="l"/>
            <a:pathLst>
              <a:path h="2250463" w="2380298">
                <a:moveTo>
                  <a:pt x="0" y="0"/>
                </a:moveTo>
                <a:lnTo>
                  <a:pt x="2380298" y="0"/>
                </a:lnTo>
                <a:lnTo>
                  <a:pt x="2380298" y="2250463"/>
                </a:lnTo>
                <a:lnTo>
                  <a:pt x="0" y="22504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735002" y="5935623"/>
            <a:ext cx="3356377" cy="4338721"/>
          </a:xfrm>
          <a:custGeom>
            <a:avLst/>
            <a:gdLst/>
            <a:ahLst/>
            <a:cxnLst/>
            <a:rect r="r" b="b" t="t" l="l"/>
            <a:pathLst>
              <a:path h="4338721" w="3356377">
                <a:moveTo>
                  <a:pt x="0" y="0"/>
                </a:moveTo>
                <a:lnTo>
                  <a:pt x="3356377" y="0"/>
                </a:lnTo>
                <a:lnTo>
                  <a:pt x="3356377" y="4338721"/>
                </a:lnTo>
                <a:lnTo>
                  <a:pt x="0" y="433872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-511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DAG42rStNxY</dc:identifier>
  <dcterms:modified xsi:type="dcterms:W3CDTF">2011-08-01T06:04:30Z</dcterms:modified>
  <cp:revision>1</cp:revision>
  <dc:title>2-modul</dc:title>
</cp:coreProperties>
</file>