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Agrandir Bold" charset="1" panose="00000800000000000000"/>
      <p:regular r:id="rId17"/>
    </p:embeddedFont>
    <p:embeddedFont>
      <p:font typeface="Agrandir" charset="1" panose="000005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A03F45"/>
        </a:solidFill>
      </p:bgPr>
    </p:bg>
    <p:spTree>
      <p:nvGrpSpPr>
        <p:cNvPr id="1" name=""/>
        <p:cNvGrpSpPr/>
        <p:nvPr/>
      </p:nvGrpSpPr>
      <p:grpSpPr>
        <a:xfrm>
          <a:off x="0" y="0"/>
          <a:ext cx="0" cy="0"/>
          <a:chOff x="0" y="0"/>
          <a:chExt cx="0" cy="0"/>
        </a:xfrm>
      </p:grpSpPr>
      <p:grpSp>
        <p:nvGrpSpPr>
          <p:cNvPr name="Group 2" id="2"/>
          <p:cNvGrpSpPr/>
          <p:nvPr/>
        </p:nvGrpSpPr>
        <p:grpSpPr>
          <a:xfrm rot="0">
            <a:off x="-107643" y="8093768"/>
            <a:ext cx="19026709" cy="6416973"/>
            <a:chOff x="0" y="0"/>
            <a:chExt cx="5011150" cy="1690067"/>
          </a:xfrm>
        </p:grpSpPr>
        <p:sp>
          <p:nvSpPr>
            <p:cNvPr name="Freeform 3" id="3"/>
            <p:cNvSpPr/>
            <p:nvPr/>
          </p:nvSpPr>
          <p:spPr>
            <a:xfrm flipH="false" flipV="false" rot="0">
              <a:off x="0" y="0"/>
              <a:ext cx="5011150" cy="1690067"/>
            </a:xfrm>
            <a:custGeom>
              <a:avLst/>
              <a:gdLst/>
              <a:ahLst/>
              <a:cxnLst/>
              <a:rect r="r" b="b" t="t" l="l"/>
              <a:pathLst>
                <a:path h="1690067" w="5011150">
                  <a:moveTo>
                    <a:pt x="0" y="0"/>
                  </a:moveTo>
                  <a:lnTo>
                    <a:pt x="5011150" y="0"/>
                  </a:lnTo>
                  <a:lnTo>
                    <a:pt x="5011150" y="1690067"/>
                  </a:lnTo>
                  <a:lnTo>
                    <a:pt x="0" y="1690067"/>
                  </a:lnTo>
                  <a:close/>
                </a:path>
              </a:pathLst>
            </a:custGeom>
            <a:solidFill>
              <a:srgbClr val="FFFFFF"/>
            </a:solidFill>
          </p:spPr>
        </p:sp>
        <p:sp>
          <p:nvSpPr>
            <p:cNvPr name="TextBox 4" id="4"/>
            <p:cNvSpPr txBox="true"/>
            <p:nvPr/>
          </p:nvSpPr>
          <p:spPr>
            <a:xfrm>
              <a:off x="0" y="-19050"/>
              <a:ext cx="5011150" cy="1709117"/>
            </a:xfrm>
            <a:prstGeom prst="rect">
              <a:avLst/>
            </a:prstGeom>
          </p:spPr>
          <p:txBody>
            <a:bodyPr anchor="ctr" rtlCol="false" tIns="50800" lIns="50800" bIns="50800" rIns="50800"/>
            <a:lstStyle/>
            <a:p>
              <a:pPr algn="ctr">
                <a:lnSpc>
                  <a:spcPts val="1903"/>
                </a:lnSpc>
              </a:pPr>
            </a:p>
          </p:txBody>
        </p:sp>
      </p:grpSp>
      <p:sp>
        <p:nvSpPr>
          <p:cNvPr name="Freeform 5" id="5"/>
          <p:cNvSpPr/>
          <p:nvPr/>
        </p:nvSpPr>
        <p:spPr>
          <a:xfrm flipH="false" flipV="false" rot="0">
            <a:off x="4028162" y="0"/>
            <a:ext cx="10215814" cy="7125583"/>
          </a:xfrm>
          <a:custGeom>
            <a:avLst/>
            <a:gdLst/>
            <a:ahLst/>
            <a:cxnLst/>
            <a:rect r="r" b="b" t="t" l="l"/>
            <a:pathLst>
              <a:path h="7125583" w="10215814">
                <a:moveTo>
                  <a:pt x="0" y="0"/>
                </a:moveTo>
                <a:lnTo>
                  <a:pt x="10215814" y="0"/>
                </a:lnTo>
                <a:lnTo>
                  <a:pt x="10215814" y="7125583"/>
                </a:lnTo>
                <a:lnTo>
                  <a:pt x="0" y="71255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472816" y="6385251"/>
            <a:ext cx="5987143" cy="4114800"/>
          </a:xfrm>
          <a:custGeom>
            <a:avLst/>
            <a:gdLst/>
            <a:ahLst/>
            <a:cxnLst/>
            <a:rect r="r" b="b" t="t" l="l"/>
            <a:pathLst>
              <a:path h="4114800" w="5987143">
                <a:moveTo>
                  <a:pt x="0" y="0"/>
                </a:moveTo>
                <a:lnTo>
                  <a:pt x="5987143" y="0"/>
                </a:lnTo>
                <a:lnTo>
                  <a:pt x="598714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6184566" y="4323282"/>
            <a:ext cx="5325624" cy="9388118"/>
          </a:xfrm>
          <a:custGeom>
            <a:avLst/>
            <a:gdLst/>
            <a:ahLst/>
            <a:cxnLst/>
            <a:rect r="r" b="b" t="t" l="l"/>
            <a:pathLst>
              <a:path h="9388118" w="5325624">
                <a:moveTo>
                  <a:pt x="0" y="0"/>
                </a:moveTo>
                <a:lnTo>
                  <a:pt x="5325624" y="0"/>
                </a:lnTo>
                <a:lnTo>
                  <a:pt x="5325624" y="9388118"/>
                </a:lnTo>
                <a:lnTo>
                  <a:pt x="0" y="93881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0594922" y="6187886"/>
            <a:ext cx="6664378" cy="4883171"/>
          </a:xfrm>
          <a:custGeom>
            <a:avLst/>
            <a:gdLst/>
            <a:ahLst/>
            <a:cxnLst/>
            <a:rect r="r" b="b" t="t" l="l"/>
            <a:pathLst>
              <a:path h="4883171" w="6664378">
                <a:moveTo>
                  <a:pt x="0" y="0"/>
                </a:moveTo>
                <a:lnTo>
                  <a:pt x="6664378" y="0"/>
                </a:lnTo>
                <a:lnTo>
                  <a:pt x="6664378" y="4883172"/>
                </a:lnTo>
                <a:lnTo>
                  <a:pt x="0" y="488317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757202" y="2588154"/>
            <a:ext cx="1489755" cy="1489755"/>
          </a:xfrm>
          <a:custGeom>
            <a:avLst/>
            <a:gdLst/>
            <a:ahLst/>
            <a:cxnLst/>
            <a:rect r="r" b="b" t="t" l="l"/>
            <a:pathLst>
              <a:path h="1489755" w="1489755">
                <a:moveTo>
                  <a:pt x="0" y="0"/>
                </a:moveTo>
                <a:lnTo>
                  <a:pt x="1489755" y="0"/>
                </a:lnTo>
                <a:lnTo>
                  <a:pt x="1489755" y="1489754"/>
                </a:lnTo>
                <a:lnTo>
                  <a:pt x="0" y="148975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14243976" y="1028700"/>
            <a:ext cx="1489755" cy="1489755"/>
          </a:xfrm>
          <a:custGeom>
            <a:avLst/>
            <a:gdLst/>
            <a:ahLst/>
            <a:cxnLst/>
            <a:rect r="r" b="b" t="t" l="l"/>
            <a:pathLst>
              <a:path h="1489755" w="1489755">
                <a:moveTo>
                  <a:pt x="0" y="0"/>
                </a:moveTo>
                <a:lnTo>
                  <a:pt x="1489755" y="0"/>
                </a:lnTo>
                <a:lnTo>
                  <a:pt x="1489755" y="1489755"/>
                </a:lnTo>
                <a:lnTo>
                  <a:pt x="0" y="148975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4771076" y="1259314"/>
            <a:ext cx="8745848" cy="3884186"/>
          </a:xfrm>
          <a:prstGeom prst="rect">
            <a:avLst/>
          </a:prstGeom>
        </p:spPr>
        <p:txBody>
          <a:bodyPr anchor="t" rtlCol="false" tIns="0" lIns="0" bIns="0" rIns="0">
            <a:spAutoFit/>
          </a:bodyPr>
          <a:lstStyle/>
          <a:p>
            <a:pPr algn="ctr">
              <a:lnSpc>
                <a:spcPts val="4875"/>
              </a:lnSpc>
            </a:pPr>
            <a:r>
              <a:rPr lang="en-US" b="true" sz="4924">
                <a:solidFill>
                  <a:srgbClr val="A03F45"/>
                </a:solidFill>
                <a:latin typeface="Agrandir Bold"/>
                <a:ea typeface="Agrandir Bold"/>
                <a:cs typeface="Agrandir Bold"/>
                <a:sym typeface="Agrandir Bold"/>
              </a:rPr>
              <a:t>1-MODUL.</a:t>
            </a:r>
          </a:p>
          <a:p>
            <a:pPr algn="ctr">
              <a:lnSpc>
                <a:spcPts val="4875"/>
              </a:lnSpc>
            </a:pPr>
            <a:r>
              <a:rPr lang="en-US" sz="4924" b="true">
                <a:solidFill>
                  <a:srgbClr val="A03F45"/>
                </a:solidFill>
                <a:latin typeface="Agrandir Bold"/>
                <a:ea typeface="Agrandir Bold"/>
                <a:cs typeface="Agrandir Bold"/>
                <a:sym typeface="Agrandir Bold"/>
              </a:rPr>
              <a:t>NOGIRONLAR HUQUQLARINI HIMOYA QILISHNING HUQUQIY MEXANIZMLARI</a:t>
            </a:r>
          </a:p>
          <a:p>
            <a:pPr algn="ctr">
              <a:lnSpc>
                <a:spcPts val="4875"/>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CF2E3"/>
        </a:solidFill>
      </p:bgPr>
    </p:bg>
    <p:spTree>
      <p:nvGrpSpPr>
        <p:cNvPr id="1" name=""/>
        <p:cNvGrpSpPr/>
        <p:nvPr/>
      </p:nvGrpSpPr>
      <p:grpSpPr>
        <a:xfrm>
          <a:off x="0" y="0"/>
          <a:ext cx="0" cy="0"/>
          <a:chOff x="0" y="0"/>
          <a:chExt cx="0" cy="0"/>
        </a:xfrm>
      </p:grpSpPr>
      <p:sp>
        <p:nvSpPr>
          <p:cNvPr name="TextBox 2" id="2"/>
          <p:cNvSpPr txBox="true"/>
          <p:nvPr/>
        </p:nvSpPr>
        <p:spPr>
          <a:xfrm rot="0">
            <a:off x="1028700" y="1052615"/>
            <a:ext cx="11147760" cy="2772540"/>
          </a:xfrm>
          <a:prstGeom prst="rect">
            <a:avLst/>
          </a:prstGeom>
        </p:spPr>
        <p:txBody>
          <a:bodyPr anchor="t" rtlCol="false" tIns="0" lIns="0" bIns="0" rIns="0">
            <a:spAutoFit/>
          </a:bodyPr>
          <a:lstStyle/>
          <a:p>
            <a:pPr algn="l">
              <a:lnSpc>
                <a:spcPts val="6746"/>
              </a:lnSpc>
            </a:pPr>
            <a:r>
              <a:rPr lang="en-US" sz="6814" b="true">
                <a:solidFill>
                  <a:srgbClr val="A03F45"/>
                </a:solidFill>
                <a:latin typeface="Agrandir Bold"/>
                <a:ea typeface="Agrandir Bold"/>
                <a:cs typeface="Agrandir Bold"/>
                <a:sym typeface="Agrandir Bold"/>
              </a:rPr>
              <a:t>Modul doirasidagi asosiy masalalar:</a:t>
            </a:r>
          </a:p>
          <a:p>
            <a:pPr algn="l">
              <a:lnSpc>
                <a:spcPts val="6746"/>
              </a:lnSpc>
            </a:pPr>
          </a:p>
        </p:txBody>
      </p:sp>
      <p:sp>
        <p:nvSpPr>
          <p:cNvPr name="Freeform 3" id="3"/>
          <p:cNvSpPr/>
          <p:nvPr/>
        </p:nvSpPr>
        <p:spPr>
          <a:xfrm flipH="false" flipV="false" rot="0">
            <a:off x="1022758" y="5143500"/>
            <a:ext cx="6447914" cy="7092706"/>
          </a:xfrm>
          <a:custGeom>
            <a:avLst/>
            <a:gdLst/>
            <a:ahLst/>
            <a:cxnLst/>
            <a:rect r="r" b="b" t="t" l="l"/>
            <a:pathLst>
              <a:path h="7092706" w="6447914">
                <a:moveTo>
                  <a:pt x="0" y="0"/>
                </a:moveTo>
                <a:lnTo>
                  <a:pt x="6447914" y="0"/>
                </a:lnTo>
                <a:lnTo>
                  <a:pt x="6447914" y="7092706"/>
                </a:lnTo>
                <a:lnTo>
                  <a:pt x="0" y="70927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9144000" y="2988989"/>
            <a:ext cx="7640973" cy="1740749"/>
            <a:chOff x="0" y="0"/>
            <a:chExt cx="2409146" cy="548846"/>
          </a:xfrm>
        </p:grpSpPr>
        <p:sp>
          <p:nvSpPr>
            <p:cNvPr name="Freeform 5" id="5"/>
            <p:cNvSpPr/>
            <p:nvPr/>
          </p:nvSpPr>
          <p:spPr>
            <a:xfrm flipH="false" flipV="false" rot="0">
              <a:off x="0" y="0"/>
              <a:ext cx="2409146" cy="548846"/>
            </a:xfrm>
            <a:custGeom>
              <a:avLst/>
              <a:gdLst/>
              <a:ahLst/>
              <a:cxnLst/>
              <a:rect r="r" b="b" t="t" l="l"/>
              <a:pathLst>
                <a:path h="548846" w="2409146">
                  <a:moveTo>
                    <a:pt x="101321" y="0"/>
                  </a:moveTo>
                  <a:lnTo>
                    <a:pt x="2307825" y="0"/>
                  </a:lnTo>
                  <a:cubicBezTo>
                    <a:pt x="2363783" y="0"/>
                    <a:pt x="2409146" y="45363"/>
                    <a:pt x="2409146" y="101321"/>
                  </a:cubicBezTo>
                  <a:lnTo>
                    <a:pt x="2409146" y="447525"/>
                  </a:lnTo>
                  <a:cubicBezTo>
                    <a:pt x="2409146" y="503483"/>
                    <a:pt x="2363783" y="548846"/>
                    <a:pt x="2307825" y="548846"/>
                  </a:cubicBezTo>
                  <a:lnTo>
                    <a:pt x="101321" y="548846"/>
                  </a:lnTo>
                  <a:cubicBezTo>
                    <a:pt x="45363" y="548846"/>
                    <a:pt x="0" y="503483"/>
                    <a:pt x="0" y="447525"/>
                  </a:cubicBezTo>
                  <a:lnTo>
                    <a:pt x="0" y="101321"/>
                  </a:lnTo>
                  <a:cubicBezTo>
                    <a:pt x="0" y="45363"/>
                    <a:pt x="45363" y="0"/>
                    <a:pt x="101321" y="0"/>
                  </a:cubicBezTo>
                  <a:close/>
                </a:path>
              </a:pathLst>
            </a:custGeom>
            <a:solidFill>
              <a:srgbClr val="000000">
                <a:alpha val="0"/>
              </a:srgbClr>
            </a:solidFill>
            <a:ln w="66675" cap="rnd">
              <a:solidFill>
                <a:srgbClr val="A03F45"/>
              </a:solidFill>
              <a:prstDash val="solid"/>
              <a:round/>
            </a:ln>
          </p:spPr>
        </p:sp>
        <p:sp>
          <p:nvSpPr>
            <p:cNvPr name="TextBox 6" id="6"/>
            <p:cNvSpPr txBox="true"/>
            <p:nvPr/>
          </p:nvSpPr>
          <p:spPr>
            <a:xfrm>
              <a:off x="0" y="-19050"/>
              <a:ext cx="2409146" cy="567896"/>
            </a:xfrm>
            <a:prstGeom prst="rect">
              <a:avLst/>
            </a:prstGeom>
          </p:spPr>
          <p:txBody>
            <a:bodyPr anchor="ctr" rtlCol="false" tIns="50800" lIns="50800" bIns="50800" rIns="50800"/>
            <a:lstStyle/>
            <a:p>
              <a:pPr algn="ctr">
                <a:lnSpc>
                  <a:spcPts val="1903"/>
                </a:lnSpc>
              </a:pPr>
            </a:p>
          </p:txBody>
        </p:sp>
      </p:grpSp>
      <p:grpSp>
        <p:nvGrpSpPr>
          <p:cNvPr name="Group 7" id="7"/>
          <p:cNvGrpSpPr/>
          <p:nvPr/>
        </p:nvGrpSpPr>
        <p:grpSpPr>
          <a:xfrm rot="0">
            <a:off x="9144000" y="2988989"/>
            <a:ext cx="1280006" cy="895238"/>
            <a:chOff x="0" y="0"/>
            <a:chExt cx="403577" cy="282262"/>
          </a:xfrm>
        </p:grpSpPr>
        <p:sp>
          <p:nvSpPr>
            <p:cNvPr name="Freeform 8" id="8"/>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9" id="9"/>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TextBox 10" id="10"/>
          <p:cNvSpPr txBox="true"/>
          <p:nvPr/>
        </p:nvSpPr>
        <p:spPr>
          <a:xfrm rot="0">
            <a:off x="10581804" y="3142038"/>
            <a:ext cx="5991792" cy="1594996"/>
          </a:xfrm>
          <a:prstGeom prst="rect">
            <a:avLst/>
          </a:prstGeom>
        </p:spPr>
        <p:txBody>
          <a:bodyPr anchor="t" rtlCol="false" tIns="0" lIns="0" bIns="0" rIns="0">
            <a:spAutoFit/>
          </a:bodyPr>
          <a:lstStyle/>
          <a:p>
            <a:pPr algn="l">
              <a:lnSpc>
                <a:spcPts val="2988"/>
              </a:lnSpc>
            </a:pPr>
            <a:r>
              <a:rPr lang="en-US" sz="3019">
                <a:solidFill>
                  <a:srgbClr val="A03F45"/>
                </a:solidFill>
                <a:latin typeface="Agrandir"/>
                <a:ea typeface="Agrandir"/>
                <a:cs typeface="Agrandir"/>
                <a:sym typeface="Agrandir"/>
              </a:rPr>
              <a:t>Nogironligi bo‘lgan shaxslarning huquqlarini himoya qilishning miliy va xalqaro huquqiy asoslari </a:t>
            </a:r>
          </a:p>
          <a:p>
            <a:pPr algn="l">
              <a:lnSpc>
                <a:spcPts val="2988"/>
              </a:lnSpc>
            </a:pPr>
          </a:p>
        </p:txBody>
      </p:sp>
      <p:sp>
        <p:nvSpPr>
          <p:cNvPr name="TextBox 11" id="11"/>
          <p:cNvSpPr txBox="true"/>
          <p:nvPr/>
        </p:nvSpPr>
        <p:spPr>
          <a:xfrm rot="0">
            <a:off x="9616339" y="3142038"/>
            <a:ext cx="516153" cy="560564"/>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1.</a:t>
            </a:r>
          </a:p>
        </p:txBody>
      </p:sp>
      <p:grpSp>
        <p:nvGrpSpPr>
          <p:cNvPr name="Group 12" id="12"/>
          <p:cNvGrpSpPr/>
          <p:nvPr/>
        </p:nvGrpSpPr>
        <p:grpSpPr>
          <a:xfrm rot="0">
            <a:off x="9144000" y="5255156"/>
            <a:ext cx="7640973" cy="1740749"/>
            <a:chOff x="0" y="0"/>
            <a:chExt cx="2409146" cy="548846"/>
          </a:xfrm>
        </p:grpSpPr>
        <p:sp>
          <p:nvSpPr>
            <p:cNvPr name="Freeform 13" id="13"/>
            <p:cNvSpPr/>
            <p:nvPr/>
          </p:nvSpPr>
          <p:spPr>
            <a:xfrm flipH="false" flipV="false" rot="0">
              <a:off x="0" y="0"/>
              <a:ext cx="2409146" cy="548846"/>
            </a:xfrm>
            <a:custGeom>
              <a:avLst/>
              <a:gdLst/>
              <a:ahLst/>
              <a:cxnLst/>
              <a:rect r="r" b="b" t="t" l="l"/>
              <a:pathLst>
                <a:path h="548846" w="2409146">
                  <a:moveTo>
                    <a:pt x="101321" y="0"/>
                  </a:moveTo>
                  <a:lnTo>
                    <a:pt x="2307825" y="0"/>
                  </a:lnTo>
                  <a:cubicBezTo>
                    <a:pt x="2363783" y="0"/>
                    <a:pt x="2409146" y="45363"/>
                    <a:pt x="2409146" y="101321"/>
                  </a:cubicBezTo>
                  <a:lnTo>
                    <a:pt x="2409146" y="447525"/>
                  </a:lnTo>
                  <a:cubicBezTo>
                    <a:pt x="2409146" y="503483"/>
                    <a:pt x="2363783" y="548846"/>
                    <a:pt x="2307825" y="548846"/>
                  </a:cubicBezTo>
                  <a:lnTo>
                    <a:pt x="101321" y="548846"/>
                  </a:lnTo>
                  <a:cubicBezTo>
                    <a:pt x="45363" y="548846"/>
                    <a:pt x="0" y="503483"/>
                    <a:pt x="0" y="447525"/>
                  </a:cubicBezTo>
                  <a:lnTo>
                    <a:pt x="0" y="101321"/>
                  </a:lnTo>
                  <a:cubicBezTo>
                    <a:pt x="0" y="45363"/>
                    <a:pt x="45363" y="0"/>
                    <a:pt x="101321" y="0"/>
                  </a:cubicBezTo>
                  <a:close/>
                </a:path>
              </a:pathLst>
            </a:custGeom>
            <a:solidFill>
              <a:srgbClr val="000000">
                <a:alpha val="0"/>
              </a:srgbClr>
            </a:solidFill>
            <a:ln w="66675" cap="rnd">
              <a:solidFill>
                <a:srgbClr val="A03F45"/>
              </a:solidFill>
              <a:prstDash val="solid"/>
              <a:round/>
            </a:ln>
          </p:spPr>
        </p:sp>
        <p:sp>
          <p:nvSpPr>
            <p:cNvPr name="TextBox 14" id="14"/>
            <p:cNvSpPr txBox="true"/>
            <p:nvPr/>
          </p:nvSpPr>
          <p:spPr>
            <a:xfrm>
              <a:off x="0" y="-19050"/>
              <a:ext cx="2409146" cy="567896"/>
            </a:xfrm>
            <a:prstGeom prst="rect">
              <a:avLst/>
            </a:prstGeom>
          </p:spPr>
          <p:txBody>
            <a:bodyPr anchor="ctr" rtlCol="false" tIns="50800" lIns="50800" bIns="50800" rIns="50800"/>
            <a:lstStyle/>
            <a:p>
              <a:pPr algn="ctr">
                <a:lnSpc>
                  <a:spcPts val="1903"/>
                </a:lnSpc>
              </a:pPr>
            </a:p>
          </p:txBody>
        </p:sp>
      </p:grpSp>
      <p:sp>
        <p:nvSpPr>
          <p:cNvPr name="TextBox 15" id="15"/>
          <p:cNvSpPr txBox="true"/>
          <p:nvPr/>
        </p:nvSpPr>
        <p:spPr>
          <a:xfrm rot="0">
            <a:off x="10581804" y="5408205"/>
            <a:ext cx="5991792" cy="1594996"/>
          </a:xfrm>
          <a:prstGeom prst="rect">
            <a:avLst/>
          </a:prstGeom>
        </p:spPr>
        <p:txBody>
          <a:bodyPr anchor="t" rtlCol="false" tIns="0" lIns="0" bIns="0" rIns="0">
            <a:spAutoFit/>
          </a:bodyPr>
          <a:lstStyle/>
          <a:p>
            <a:pPr algn="l">
              <a:lnSpc>
                <a:spcPts val="2988"/>
              </a:lnSpc>
            </a:pPr>
            <a:r>
              <a:rPr lang="en-US" sz="3019">
                <a:solidFill>
                  <a:srgbClr val="A03F45"/>
                </a:solidFill>
                <a:latin typeface="Agrandir"/>
                <a:ea typeface="Agrandir"/>
                <a:cs typeface="Agrandir"/>
                <a:sym typeface="Agrandir"/>
              </a:rPr>
              <a:t>Nogironligi bo‘lgan shaxslar huquqlarini himoya qilishning davlat mexanizmlari</a:t>
            </a:r>
          </a:p>
          <a:p>
            <a:pPr algn="l">
              <a:lnSpc>
                <a:spcPts val="2988"/>
              </a:lnSpc>
            </a:pPr>
          </a:p>
        </p:txBody>
      </p:sp>
      <p:grpSp>
        <p:nvGrpSpPr>
          <p:cNvPr name="Group 16" id="16"/>
          <p:cNvGrpSpPr/>
          <p:nvPr/>
        </p:nvGrpSpPr>
        <p:grpSpPr>
          <a:xfrm rot="0">
            <a:off x="9144000" y="7517551"/>
            <a:ext cx="7640973" cy="1740749"/>
            <a:chOff x="0" y="0"/>
            <a:chExt cx="2409146" cy="548846"/>
          </a:xfrm>
        </p:grpSpPr>
        <p:sp>
          <p:nvSpPr>
            <p:cNvPr name="Freeform 17" id="17"/>
            <p:cNvSpPr/>
            <p:nvPr/>
          </p:nvSpPr>
          <p:spPr>
            <a:xfrm flipH="false" flipV="false" rot="0">
              <a:off x="0" y="0"/>
              <a:ext cx="2409146" cy="548846"/>
            </a:xfrm>
            <a:custGeom>
              <a:avLst/>
              <a:gdLst/>
              <a:ahLst/>
              <a:cxnLst/>
              <a:rect r="r" b="b" t="t" l="l"/>
              <a:pathLst>
                <a:path h="548846" w="2409146">
                  <a:moveTo>
                    <a:pt x="101321" y="0"/>
                  </a:moveTo>
                  <a:lnTo>
                    <a:pt x="2307825" y="0"/>
                  </a:lnTo>
                  <a:cubicBezTo>
                    <a:pt x="2363783" y="0"/>
                    <a:pt x="2409146" y="45363"/>
                    <a:pt x="2409146" y="101321"/>
                  </a:cubicBezTo>
                  <a:lnTo>
                    <a:pt x="2409146" y="447525"/>
                  </a:lnTo>
                  <a:cubicBezTo>
                    <a:pt x="2409146" y="503483"/>
                    <a:pt x="2363783" y="548846"/>
                    <a:pt x="2307825" y="548846"/>
                  </a:cubicBezTo>
                  <a:lnTo>
                    <a:pt x="101321" y="548846"/>
                  </a:lnTo>
                  <a:cubicBezTo>
                    <a:pt x="45363" y="548846"/>
                    <a:pt x="0" y="503483"/>
                    <a:pt x="0" y="447525"/>
                  </a:cubicBezTo>
                  <a:lnTo>
                    <a:pt x="0" y="101321"/>
                  </a:lnTo>
                  <a:cubicBezTo>
                    <a:pt x="0" y="45363"/>
                    <a:pt x="45363" y="0"/>
                    <a:pt x="101321" y="0"/>
                  </a:cubicBezTo>
                  <a:close/>
                </a:path>
              </a:pathLst>
            </a:custGeom>
            <a:solidFill>
              <a:srgbClr val="000000">
                <a:alpha val="0"/>
              </a:srgbClr>
            </a:solidFill>
            <a:ln w="66675" cap="rnd">
              <a:solidFill>
                <a:srgbClr val="A03F45"/>
              </a:solidFill>
              <a:prstDash val="solid"/>
              <a:round/>
            </a:ln>
          </p:spPr>
        </p:sp>
        <p:sp>
          <p:nvSpPr>
            <p:cNvPr name="TextBox 18" id="18"/>
            <p:cNvSpPr txBox="true"/>
            <p:nvPr/>
          </p:nvSpPr>
          <p:spPr>
            <a:xfrm>
              <a:off x="0" y="-19050"/>
              <a:ext cx="2409146" cy="567896"/>
            </a:xfrm>
            <a:prstGeom prst="rect">
              <a:avLst/>
            </a:prstGeom>
          </p:spPr>
          <p:txBody>
            <a:bodyPr anchor="ctr" rtlCol="false" tIns="50800" lIns="50800" bIns="50800" rIns="50800"/>
            <a:lstStyle/>
            <a:p>
              <a:pPr algn="ctr">
                <a:lnSpc>
                  <a:spcPts val="1903"/>
                </a:lnSpc>
              </a:pPr>
            </a:p>
          </p:txBody>
        </p:sp>
      </p:grpSp>
      <p:sp>
        <p:nvSpPr>
          <p:cNvPr name="TextBox 19" id="19"/>
          <p:cNvSpPr txBox="true"/>
          <p:nvPr/>
        </p:nvSpPr>
        <p:spPr>
          <a:xfrm rot="0">
            <a:off x="10581804" y="7670600"/>
            <a:ext cx="5991792" cy="1223521"/>
          </a:xfrm>
          <a:prstGeom prst="rect">
            <a:avLst/>
          </a:prstGeom>
        </p:spPr>
        <p:txBody>
          <a:bodyPr anchor="t" rtlCol="false" tIns="0" lIns="0" bIns="0" rIns="0">
            <a:spAutoFit/>
          </a:bodyPr>
          <a:lstStyle/>
          <a:p>
            <a:pPr algn="l">
              <a:lnSpc>
                <a:spcPts val="2988"/>
              </a:lnSpc>
            </a:pPr>
            <a:r>
              <a:rPr lang="en-US" sz="3019">
                <a:solidFill>
                  <a:srgbClr val="A03F45"/>
                </a:solidFill>
                <a:latin typeface="Agrandir"/>
                <a:ea typeface="Agrandir"/>
                <a:cs typeface="Agrandir"/>
                <a:sym typeface="Agrandir"/>
              </a:rPr>
              <a:t>Nogironligi bo‘lgan shaxslar huquqlarini himoya qilishning ijtimoiy mexanizmlari</a:t>
            </a:r>
          </a:p>
        </p:txBody>
      </p:sp>
      <p:grpSp>
        <p:nvGrpSpPr>
          <p:cNvPr name="Group 20" id="20"/>
          <p:cNvGrpSpPr/>
          <p:nvPr/>
        </p:nvGrpSpPr>
        <p:grpSpPr>
          <a:xfrm rot="0">
            <a:off x="9144000" y="5230293"/>
            <a:ext cx="1280006" cy="895238"/>
            <a:chOff x="0" y="0"/>
            <a:chExt cx="403577" cy="282262"/>
          </a:xfrm>
        </p:grpSpPr>
        <p:sp>
          <p:nvSpPr>
            <p:cNvPr name="Freeform 21" id="21"/>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22" id="22"/>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grpSp>
        <p:nvGrpSpPr>
          <p:cNvPr name="Group 23" id="23"/>
          <p:cNvGrpSpPr/>
          <p:nvPr/>
        </p:nvGrpSpPr>
        <p:grpSpPr>
          <a:xfrm rot="0">
            <a:off x="9144000" y="7517551"/>
            <a:ext cx="1280006" cy="895238"/>
            <a:chOff x="0" y="0"/>
            <a:chExt cx="403577" cy="282262"/>
          </a:xfrm>
        </p:grpSpPr>
        <p:sp>
          <p:nvSpPr>
            <p:cNvPr name="Freeform 24" id="24"/>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25" id="25"/>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TextBox 26" id="26"/>
          <p:cNvSpPr txBox="true"/>
          <p:nvPr/>
        </p:nvSpPr>
        <p:spPr>
          <a:xfrm rot="0">
            <a:off x="9616339" y="5383334"/>
            <a:ext cx="516153" cy="560581"/>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2.</a:t>
            </a:r>
          </a:p>
        </p:txBody>
      </p:sp>
      <p:sp>
        <p:nvSpPr>
          <p:cNvPr name="TextBox 27" id="27"/>
          <p:cNvSpPr txBox="true"/>
          <p:nvPr/>
        </p:nvSpPr>
        <p:spPr>
          <a:xfrm rot="0">
            <a:off x="9616339" y="7670600"/>
            <a:ext cx="516153" cy="560581"/>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3.</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FCF2E3"/>
        </a:solidFill>
      </p:bgPr>
    </p:bg>
    <p:spTree>
      <p:nvGrpSpPr>
        <p:cNvPr id="1" name=""/>
        <p:cNvGrpSpPr/>
        <p:nvPr/>
      </p:nvGrpSpPr>
      <p:grpSpPr>
        <a:xfrm>
          <a:off x="0" y="0"/>
          <a:ext cx="0" cy="0"/>
          <a:chOff x="0" y="0"/>
          <a:chExt cx="0" cy="0"/>
        </a:xfrm>
      </p:grpSpPr>
      <p:sp>
        <p:nvSpPr>
          <p:cNvPr name="TextBox 2" id="2"/>
          <p:cNvSpPr txBox="true"/>
          <p:nvPr/>
        </p:nvSpPr>
        <p:spPr>
          <a:xfrm rot="0">
            <a:off x="2409234" y="422109"/>
            <a:ext cx="13469531" cy="3559810"/>
          </a:xfrm>
          <a:prstGeom prst="rect">
            <a:avLst/>
          </a:prstGeom>
        </p:spPr>
        <p:txBody>
          <a:bodyPr anchor="t" rtlCol="false" tIns="0" lIns="0" bIns="0" rIns="0">
            <a:spAutoFit/>
          </a:bodyPr>
          <a:lstStyle/>
          <a:p>
            <a:pPr algn="ctr">
              <a:lnSpc>
                <a:spcPts val="4519"/>
              </a:lnSpc>
            </a:pPr>
            <a:r>
              <a:rPr lang="en-US" sz="3999">
                <a:solidFill>
                  <a:srgbClr val="A03F45"/>
                </a:solidFill>
                <a:latin typeface="Agrandir"/>
                <a:ea typeface="Agrandir"/>
                <a:cs typeface="Agrandir"/>
                <a:sym typeface="Agrandir"/>
              </a:rPr>
              <a:t>Nogiron shaxslar huquqlarining xalqaro normativ tizimidagi eng muhim hujjat – bu </a:t>
            </a:r>
            <a:r>
              <a:rPr lang="en-US" sz="3999" b="true">
                <a:solidFill>
                  <a:srgbClr val="A03F45"/>
                </a:solidFill>
                <a:latin typeface="Agrandir Bold"/>
                <a:ea typeface="Agrandir Bold"/>
                <a:cs typeface="Agrandir Bold"/>
                <a:sym typeface="Agrandir Bold"/>
              </a:rPr>
              <a:t>BMTning Nogironlar huquqlari to‘g‘risidagi Konvensiyasi (CRPD, 2006)</a:t>
            </a:r>
            <a:r>
              <a:rPr lang="en-US" sz="3999">
                <a:solidFill>
                  <a:srgbClr val="A03F45"/>
                </a:solidFill>
                <a:latin typeface="Agrandir"/>
                <a:ea typeface="Agrandir"/>
                <a:cs typeface="Agrandir"/>
                <a:sym typeface="Agrandir"/>
              </a:rPr>
              <a:t>dir.</a:t>
            </a:r>
          </a:p>
          <a:p>
            <a:pPr algn="ctr">
              <a:lnSpc>
                <a:spcPts val="4519"/>
              </a:lnSpc>
            </a:pPr>
            <a:r>
              <a:rPr lang="en-US" sz="3999">
                <a:solidFill>
                  <a:srgbClr val="A03F45"/>
                </a:solidFill>
                <a:latin typeface="Agrandir"/>
                <a:ea typeface="Agrandir"/>
                <a:cs typeface="Agrandir"/>
                <a:sym typeface="Agrandir"/>
              </a:rPr>
              <a:t> CRPD o‘zining 4-moddasida davlatlarning majburiyatlarini belgilab, quyidagilarni talab qiladi: </a:t>
            </a:r>
          </a:p>
          <a:p>
            <a:pPr algn="ctr">
              <a:lnSpc>
                <a:spcPts val="4519"/>
              </a:lnSpc>
            </a:pPr>
          </a:p>
        </p:txBody>
      </p:sp>
      <p:grpSp>
        <p:nvGrpSpPr>
          <p:cNvPr name="Group 3" id="3"/>
          <p:cNvGrpSpPr/>
          <p:nvPr/>
        </p:nvGrpSpPr>
        <p:grpSpPr>
          <a:xfrm rot="0">
            <a:off x="1963189" y="3802143"/>
            <a:ext cx="6635692" cy="2069559"/>
            <a:chOff x="0" y="0"/>
            <a:chExt cx="2092188" cy="652518"/>
          </a:xfrm>
        </p:grpSpPr>
        <p:sp>
          <p:nvSpPr>
            <p:cNvPr name="Freeform 4" id="4"/>
            <p:cNvSpPr/>
            <p:nvPr/>
          </p:nvSpPr>
          <p:spPr>
            <a:xfrm flipH="false" flipV="false" rot="0">
              <a:off x="0" y="0"/>
              <a:ext cx="2092188" cy="652518"/>
            </a:xfrm>
            <a:custGeom>
              <a:avLst/>
              <a:gdLst/>
              <a:ahLst/>
              <a:cxnLst/>
              <a:rect r="r" b="b" t="t" l="l"/>
              <a:pathLst>
                <a:path h="652518" w="2092188">
                  <a:moveTo>
                    <a:pt x="116671" y="0"/>
                  </a:moveTo>
                  <a:lnTo>
                    <a:pt x="1975517" y="0"/>
                  </a:lnTo>
                  <a:cubicBezTo>
                    <a:pt x="2006460" y="0"/>
                    <a:pt x="2036136" y="12292"/>
                    <a:pt x="2058016" y="34172"/>
                  </a:cubicBezTo>
                  <a:cubicBezTo>
                    <a:pt x="2079896" y="56052"/>
                    <a:pt x="2092188" y="85728"/>
                    <a:pt x="2092188" y="116671"/>
                  </a:cubicBezTo>
                  <a:lnTo>
                    <a:pt x="2092188" y="535847"/>
                  </a:lnTo>
                  <a:cubicBezTo>
                    <a:pt x="2092188" y="600282"/>
                    <a:pt x="2039953" y="652518"/>
                    <a:pt x="1975517" y="652518"/>
                  </a:cubicBezTo>
                  <a:lnTo>
                    <a:pt x="116671" y="652518"/>
                  </a:lnTo>
                  <a:cubicBezTo>
                    <a:pt x="52235" y="652518"/>
                    <a:pt x="0" y="600282"/>
                    <a:pt x="0" y="535847"/>
                  </a:cubicBezTo>
                  <a:lnTo>
                    <a:pt x="0" y="116671"/>
                  </a:lnTo>
                  <a:cubicBezTo>
                    <a:pt x="0" y="52235"/>
                    <a:pt x="52235" y="0"/>
                    <a:pt x="116671" y="0"/>
                  </a:cubicBezTo>
                  <a:close/>
                </a:path>
              </a:pathLst>
            </a:custGeom>
            <a:solidFill>
              <a:srgbClr val="000000">
                <a:alpha val="0"/>
              </a:srgbClr>
            </a:solidFill>
            <a:ln w="66675" cap="rnd">
              <a:solidFill>
                <a:srgbClr val="A03F45"/>
              </a:solidFill>
              <a:prstDash val="solid"/>
              <a:round/>
            </a:ln>
          </p:spPr>
        </p:sp>
        <p:sp>
          <p:nvSpPr>
            <p:cNvPr name="TextBox 5" id="5"/>
            <p:cNvSpPr txBox="true"/>
            <p:nvPr/>
          </p:nvSpPr>
          <p:spPr>
            <a:xfrm>
              <a:off x="0" y="-19050"/>
              <a:ext cx="2092188" cy="671568"/>
            </a:xfrm>
            <a:prstGeom prst="rect">
              <a:avLst/>
            </a:prstGeom>
          </p:spPr>
          <p:txBody>
            <a:bodyPr anchor="ctr" rtlCol="false" tIns="50800" lIns="50800" bIns="50800" rIns="50800"/>
            <a:lstStyle/>
            <a:p>
              <a:pPr algn="ctr">
                <a:lnSpc>
                  <a:spcPts val="1903"/>
                </a:lnSpc>
              </a:pPr>
            </a:p>
          </p:txBody>
        </p:sp>
      </p:grpSp>
      <p:grpSp>
        <p:nvGrpSpPr>
          <p:cNvPr name="Group 6" id="6"/>
          <p:cNvGrpSpPr/>
          <p:nvPr/>
        </p:nvGrpSpPr>
        <p:grpSpPr>
          <a:xfrm rot="0">
            <a:off x="1963189" y="3802143"/>
            <a:ext cx="1280006" cy="895238"/>
            <a:chOff x="0" y="0"/>
            <a:chExt cx="403577" cy="282262"/>
          </a:xfrm>
        </p:grpSpPr>
        <p:sp>
          <p:nvSpPr>
            <p:cNvPr name="Freeform 7" id="7"/>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8" id="8"/>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grpSp>
        <p:nvGrpSpPr>
          <p:cNvPr name="Group 9" id="9"/>
          <p:cNvGrpSpPr/>
          <p:nvPr/>
        </p:nvGrpSpPr>
        <p:grpSpPr>
          <a:xfrm rot="0">
            <a:off x="1983654" y="6505964"/>
            <a:ext cx="6635692" cy="2116532"/>
            <a:chOff x="0" y="0"/>
            <a:chExt cx="2092188" cy="667328"/>
          </a:xfrm>
        </p:grpSpPr>
        <p:sp>
          <p:nvSpPr>
            <p:cNvPr name="Freeform 10" id="10"/>
            <p:cNvSpPr/>
            <p:nvPr/>
          </p:nvSpPr>
          <p:spPr>
            <a:xfrm flipH="false" flipV="false" rot="0">
              <a:off x="0" y="0"/>
              <a:ext cx="2092188" cy="667328"/>
            </a:xfrm>
            <a:custGeom>
              <a:avLst/>
              <a:gdLst/>
              <a:ahLst/>
              <a:cxnLst/>
              <a:rect r="r" b="b" t="t" l="l"/>
              <a:pathLst>
                <a:path h="667328" w="2092188">
                  <a:moveTo>
                    <a:pt x="116671" y="0"/>
                  </a:moveTo>
                  <a:lnTo>
                    <a:pt x="1975517" y="0"/>
                  </a:lnTo>
                  <a:cubicBezTo>
                    <a:pt x="2006460" y="0"/>
                    <a:pt x="2036136" y="12292"/>
                    <a:pt x="2058016" y="34172"/>
                  </a:cubicBezTo>
                  <a:cubicBezTo>
                    <a:pt x="2079896" y="56052"/>
                    <a:pt x="2092188" y="85728"/>
                    <a:pt x="2092188" y="116671"/>
                  </a:cubicBezTo>
                  <a:lnTo>
                    <a:pt x="2092188" y="550657"/>
                  </a:lnTo>
                  <a:cubicBezTo>
                    <a:pt x="2092188" y="615093"/>
                    <a:pt x="2039953" y="667328"/>
                    <a:pt x="1975517" y="667328"/>
                  </a:cubicBezTo>
                  <a:lnTo>
                    <a:pt x="116671" y="667328"/>
                  </a:lnTo>
                  <a:cubicBezTo>
                    <a:pt x="52235" y="667328"/>
                    <a:pt x="0" y="615093"/>
                    <a:pt x="0" y="550657"/>
                  </a:cubicBezTo>
                  <a:lnTo>
                    <a:pt x="0" y="116671"/>
                  </a:lnTo>
                  <a:cubicBezTo>
                    <a:pt x="0" y="52235"/>
                    <a:pt x="52235" y="0"/>
                    <a:pt x="116671" y="0"/>
                  </a:cubicBezTo>
                  <a:close/>
                </a:path>
              </a:pathLst>
            </a:custGeom>
            <a:solidFill>
              <a:srgbClr val="000000">
                <a:alpha val="0"/>
              </a:srgbClr>
            </a:solidFill>
            <a:ln w="66675" cap="rnd">
              <a:solidFill>
                <a:srgbClr val="A03F45"/>
              </a:solidFill>
              <a:prstDash val="solid"/>
              <a:round/>
            </a:ln>
          </p:spPr>
        </p:sp>
        <p:sp>
          <p:nvSpPr>
            <p:cNvPr name="TextBox 11" id="11"/>
            <p:cNvSpPr txBox="true"/>
            <p:nvPr/>
          </p:nvSpPr>
          <p:spPr>
            <a:xfrm>
              <a:off x="0" y="-19050"/>
              <a:ext cx="2092188" cy="686378"/>
            </a:xfrm>
            <a:prstGeom prst="rect">
              <a:avLst/>
            </a:prstGeom>
          </p:spPr>
          <p:txBody>
            <a:bodyPr anchor="ctr" rtlCol="false" tIns="50800" lIns="50800" bIns="50800" rIns="50800"/>
            <a:lstStyle/>
            <a:p>
              <a:pPr algn="ctr">
                <a:lnSpc>
                  <a:spcPts val="1903"/>
                </a:lnSpc>
              </a:pPr>
            </a:p>
          </p:txBody>
        </p:sp>
      </p:grpSp>
      <p:grpSp>
        <p:nvGrpSpPr>
          <p:cNvPr name="Group 12" id="12"/>
          <p:cNvGrpSpPr/>
          <p:nvPr/>
        </p:nvGrpSpPr>
        <p:grpSpPr>
          <a:xfrm rot="0">
            <a:off x="1983654" y="6505964"/>
            <a:ext cx="1280006" cy="895238"/>
            <a:chOff x="0" y="0"/>
            <a:chExt cx="403577" cy="282262"/>
          </a:xfrm>
        </p:grpSpPr>
        <p:sp>
          <p:nvSpPr>
            <p:cNvPr name="Freeform 13" id="13"/>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14" id="14"/>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TextBox 15" id="15"/>
          <p:cNvSpPr txBox="true"/>
          <p:nvPr/>
        </p:nvSpPr>
        <p:spPr>
          <a:xfrm rot="0">
            <a:off x="3294795" y="3955193"/>
            <a:ext cx="4887918" cy="1875031"/>
          </a:xfrm>
          <a:prstGeom prst="rect">
            <a:avLst/>
          </a:prstGeom>
        </p:spPr>
        <p:txBody>
          <a:bodyPr anchor="t" rtlCol="false" tIns="0" lIns="0" bIns="0" rIns="0">
            <a:spAutoFit/>
          </a:bodyPr>
          <a:lstStyle/>
          <a:p>
            <a:pPr algn="l">
              <a:lnSpc>
                <a:spcPts val="3483"/>
              </a:lnSpc>
            </a:pPr>
            <a:r>
              <a:rPr lang="en-US" sz="3519">
                <a:solidFill>
                  <a:srgbClr val="A03F45"/>
                </a:solidFill>
                <a:latin typeface="Agrandir"/>
                <a:ea typeface="Agrandir"/>
                <a:cs typeface="Agrandir"/>
                <a:sym typeface="Agrandir"/>
              </a:rPr>
              <a:t>nogiron shaxslar uchun teng imkoniyatlar yaratish;</a:t>
            </a:r>
          </a:p>
          <a:p>
            <a:pPr algn="l">
              <a:lnSpc>
                <a:spcPts val="3483"/>
              </a:lnSpc>
            </a:pPr>
          </a:p>
        </p:txBody>
      </p:sp>
      <p:sp>
        <p:nvSpPr>
          <p:cNvPr name="TextBox 16" id="16"/>
          <p:cNvSpPr txBox="true"/>
          <p:nvPr/>
        </p:nvSpPr>
        <p:spPr>
          <a:xfrm rot="0">
            <a:off x="2435528" y="3955193"/>
            <a:ext cx="516153" cy="560564"/>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1.</a:t>
            </a:r>
          </a:p>
        </p:txBody>
      </p:sp>
      <p:sp>
        <p:nvSpPr>
          <p:cNvPr name="TextBox 17" id="17"/>
          <p:cNvSpPr txBox="true"/>
          <p:nvPr/>
        </p:nvSpPr>
        <p:spPr>
          <a:xfrm rot="0">
            <a:off x="3482686" y="6659014"/>
            <a:ext cx="4887918" cy="1875031"/>
          </a:xfrm>
          <a:prstGeom prst="rect">
            <a:avLst/>
          </a:prstGeom>
        </p:spPr>
        <p:txBody>
          <a:bodyPr anchor="t" rtlCol="false" tIns="0" lIns="0" bIns="0" rIns="0">
            <a:spAutoFit/>
          </a:bodyPr>
          <a:lstStyle/>
          <a:p>
            <a:pPr algn="l">
              <a:lnSpc>
                <a:spcPts val="3483"/>
              </a:lnSpc>
            </a:pPr>
            <a:r>
              <a:rPr lang="en-US" sz="3519">
                <a:solidFill>
                  <a:srgbClr val="A03F45"/>
                </a:solidFill>
                <a:latin typeface="Agrandir"/>
                <a:ea typeface="Agrandir"/>
                <a:cs typeface="Agrandir"/>
                <a:sym typeface="Agrandir"/>
              </a:rPr>
              <a:t>to‘siqlarsiz infratuzilmani rivojlantirish;</a:t>
            </a:r>
          </a:p>
          <a:p>
            <a:pPr algn="l">
              <a:lnSpc>
                <a:spcPts val="3483"/>
              </a:lnSpc>
            </a:pPr>
          </a:p>
        </p:txBody>
      </p:sp>
      <p:sp>
        <p:nvSpPr>
          <p:cNvPr name="TextBox 18" id="18"/>
          <p:cNvSpPr txBox="true"/>
          <p:nvPr/>
        </p:nvSpPr>
        <p:spPr>
          <a:xfrm rot="0">
            <a:off x="2455993" y="6659014"/>
            <a:ext cx="516153" cy="560564"/>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2.</a:t>
            </a:r>
          </a:p>
        </p:txBody>
      </p:sp>
      <p:grpSp>
        <p:nvGrpSpPr>
          <p:cNvPr name="Group 19" id="19"/>
          <p:cNvGrpSpPr/>
          <p:nvPr/>
        </p:nvGrpSpPr>
        <p:grpSpPr>
          <a:xfrm rot="0">
            <a:off x="9648190" y="3802143"/>
            <a:ext cx="6635692" cy="2069559"/>
            <a:chOff x="0" y="0"/>
            <a:chExt cx="2092188" cy="652518"/>
          </a:xfrm>
        </p:grpSpPr>
        <p:sp>
          <p:nvSpPr>
            <p:cNvPr name="Freeform 20" id="20"/>
            <p:cNvSpPr/>
            <p:nvPr/>
          </p:nvSpPr>
          <p:spPr>
            <a:xfrm flipH="false" flipV="false" rot="0">
              <a:off x="0" y="0"/>
              <a:ext cx="2092188" cy="652518"/>
            </a:xfrm>
            <a:custGeom>
              <a:avLst/>
              <a:gdLst/>
              <a:ahLst/>
              <a:cxnLst/>
              <a:rect r="r" b="b" t="t" l="l"/>
              <a:pathLst>
                <a:path h="652518" w="2092188">
                  <a:moveTo>
                    <a:pt x="116671" y="0"/>
                  </a:moveTo>
                  <a:lnTo>
                    <a:pt x="1975517" y="0"/>
                  </a:lnTo>
                  <a:cubicBezTo>
                    <a:pt x="2006460" y="0"/>
                    <a:pt x="2036136" y="12292"/>
                    <a:pt x="2058016" y="34172"/>
                  </a:cubicBezTo>
                  <a:cubicBezTo>
                    <a:pt x="2079896" y="56052"/>
                    <a:pt x="2092188" y="85728"/>
                    <a:pt x="2092188" y="116671"/>
                  </a:cubicBezTo>
                  <a:lnTo>
                    <a:pt x="2092188" y="535847"/>
                  </a:lnTo>
                  <a:cubicBezTo>
                    <a:pt x="2092188" y="600282"/>
                    <a:pt x="2039953" y="652518"/>
                    <a:pt x="1975517" y="652518"/>
                  </a:cubicBezTo>
                  <a:lnTo>
                    <a:pt x="116671" y="652518"/>
                  </a:lnTo>
                  <a:cubicBezTo>
                    <a:pt x="52235" y="652518"/>
                    <a:pt x="0" y="600282"/>
                    <a:pt x="0" y="535847"/>
                  </a:cubicBezTo>
                  <a:lnTo>
                    <a:pt x="0" y="116671"/>
                  </a:lnTo>
                  <a:cubicBezTo>
                    <a:pt x="0" y="52235"/>
                    <a:pt x="52235" y="0"/>
                    <a:pt x="116671" y="0"/>
                  </a:cubicBezTo>
                  <a:close/>
                </a:path>
              </a:pathLst>
            </a:custGeom>
            <a:solidFill>
              <a:srgbClr val="000000">
                <a:alpha val="0"/>
              </a:srgbClr>
            </a:solidFill>
            <a:ln w="66675" cap="rnd">
              <a:solidFill>
                <a:srgbClr val="A03F45"/>
              </a:solidFill>
              <a:prstDash val="solid"/>
              <a:round/>
            </a:ln>
          </p:spPr>
        </p:sp>
        <p:sp>
          <p:nvSpPr>
            <p:cNvPr name="TextBox 21" id="21"/>
            <p:cNvSpPr txBox="true"/>
            <p:nvPr/>
          </p:nvSpPr>
          <p:spPr>
            <a:xfrm>
              <a:off x="0" y="-19050"/>
              <a:ext cx="2092188" cy="671568"/>
            </a:xfrm>
            <a:prstGeom prst="rect">
              <a:avLst/>
            </a:prstGeom>
          </p:spPr>
          <p:txBody>
            <a:bodyPr anchor="ctr" rtlCol="false" tIns="50800" lIns="50800" bIns="50800" rIns="50800"/>
            <a:lstStyle/>
            <a:p>
              <a:pPr algn="ctr">
                <a:lnSpc>
                  <a:spcPts val="1903"/>
                </a:lnSpc>
              </a:pPr>
            </a:p>
          </p:txBody>
        </p:sp>
      </p:grpSp>
      <p:grpSp>
        <p:nvGrpSpPr>
          <p:cNvPr name="Group 22" id="22"/>
          <p:cNvGrpSpPr/>
          <p:nvPr/>
        </p:nvGrpSpPr>
        <p:grpSpPr>
          <a:xfrm rot="0">
            <a:off x="9452420" y="3802143"/>
            <a:ext cx="1280006" cy="895238"/>
            <a:chOff x="0" y="0"/>
            <a:chExt cx="403577" cy="282262"/>
          </a:xfrm>
        </p:grpSpPr>
        <p:sp>
          <p:nvSpPr>
            <p:cNvPr name="Freeform 23" id="23"/>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24" id="24"/>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grpSp>
        <p:nvGrpSpPr>
          <p:cNvPr name="Group 25" id="25"/>
          <p:cNvGrpSpPr/>
          <p:nvPr/>
        </p:nvGrpSpPr>
        <p:grpSpPr>
          <a:xfrm rot="0">
            <a:off x="9668654" y="6505964"/>
            <a:ext cx="6635692" cy="2116532"/>
            <a:chOff x="0" y="0"/>
            <a:chExt cx="2092188" cy="667328"/>
          </a:xfrm>
        </p:grpSpPr>
        <p:sp>
          <p:nvSpPr>
            <p:cNvPr name="Freeform 26" id="26"/>
            <p:cNvSpPr/>
            <p:nvPr/>
          </p:nvSpPr>
          <p:spPr>
            <a:xfrm flipH="false" flipV="false" rot="0">
              <a:off x="0" y="0"/>
              <a:ext cx="2092188" cy="667328"/>
            </a:xfrm>
            <a:custGeom>
              <a:avLst/>
              <a:gdLst/>
              <a:ahLst/>
              <a:cxnLst/>
              <a:rect r="r" b="b" t="t" l="l"/>
              <a:pathLst>
                <a:path h="667328" w="2092188">
                  <a:moveTo>
                    <a:pt x="116671" y="0"/>
                  </a:moveTo>
                  <a:lnTo>
                    <a:pt x="1975517" y="0"/>
                  </a:lnTo>
                  <a:cubicBezTo>
                    <a:pt x="2006460" y="0"/>
                    <a:pt x="2036136" y="12292"/>
                    <a:pt x="2058016" y="34172"/>
                  </a:cubicBezTo>
                  <a:cubicBezTo>
                    <a:pt x="2079896" y="56052"/>
                    <a:pt x="2092188" y="85728"/>
                    <a:pt x="2092188" y="116671"/>
                  </a:cubicBezTo>
                  <a:lnTo>
                    <a:pt x="2092188" y="550657"/>
                  </a:lnTo>
                  <a:cubicBezTo>
                    <a:pt x="2092188" y="615093"/>
                    <a:pt x="2039953" y="667328"/>
                    <a:pt x="1975517" y="667328"/>
                  </a:cubicBezTo>
                  <a:lnTo>
                    <a:pt x="116671" y="667328"/>
                  </a:lnTo>
                  <a:cubicBezTo>
                    <a:pt x="52235" y="667328"/>
                    <a:pt x="0" y="615093"/>
                    <a:pt x="0" y="550657"/>
                  </a:cubicBezTo>
                  <a:lnTo>
                    <a:pt x="0" y="116671"/>
                  </a:lnTo>
                  <a:cubicBezTo>
                    <a:pt x="0" y="52235"/>
                    <a:pt x="52235" y="0"/>
                    <a:pt x="116671" y="0"/>
                  </a:cubicBezTo>
                  <a:close/>
                </a:path>
              </a:pathLst>
            </a:custGeom>
            <a:solidFill>
              <a:srgbClr val="000000">
                <a:alpha val="0"/>
              </a:srgbClr>
            </a:solidFill>
            <a:ln w="66675" cap="rnd">
              <a:solidFill>
                <a:srgbClr val="A03F45"/>
              </a:solidFill>
              <a:prstDash val="solid"/>
              <a:round/>
            </a:ln>
          </p:spPr>
        </p:sp>
        <p:sp>
          <p:nvSpPr>
            <p:cNvPr name="TextBox 27" id="27"/>
            <p:cNvSpPr txBox="true"/>
            <p:nvPr/>
          </p:nvSpPr>
          <p:spPr>
            <a:xfrm>
              <a:off x="0" y="-19050"/>
              <a:ext cx="2092188" cy="686378"/>
            </a:xfrm>
            <a:prstGeom prst="rect">
              <a:avLst/>
            </a:prstGeom>
          </p:spPr>
          <p:txBody>
            <a:bodyPr anchor="ctr" rtlCol="false" tIns="50800" lIns="50800" bIns="50800" rIns="50800"/>
            <a:lstStyle/>
            <a:p>
              <a:pPr algn="ctr">
                <a:lnSpc>
                  <a:spcPts val="1903"/>
                </a:lnSpc>
              </a:pPr>
            </a:p>
          </p:txBody>
        </p:sp>
      </p:grpSp>
      <p:grpSp>
        <p:nvGrpSpPr>
          <p:cNvPr name="Group 28" id="28"/>
          <p:cNvGrpSpPr/>
          <p:nvPr/>
        </p:nvGrpSpPr>
        <p:grpSpPr>
          <a:xfrm rot="0">
            <a:off x="9472884" y="6505964"/>
            <a:ext cx="1280006" cy="895238"/>
            <a:chOff x="0" y="0"/>
            <a:chExt cx="403577" cy="282262"/>
          </a:xfrm>
        </p:grpSpPr>
        <p:sp>
          <p:nvSpPr>
            <p:cNvPr name="Freeform 29" id="29"/>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30" id="30"/>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TextBox 31" id="31"/>
          <p:cNvSpPr txBox="true"/>
          <p:nvPr/>
        </p:nvSpPr>
        <p:spPr>
          <a:xfrm rot="0">
            <a:off x="10870317" y="3885120"/>
            <a:ext cx="5008449" cy="1875031"/>
          </a:xfrm>
          <a:prstGeom prst="rect">
            <a:avLst/>
          </a:prstGeom>
        </p:spPr>
        <p:txBody>
          <a:bodyPr anchor="t" rtlCol="false" tIns="0" lIns="0" bIns="0" rIns="0">
            <a:spAutoFit/>
          </a:bodyPr>
          <a:lstStyle/>
          <a:p>
            <a:pPr algn="l">
              <a:lnSpc>
                <a:spcPts val="3483"/>
              </a:lnSpc>
            </a:pPr>
            <a:r>
              <a:rPr lang="en-US" sz="3519">
                <a:solidFill>
                  <a:srgbClr val="A03F45"/>
                </a:solidFill>
                <a:latin typeface="Agrandir"/>
                <a:ea typeface="Agrandir"/>
                <a:cs typeface="Agrandir"/>
                <a:sym typeface="Agrandir"/>
              </a:rPr>
              <a:t>kamsitishni taqiqlash, oqilona moslashtirishni ta’minlash;</a:t>
            </a:r>
          </a:p>
          <a:p>
            <a:pPr algn="l">
              <a:lnSpc>
                <a:spcPts val="3483"/>
              </a:lnSpc>
            </a:pPr>
          </a:p>
        </p:txBody>
      </p:sp>
      <p:sp>
        <p:nvSpPr>
          <p:cNvPr name="TextBox 32" id="32"/>
          <p:cNvSpPr txBox="true"/>
          <p:nvPr/>
        </p:nvSpPr>
        <p:spPr>
          <a:xfrm rot="0">
            <a:off x="9924758" y="3955193"/>
            <a:ext cx="516153" cy="560564"/>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3.</a:t>
            </a:r>
          </a:p>
        </p:txBody>
      </p:sp>
      <p:sp>
        <p:nvSpPr>
          <p:cNvPr name="TextBox 33" id="33"/>
          <p:cNvSpPr txBox="true"/>
          <p:nvPr/>
        </p:nvSpPr>
        <p:spPr>
          <a:xfrm rot="0">
            <a:off x="10870317" y="6659014"/>
            <a:ext cx="5161816" cy="2313181"/>
          </a:xfrm>
          <a:prstGeom prst="rect">
            <a:avLst/>
          </a:prstGeom>
        </p:spPr>
        <p:txBody>
          <a:bodyPr anchor="t" rtlCol="false" tIns="0" lIns="0" bIns="0" rIns="0">
            <a:spAutoFit/>
          </a:bodyPr>
          <a:lstStyle/>
          <a:p>
            <a:pPr algn="l">
              <a:lnSpc>
                <a:spcPts val="3483"/>
              </a:lnSpc>
            </a:pPr>
            <a:r>
              <a:rPr lang="en-US" sz="3519">
                <a:solidFill>
                  <a:srgbClr val="A03F45"/>
                </a:solidFill>
                <a:latin typeface="Agrandir"/>
                <a:ea typeface="Agrandir"/>
                <a:cs typeface="Agrandir"/>
                <a:sym typeface="Agrandir"/>
              </a:rPr>
              <a:t>inklyuziv ta’lim, sog‘liqni saqlash, bandlik va siyosiy ishtirokni kafolatlash. </a:t>
            </a:r>
          </a:p>
          <a:p>
            <a:pPr algn="l">
              <a:lnSpc>
                <a:spcPts val="3483"/>
              </a:lnSpc>
            </a:pPr>
          </a:p>
        </p:txBody>
      </p:sp>
      <p:sp>
        <p:nvSpPr>
          <p:cNvPr name="TextBox 34" id="34"/>
          <p:cNvSpPr txBox="true"/>
          <p:nvPr/>
        </p:nvSpPr>
        <p:spPr>
          <a:xfrm rot="0">
            <a:off x="9945223" y="6659014"/>
            <a:ext cx="516153" cy="560564"/>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4.</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CF2E3"/>
        </a:solidFill>
      </p:bgPr>
    </p:bg>
    <p:spTree>
      <p:nvGrpSpPr>
        <p:cNvPr id="1" name=""/>
        <p:cNvGrpSpPr/>
        <p:nvPr/>
      </p:nvGrpSpPr>
      <p:grpSpPr>
        <a:xfrm>
          <a:off x="0" y="0"/>
          <a:ext cx="0" cy="0"/>
          <a:chOff x="0" y="0"/>
          <a:chExt cx="0" cy="0"/>
        </a:xfrm>
      </p:grpSpPr>
      <p:grpSp>
        <p:nvGrpSpPr>
          <p:cNvPr name="Group 2" id="2"/>
          <p:cNvGrpSpPr/>
          <p:nvPr/>
        </p:nvGrpSpPr>
        <p:grpSpPr>
          <a:xfrm rot="0">
            <a:off x="2105941" y="4309705"/>
            <a:ext cx="6466652" cy="895238"/>
            <a:chOff x="0" y="0"/>
            <a:chExt cx="2038891" cy="282262"/>
          </a:xfrm>
        </p:grpSpPr>
        <p:sp>
          <p:nvSpPr>
            <p:cNvPr name="Freeform 3" id="3"/>
            <p:cNvSpPr/>
            <p:nvPr/>
          </p:nvSpPr>
          <p:spPr>
            <a:xfrm flipH="false" flipV="false" rot="0">
              <a:off x="0" y="0"/>
              <a:ext cx="2038891" cy="282262"/>
            </a:xfrm>
            <a:custGeom>
              <a:avLst/>
              <a:gdLst/>
              <a:ahLst/>
              <a:cxnLst/>
              <a:rect r="r" b="b" t="t" l="l"/>
              <a:pathLst>
                <a:path h="282262" w="2038891">
                  <a:moveTo>
                    <a:pt x="119721" y="0"/>
                  </a:moveTo>
                  <a:lnTo>
                    <a:pt x="1919170" y="0"/>
                  </a:lnTo>
                  <a:cubicBezTo>
                    <a:pt x="1950922" y="0"/>
                    <a:pt x="1981373" y="12613"/>
                    <a:pt x="2003826" y="35065"/>
                  </a:cubicBezTo>
                  <a:cubicBezTo>
                    <a:pt x="2026277" y="57517"/>
                    <a:pt x="2038891" y="87969"/>
                    <a:pt x="2038891" y="119721"/>
                  </a:cubicBezTo>
                  <a:lnTo>
                    <a:pt x="2038891" y="162542"/>
                  </a:lnTo>
                  <a:cubicBezTo>
                    <a:pt x="2038891" y="194294"/>
                    <a:pt x="2026277" y="224745"/>
                    <a:pt x="2003826" y="247197"/>
                  </a:cubicBezTo>
                  <a:cubicBezTo>
                    <a:pt x="1981373" y="269649"/>
                    <a:pt x="1950922" y="282262"/>
                    <a:pt x="1919170" y="282262"/>
                  </a:cubicBezTo>
                  <a:lnTo>
                    <a:pt x="119721" y="282262"/>
                  </a:lnTo>
                  <a:cubicBezTo>
                    <a:pt x="87969" y="282262"/>
                    <a:pt x="57517" y="269649"/>
                    <a:pt x="35065" y="247197"/>
                  </a:cubicBezTo>
                  <a:cubicBezTo>
                    <a:pt x="12613" y="224745"/>
                    <a:pt x="0" y="194294"/>
                    <a:pt x="0" y="162542"/>
                  </a:cubicBezTo>
                  <a:lnTo>
                    <a:pt x="0" y="119721"/>
                  </a:lnTo>
                  <a:cubicBezTo>
                    <a:pt x="0" y="87969"/>
                    <a:pt x="12613" y="57517"/>
                    <a:pt x="35065" y="35065"/>
                  </a:cubicBezTo>
                  <a:cubicBezTo>
                    <a:pt x="57517" y="12613"/>
                    <a:pt x="87969" y="0"/>
                    <a:pt x="119721" y="0"/>
                  </a:cubicBezTo>
                  <a:close/>
                </a:path>
              </a:pathLst>
            </a:custGeom>
            <a:solidFill>
              <a:srgbClr val="000000">
                <a:alpha val="0"/>
              </a:srgbClr>
            </a:solidFill>
            <a:ln w="66675" cap="rnd">
              <a:solidFill>
                <a:srgbClr val="A03F45"/>
              </a:solidFill>
              <a:prstDash val="solid"/>
              <a:round/>
            </a:ln>
          </p:spPr>
        </p:sp>
        <p:sp>
          <p:nvSpPr>
            <p:cNvPr name="TextBox 4" id="4"/>
            <p:cNvSpPr txBox="true"/>
            <p:nvPr/>
          </p:nvSpPr>
          <p:spPr>
            <a:xfrm>
              <a:off x="0" y="-19050"/>
              <a:ext cx="2038891" cy="301312"/>
            </a:xfrm>
            <a:prstGeom prst="rect">
              <a:avLst/>
            </a:prstGeom>
          </p:spPr>
          <p:txBody>
            <a:bodyPr anchor="ctr" rtlCol="false" tIns="50800" lIns="50800" bIns="50800" rIns="50800"/>
            <a:lstStyle/>
            <a:p>
              <a:pPr algn="ctr">
                <a:lnSpc>
                  <a:spcPts val="1903"/>
                </a:lnSpc>
              </a:pPr>
            </a:p>
          </p:txBody>
        </p:sp>
      </p:grpSp>
      <p:grpSp>
        <p:nvGrpSpPr>
          <p:cNvPr name="Group 5" id="5"/>
          <p:cNvGrpSpPr/>
          <p:nvPr/>
        </p:nvGrpSpPr>
        <p:grpSpPr>
          <a:xfrm rot="0">
            <a:off x="2105941" y="4309705"/>
            <a:ext cx="1280006" cy="895238"/>
            <a:chOff x="0" y="0"/>
            <a:chExt cx="403577" cy="282262"/>
          </a:xfrm>
        </p:grpSpPr>
        <p:sp>
          <p:nvSpPr>
            <p:cNvPr name="Freeform 6" id="6"/>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7" id="7"/>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grpSp>
        <p:nvGrpSpPr>
          <p:cNvPr name="Group 8" id="8"/>
          <p:cNvGrpSpPr/>
          <p:nvPr/>
        </p:nvGrpSpPr>
        <p:grpSpPr>
          <a:xfrm rot="0">
            <a:off x="2105941" y="5557368"/>
            <a:ext cx="6466652" cy="895238"/>
            <a:chOff x="0" y="0"/>
            <a:chExt cx="2038891" cy="282262"/>
          </a:xfrm>
        </p:grpSpPr>
        <p:sp>
          <p:nvSpPr>
            <p:cNvPr name="Freeform 9" id="9"/>
            <p:cNvSpPr/>
            <p:nvPr/>
          </p:nvSpPr>
          <p:spPr>
            <a:xfrm flipH="false" flipV="false" rot="0">
              <a:off x="0" y="0"/>
              <a:ext cx="2038891" cy="282262"/>
            </a:xfrm>
            <a:custGeom>
              <a:avLst/>
              <a:gdLst/>
              <a:ahLst/>
              <a:cxnLst/>
              <a:rect r="r" b="b" t="t" l="l"/>
              <a:pathLst>
                <a:path h="282262" w="2038891">
                  <a:moveTo>
                    <a:pt x="119721" y="0"/>
                  </a:moveTo>
                  <a:lnTo>
                    <a:pt x="1919170" y="0"/>
                  </a:lnTo>
                  <a:cubicBezTo>
                    <a:pt x="1950922" y="0"/>
                    <a:pt x="1981373" y="12613"/>
                    <a:pt x="2003826" y="35065"/>
                  </a:cubicBezTo>
                  <a:cubicBezTo>
                    <a:pt x="2026277" y="57517"/>
                    <a:pt x="2038891" y="87969"/>
                    <a:pt x="2038891" y="119721"/>
                  </a:cubicBezTo>
                  <a:lnTo>
                    <a:pt x="2038891" y="162542"/>
                  </a:lnTo>
                  <a:cubicBezTo>
                    <a:pt x="2038891" y="194294"/>
                    <a:pt x="2026277" y="224745"/>
                    <a:pt x="2003826" y="247197"/>
                  </a:cubicBezTo>
                  <a:cubicBezTo>
                    <a:pt x="1981373" y="269649"/>
                    <a:pt x="1950922" y="282262"/>
                    <a:pt x="1919170" y="282262"/>
                  </a:cubicBezTo>
                  <a:lnTo>
                    <a:pt x="119721" y="282262"/>
                  </a:lnTo>
                  <a:cubicBezTo>
                    <a:pt x="87969" y="282262"/>
                    <a:pt x="57517" y="269649"/>
                    <a:pt x="35065" y="247197"/>
                  </a:cubicBezTo>
                  <a:cubicBezTo>
                    <a:pt x="12613" y="224745"/>
                    <a:pt x="0" y="194294"/>
                    <a:pt x="0" y="162542"/>
                  </a:cubicBezTo>
                  <a:lnTo>
                    <a:pt x="0" y="119721"/>
                  </a:lnTo>
                  <a:cubicBezTo>
                    <a:pt x="0" y="87969"/>
                    <a:pt x="12613" y="57517"/>
                    <a:pt x="35065" y="35065"/>
                  </a:cubicBezTo>
                  <a:cubicBezTo>
                    <a:pt x="57517" y="12613"/>
                    <a:pt x="87969" y="0"/>
                    <a:pt x="119721" y="0"/>
                  </a:cubicBezTo>
                  <a:close/>
                </a:path>
              </a:pathLst>
            </a:custGeom>
            <a:solidFill>
              <a:srgbClr val="000000">
                <a:alpha val="0"/>
              </a:srgbClr>
            </a:solidFill>
            <a:ln w="66675" cap="rnd">
              <a:solidFill>
                <a:srgbClr val="A03F45"/>
              </a:solidFill>
              <a:prstDash val="solid"/>
              <a:round/>
            </a:ln>
          </p:spPr>
        </p:sp>
        <p:sp>
          <p:nvSpPr>
            <p:cNvPr name="TextBox 10" id="10"/>
            <p:cNvSpPr txBox="true"/>
            <p:nvPr/>
          </p:nvSpPr>
          <p:spPr>
            <a:xfrm>
              <a:off x="0" y="-19050"/>
              <a:ext cx="2038891" cy="301312"/>
            </a:xfrm>
            <a:prstGeom prst="rect">
              <a:avLst/>
            </a:prstGeom>
          </p:spPr>
          <p:txBody>
            <a:bodyPr anchor="ctr" rtlCol="false" tIns="50800" lIns="50800" bIns="50800" rIns="50800"/>
            <a:lstStyle/>
            <a:p>
              <a:pPr algn="ctr">
                <a:lnSpc>
                  <a:spcPts val="1903"/>
                </a:lnSpc>
              </a:pPr>
            </a:p>
          </p:txBody>
        </p:sp>
      </p:grpSp>
      <p:grpSp>
        <p:nvGrpSpPr>
          <p:cNvPr name="Group 11" id="11"/>
          <p:cNvGrpSpPr/>
          <p:nvPr/>
        </p:nvGrpSpPr>
        <p:grpSpPr>
          <a:xfrm rot="0">
            <a:off x="2105941" y="5557368"/>
            <a:ext cx="1280006" cy="895238"/>
            <a:chOff x="0" y="0"/>
            <a:chExt cx="403577" cy="282262"/>
          </a:xfrm>
        </p:grpSpPr>
        <p:sp>
          <p:nvSpPr>
            <p:cNvPr name="Freeform 12" id="12"/>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13" id="13"/>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grpSp>
        <p:nvGrpSpPr>
          <p:cNvPr name="Group 14" id="14"/>
          <p:cNvGrpSpPr/>
          <p:nvPr/>
        </p:nvGrpSpPr>
        <p:grpSpPr>
          <a:xfrm rot="0">
            <a:off x="2105941" y="6805030"/>
            <a:ext cx="6466652" cy="1811208"/>
            <a:chOff x="0" y="0"/>
            <a:chExt cx="2038891" cy="571062"/>
          </a:xfrm>
        </p:grpSpPr>
        <p:sp>
          <p:nvSpPr>
            <p:cNvPr name="Freeform 15" id="15"/>
            <p:cNvSpPr/>
            <p:nvPr/>
          </p:nvSpPr>
          <p:spPr>
            <a:xfrm flipH="false" flipV="false" rot="0">
              <a:off x="0" y="0"/>
              <a:ext cx="2038891" cy="571062"/>
            </a:xfrm>
            <a:custGeom>
              <a:avLst/>
              <a:gdLst/>
              <a:ahLst/>
              <a:cxnLst/>
              <a:rect r="r" b="b" t="t" l="l"/>
              <a:pathLst>
                <a:path h="571062" w="2038891">
                  <a:moveTo>
                    <a:pt x="119721" y="0"/>
                  </a:moveTo>
                  <a:lnTo>
                    <a:pt x="1919170" y="0"/>
                  </a:lnTo>
                  <a:cubicBezTo>
                    <a:pt x="1950922" y="0"/>
                    <a:pt x="1981373" y="12613"/>
                    <a:pt x="2003826" y="35065"/>
                  </a:cubicBezTo>
                  <a:cubicBezTo>
                    <a:pt x="2026277" y="57517"/>
                    <a:pt x="2038891" y="87969"/>
                    <a:pt x="2038891" y="119721"/>
                  </a:cubicBezTo>
                  <a:lnTo>
                    <a:pt x="2038891" y="451341"/>
                  </a:lnTo>
                  <a:cubicBezTo>
                    <a:pt x="2038891" y="483093"/>
                    <a:pt x="2026277" y="513544"/>
                    <a:pt x="2003826" y="535996"/>
                  </a:cubicBezTo>
                  <a:cubicBezTo>
                    <a:pt x="1981373" y="558448"/>
                    <a:pt x="1950922" y="571062"/>
                    <a:pt x="1919170" y="571062"/>
                  </a:cubicBezTo>
                  <a:lnTo>
                    <a:pt x="119721" y="571062"/>
                  </a:lnTo>
                  <a:cubicBezTo>
                    <a:pt x="87969" y="571062"/>
                    <a:pt x="57517" y="558448"/>
                    <a:pt x="35065" y="535996"/>
                  </a:cubicBezTo>
                  <a:cubicBezTo>
                    <a:pt x="12613" y="513544"/>
                    <a:pt x="0" y="483093"/>
                    <a:pt x="0" y="451341"/>
                  </a:cubicBezTo>
                  <a:lnTo>
                    <a:pt x="0" y="119721"/>
                  </a:lnTo>
                  <a:cubicBezTo>
                    <a:pt x="0" y="87969"/>
                    <a:pt x="12613" y="57517"/>
                    <a:pt x="35065" y="35065"/>
                  </a:cubicBezTo>
                  <a:cubicBezTo>
                    <a:pt x="57517" y="12613"/>
                    <a:pt x="87969" y="0"/>
                    <a:pt x="119721" y="0"/>
                  </a:cubicBezTo>
                  <a:close/>
                </a:path>
              </a:pathLst>
            </a:custGeom>
            <a:solidFill>
              <a:srgbClr val="000000">
                <a:alpha val="0"/>
              </a:srgbClr>
            </a:solidFill>
            <a:ln w="66675" cap="rnd">
              <a:solidFill>
                <a:srgbClr val="A03F45"/>
              </a:solidFill>
              <a:prstDash val="solid"/>
              <a:round/>
            </a:ln>
          </p:spPr>
        </p:sp>
        <p:sp>
          <p:nvSpPr>
            <p:cNvPr name="TextBox 16" id="16"/>
            <p:cNvSpPr txBox="true"/>
            <p:nvPr/>
          </p:nvSpPr>
          <p:spPr>
            <a:xfrm>
              <a:off x="0" y="-19050"/>
              <a:ext cx="2038891" cy="590112"/>
            </a:xfrm>
            <a:prstGeom prst="rect">
              <a:avLst/>
            </a:prstGeom>
          </p:spPr>
          <p:txBody>
            <a:bodyPr anchor="ctr" rtlCol="false" tIns="50800" lIns="50800" bIns="50800" rIns="50800"/>
            <a:lstStyle/>
            <a:p>
              <a:pPr algn="ctr">
                <a:lnSpc>
                  <a:spcPts val="1903"/>
                </a:lnSpc>
              </a:pPr>
            </a:p>
          </p:txBody>
        </p:sp>
      </p:grpSp>
      <p:grpSp>
        <p:nvGrpSpPr>
          <p:cNvPr name="Group 17" id="17"/>
          <p:cNvGrpSpPr/>
          <p:nvPr/>
        </p:nvGrpSpPr>
        <p:grpSpPr>
          <a:xfrm rot="0">
            <a:off x="2105941" y="6805030"/>
            <a:ext cx="1280006" cy="895238"/>
            <a:chOff x="0" y="0"/>
            <a:chExt cx="403577" cy="282262"/>
          </a:xfrm>
        </p:grpSpPr>
        <p:sp>
          <p:nvSpPr>
            <p:cNvPr name="Freeform 18" id="18"/>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19" id="19"/>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Freeform 20" id="20"/>
          <p:cNvSpPr/>
          <p:nvPr/>
        </p:nvSpPr>
        <p:spPr>
          <a:xfrm flipH="false" flipV="false" rot="0">
            <a:off x="9600469" y="3487888"/>
            <a:ext cx="562105" cy="133883"/>
          </a:xfrm>
          <a:custGeom>
            <a:avLst/>
            <a:gdLst/>
            <a:ahLst/>
            <a:cxnLst/>
            <a:rect r="r" b="b" t="t" l="l"/>
            <a:pathLst>
              <a:path h="133883" w="562105">
                <a:moveTo>
                  <a:pt x="0" y="0"/>
                </a:moveTo>
                <a:lnTo>
                  <a:pt x="562105" y="0"/>
                </a:lnTo>
                <a:lnTo>
                  <a:pt x="562105" y="133883"/>
                </a:lnTo>
                <a:lnTo>
                  <a:pt x="0" y="1338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21" id="21"/>
          <p:cNvSpPr txBox="true"/>
          <p:nvPr/>
        </p:nvSpPr>
        <p:spPr>
          <a:xfrm rot="0">
            <a:off x="2105941" y="2160757"/>
            <a:ext cx="4990939" cy="1077106"/>
          </a:xfrm>
          <a:prstGeom prst="rect">
            <a:avLst/>
          </a:prstGeom>
        </p:spPr>
        <p:txBody>
          <a:bodyPr anchor="t" rtlCol="false" tIns="0" lIns="0" bIns="0" rIns="0">
            <a:spAutoFit/>
          </a:bodyPr>
          <a:lstStyle/>
          <a:p>
            <a:pPr algn="l">
              <a:lnSpc>
                <a:spcPts val="6746"/>
              </a:lnSpc>
            </a:pPr>
            <a:r>
              <a:rPr lang="en-US" sz="6814">
                <a:solidFill>
                  <a:srgbClr val="A03F45"/>
                </a:solidFill>
                <a:latin typeface="Agrandir"/>
                <a:ea typeface="Agrandir"/>
                <a:cs typeface="Agrandir"/>
                <a:sym typeface="Agrandir"/>
              </a:rPr>
              <a:t>Health</a:t>
            </a:r>
          </a:p>
        </p:txBody>
      </p:sp>
      <p:sp>
        <p:nvSpPr>
          <p:cNvPr name="TextBox 22" id="22"/>
          <p:cNvSpPr txBox="true"/>
          <p:nvPr/>
        </p:nvSpPr>
        <p:spPr>
          <a:xfrm rot="0">
            <a:off x="2105941" y="3059405"/>
            <a:ext cx="4990939" cy="1077106"/>
          </a:xfrm>
          <a:prstGeom prst="rect">
            <a:avLst/>
          </a:prstGeom>
        </p:spPr>
        <p:txBody>
          <a:bodyPr anchor="t" rtlCol="false" tIns="0" lIns="0" bIns="0" rIns="0">
            <a:spAutoFit/>
          </a:bodyPr>
          <a:lstStyle/>
          <a:p>
            <a:pPr algn="l">
              <a:lnSpc>
                <a:spcPts val="6746"/>
              </a:lnSpc>
            </a:pPr>
            <a:r>
              <a:rPr lang="en-US" sz="6814" b="true">
                <a:solidFill>
                  <a:srgbClr val="A03F45"/>
                </a:solidFill>
                <a:latin typeface="Agrandir Bold"/>
                <a:ea typeface="Agrandir Bold"/>
                <a:cs typeface="Agrandir Bold"/>
                <a:sym typeface="Agrandir Bold"/>
              </a:rPr>
              <a:t>Assistance</a:t>
            </a:r>
          </a:p>
        </p:txBody>
      </p:sp>
      <p:sp>
        <p:nvSpPr>
          <p:cNvPr name="TextBox 23" id="23"/>
          <p:cNvSpPr txBox="true"/>
          <p:nvPr/>
        </p:nvSpPr>
        <p:spPr>
          <a:xfrm rot="0">
            <a:off x="3570535" y="4528668"/>
            <a:ext cx="3117407" cy="390525"/>
          </a:xfrm>
          <a:prstGeom prst="rect">
            <a:avLst/>
          </a:prstGeom>
        </p:spPr>
        <p:txBody>
          <a:bodyPr anchor="t" rtlCol="false" tIns="0" lIns="0" bIns="0" rIns="0">
            <a:spAutoFit/>
          </a:bodyPr>
          <a:lstStyle/>
          <a:p>
            <a:pPr algn="l">
              <a:lnSpc>
                <a:spcPts val="2474"/>
              </a:lnSpc>
            </a:pPr>
            <a:r>
              <a:rPr lang="en-US" sz="2499">
                <a:solidFill>
                  <a:srgbClr val="A03F45"/>
                </a:solidFill>
                <a:latin typeface="Agrandir"/>
                <a:ea typeface="Agrandir"/>
                <a:cs typeface="Agrandir"/>
                <a:sym typeface="Agrandir"/>
              </a:rPr>
              <a:t>Konstitutsiya</a:t>
            </a:r>
          </a:p>
        </p:txBody>
      </p:sp>
      <p:sp>
        <p:nvSpPr>
          <p:cNvPr name="TextBox 24" id="24"/>
          <p:cNvSpPr txBox="true"/>
          <p:nvPr/>
        </p:nvSpPr>
        <p:spPr>
          <a:xfrm rot="0">
            <a:off x="2578280" y="4462754"/>
            <a:ext cx="516153" cy="560564"/>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1.</a:t>
            </a:r>
          </a:p>
        </p:txBody>
      </p:sp>
      <p:sp>
        <p:nvSpPr>
          <p:cNvPr name="TextBox 25" id="25"/>
          <p:cNvSpPr txBox="true"/>
          <p:nvPr/>
        </p:nvSpPr>
        <p:spPr>
          <a:xfrm rot="0">
            <a:off x="3570535" y="5638018"/>
            <a:ext cx="4570899" cy="714886"/>
          </a:xfrm>
          <a:prstGeom prst="rect">
            <a:avLst/>
          </a:prstGeom>
        </p:spPr>
        <p:txBody>
          <a:bodyPr anchor="t" rtlCol="false" tIns="0" lIns="0" bIns="0" rIns="0">
            <a:spAutoFit/>
          </a:bodyPr>
          <a:lstStyle/>
          <a:p>
            <a:pPr algn="l">
              <a:lnSpc>
                <a:spcPts val="2493"/>
              </a:lnSpc>
            </a:pPr>
            <a:r>
              <a:rPr lang="en-US" sz="2519">
                <a:solidFill>
                  <a:srgbClr val="A03F45"/>
                </a:solidFill>
                <a:latin typeface="Agrandir"/>
                <a:ea typeface="Agrandir"/>
                <a:cs typeface="Agrandir"/>
                <a:sym typeface="Agrandir"/>
              </a:rPr>
              <a:t>“Nogironlar huquqlari to‘g‘risida”gi Qonun</a:t>
            </a:r>
          </a:p>
        </p:txBody>
      </p:sp>
      <p:sp>
        <p:nvSpPr>
          <p:cNvPr name="TextBox 26" id="26"/>
          <p:cNvSpPr txBox="true"/>
          <p:nvPr/>
        </p:nvSpPr>
        <p:spPr>
          <a:xfrm rot="0">
            <a:off x="2578280" y="5710417"/>
            <a:ext cx="516153" cy="560564"/>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2.</a:t>
            </a:r>
          </a:p>
        </p:txBody>
      </p:sp>
      <p:sp>
        <p:nvSpPr>
          <p:cNvPr name="TextBox 27" id="27"/>
          <p:cNvSpPr txBox="true"/>
          <p:nvPr/>
        </p:nvSpPr>
        <p:spPr>
          <a:xfrm rot="0">
            <a:off x="3570535" y="7048647"/>
            <a:ext cx="5207699" cy="1304925"/>
          </a:xfrm>
          <a:prstGeom prst="rect">
            <a:avLst/>
          </a:prstGeom>
        </p:spPr>
        <p:txBody>
          <a:bodyPr anchor="t" rtlCol="false" tIns="0" lIns="0" bIns="0" rIns="0">
            <a:spAutoFit/>
          </a:bodyPr>
          <a:lstStyle/>
          <a:p>
            <a:pPr algn="l">
              <a:lnSpc>
                <a:spcPts val="2474"/>
              </a:lnSpc>
            </a:pPr>
            <a:r>
              <a:rPr lang="en-US" sz="2499">
                <a:solidFill>
                  <a:srgbClr val="A03F45"/>
                </a:solidFill>
                <a:latin typeface="Agrandir"/>
                <a:ea typeface="Agrandir"/>
                <a:cs typeface="Agrandir"/>
                <a:sym typeface="Agrandir"/>
              </a:rPr>
              <a:t>“Nogironligi boʻlgan shaxslarni reabilitatsiya qilish va protezlash milliy markazini tashkil etish toʻgʻrisida Qonun”</a:t>
            </a:r>
          </a:p>
        </p:txBody>
      </p:sp>
      <p:sp>
        <p:nvSpPr>
          <p:cNvPr name="TextBox 28" id="28"/>
          <p:cNvSpPr txBox="true"/>
          <p:nvPr/>
        </p:nvSpPr>
        <p:spPr>
          <a:xfrm rot="0">
            <a:off x="2578280" y="6958080"/>
            <a:ext cx="516153" cy="560564"/>
          </a:xfrm>
          <a:prstGeom prst="rect">
            <a:avLst/>
          </a:prstGeom>
        </p:spPr>
        <p:txBody>
          <a:bodyPr anchor="t" rtlCol="false" tIns="0" lIns="0" bIns="0" rIns="0">
            <a:spAutoFit/>
          </a:bodyPr>
          <a:lstStyle/>
          <a:p>
            <a:pPr algn="l">
              <a:lnSpc>
                <a:spcPts val="3483"/>
              </a:lnSpc>
            </a:pPr>
            <a:r>
              <a:rPr lang="en-US" sz="3519">
                <a:solidFill>
                  <a:srgbClr val="FFFFFF"/>
                </a:solidFill>
                <a:latin typeface="Agrandir"/>
                <a:ea typeface="Agrandir"/>
                <a:cs typeface="Agrandir"/>
                <a:sym typeface="Agrandir"/>
              </a:rPr>
              <a:t>3.</a:t>
            </a:r>
          </a:p>
        </p:txBody>
      </p:sp>
      <p:sp>
        <p:nvSpPr>
          <p:cNvPr name="TextBox 29" id="29"/>
          <p:cNvSpPr txBox="true"/>
          <p:nvPr/>
        </p:nvSpPr>
        <p:spPr>
          <a:xfrm rot="0">
            <a:off x="9600469" y="3929222"/>
            <a:ext cx="7658831" cy="4654942"/>
          </a:xfrm>
          <a:prstGeom prst="rect">
            <a:avLst/>
          </a:prstGeom>
        </p:spPr>
        <p:txBody>
          <a:bodyPr anchor="t" rtlCol="false" tIns="0" lIns="0" bIns="0" rIns="0">
            <a:spAutoFit/>
          </a:bodyPr>
          <a:lstStyle/>
          <a:p>
            <a:pPr algn="just">
              <a:lnSpc>
                <a:spcPts val="3074"/>
              </a:lnSpc>
            </a:pPr>
            <a:r>
              <a:rPr lang="en-US" sz="3105">
                <a:solidFill>
                  <a:srgbClr val="A03F45"/>
                </a:solidFill>
                <a:latin typeface="Agrandir"/>
                <a:ea typeface="Agrandir"/>
                <a:cs typeface="Agrandir"/>
                <a:sym typeface="Agrandir"/>
              </a:rPr>
              <a:t> 2021-yilda O‘zbekiston CRPDni ratifikatsiya qilganidan so‘ng, juda ko‘plab idoraviy buyruqlar, davlat dasturlari, infratuzilmani moslashtirish bo‘yicha me’yoriy talablar (SP va KMlar) yangilandi. Masalan, </a:t>
            </a:r>
          </a:p>
          <a:p>
            <a:pPr algn="just">
              <a:lnSpc>
                <a:spcPts val="3074"/>
              </a:lnSpc>
            </a:pPr>
            <a:r>
              <a:rPr lang="en-US" sz="3105">
                <a:solidFill>
                  <a:srgbClr val="A03F45"/>
                </a:solidFill>
                <a:latin typeface="Agrandir"/>
                <a:ea typeface="Agrandir"/>
                <a:cs typeface="Agrandir"/>
                <a:sym typeface="Agrandir"/>
              </a:rPr>
              <a:t>·    binolarning kirishlari;</a:t>
            </a:r>
          </a:p>
          <a:p>
            <a:pPr algn="just">
              <a:lnSpc>
                <a:spcPts val="3074"/>
              </a:lnSpc>
            </a:pPr>
            <a:r>
              <a:rPr lang="en-US" sz="3105">
                <a:solidFill>
                  <a:srgbClr val="A03F45"/>
                </a:solidFill>
                <a:latin typeface="Agrandir"/>
                <a:ea typeface="Agrandir"/>
                <a:cs typeface="Agrandir"/>
                <a:sym typeface="Agrandir"/>
              </a:rPr>
              <a:t>·    jamoat transporti;</a:t>
            </a:r>
          </a:p>
          <a:p>
            <a:pPr algn="just">
              <a:lnSpc>
                <a:spcPts val="3074"/>
              </a:lnSpc>
            </a:pPr>
            <a:r>
              <a:rPr lang="en-US" sz="3105">
                <a:solidFill>
                  <a:srgbClr val="A03F45"/>
                </a:solidFill>
                <a:latin typeface="Agrandir"/>
                <a:ea typeface="Agrandir"/>
                <a:cs typeface="Agrandir"/>
                <a:sym typeface="Agrandir"/>
              </a:rPr>
              <a:t>·    dam olish joylari;</a:t>
            </a:r>
          </a:p>
          <a:p>
            <a:pPr algn="just">
              <a:lnSpc>
                <a:spcPts val="3074"/>
              </a:lnSpc>
            </a:pPr>
            <a:r>
              <a:rPr lang="en-US" sz="3105">
                <a:solidFill>
                  <a:srgbClr val="A03F45"/>
                </a:solidFill>
                <a:latin typeface="Agrandir"/>
                <a:ea typeface="Agrandir"/>
                <a:cs typeface="Agrandir"/>
                <a:sym typeface="Agrandir"/>
              </a:rPr>
              <a:t>· davlat xizmatlari markazlarida to‘siqsiz kirish standartlari joriy etildi.</a:t>
            </a:r>
          </a:p>
          <a:p>
            <a:pPr algn="just">
              <a:lnSpc>
                <a:spcPts val="3074"/>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CF2E3"/>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2654308"/>
            <a:ext cx="6924886" cy="7885481"/>
          </a:xfrm>
          <a:custGeom>
            <a:avLst/>
            <a:gdLst/>
            <a:ahLst/>
            <a:cxnLst/>
            <a:rect r="r" b="b" t="t" l="l"/>
            <a:pathLst>
              <a:path h="7885481" w="6924886">
                <a:moveTo>
                  <a:pt x="0" y="0"/>
                </a:moveTo>
                <a:lnTo>
                  <a:pt x="6924886" y="0"/>
                </a:lnTo>
                <a:lnTo>
                  <a:pt x="6924886" y="7885482"/>
                </a:lnTo>
                <a:lnTo>
                  <a:pt x="0" y="78854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145806" y="981075"/>
            <a:ext cx="5626640" cy="1077090"/>
          </a:xfrm>
          <a:prstGeom prst="rect">
            <a:avLst/>
          </a:prstGeom>
        </p:spPr>
        <p:txBody>
          <a:bodyPr anchor="t" rtlCol="false" tIns="0" lIns="0" bIns="0" rIns="0">
            <a:spAutoFit/>
          </a:bodyPr>
          <a:lstStyle/>
          <a:p>
            <a:pPr algn="l">
              <a:lnSpc>
                <a:spcPts val="6746"/>
              </a:lnSpc>
            </a:pPr>
            <a:r>
              <a:rPr lang="en-US" sz="6814" b="true">
                <a:solidFill>
                  <a:srgbClr val="A03F45"/>
                </a:solidFill>
                <a:latin typeface="Agrandir Bold"/>
                <a:ea typeface="Agrandir Bold"/>
                <a:cs typeface="Agrandir Bold"/>
                <a:sym typeface="Agrandir Bold"/>
              </a:rPr>
              <a:t>Ombudsman</a:t>
            </a:r>
          </a:p>
        </p:txBody>
      </p:sp>
      <p:sp>
        <p:nvSpPr>
          <p:cNvPr name="TextBox 4" id="4"/>
          <p:cNvSpPr txBox="true"/>
          <p:nvPr/>
        </p:nvSpPr>
        <p:spPr>
          <a:xfrm rot="0">
            <a:off x="8757167" y="1991490"/>
            <a:ext cx="7934188" cy="8050737"/>
          </a:xfrm>
          <a:prstGeom prst="rect">
            <a:avLst/>
          </a:prstGeom>
        </p:spPr>
        <p:txBody>
          <a:bodyPr anchor="t" rtlCol="false" tIns="0" lIns="0" bIns="0" rIns="0">
            <a:spAutoFit/>
          </a:bodyPr>
          <a:lstStyle/>
          <a:p>
            <a:pPr algn="just">
              <a:lnSpc>
                <a:spcPts val="3360"/>
              </a:lnSpc>
            </a:pPr>
            <a:r>
              <a:rPr lang="en-US" sz="2897">
                <a:solidFill>
                  <a:srgbClr val="A03F45"/>
                </a:solidFill>
                <a:latin typeface="Agrandir"/>
                <a:ea typeface="Agrandir"/>
                <a:cs typeface="Agrandir"/>
                <a:sym typeface="Agrandir"/>
              </a:rPr>
              <a:t> Ombudsmanning funksiyalari quyidagilardan iborat:</a:t>
            </a:r>
          </a:p>
          <a:p>
            <a:pPr algn="just">
              <a:lnSpc>
                <a:spcPts val="3360"/>
              </a:lnSpc>
            </a:pPr>
            <a:r>
              <a:rPr lang="en-US" sz="2897">
                <a:solidFill>
                  <a:srgbClr val="A03F45"/>
                </a:solidFill>
                <a:latin typeface="Agrandir"/>
                <a:ea typeface="Agrandir"/>
                <a:cs typeface="Agrandir"/>
                <a:sym typeface="Agrandir"/>
              </a:rPr>
              <a:t> Nogiron shaxslarning huquqlari buzilishi bo‘yicha murojaatlarni mustaqil ko‘rib chiqish;</a:t>
            </a:r>
          </a:p>
          <a:p>
            <a:pPr algn="just">
              <a:lnSpc>
                <a:spcPts val="3360"/>
              </a:lnSpc>
            </a:pPr>
            <a:r>
              <a:rPr lang="en-US" sz="2897">
                <a:solidFill>
                  <a:srgbClr val="A03F45"/>
                </a:solidFill>
                <a:latin typeface="Agrandir"/>
                <a:ea typeface="Agrandir"/>
                <a:cs typeface="Agrandir"/>
                <a:sym typeface="Agrandir"/>
              </a:rPr>
              <a:t> Davlat organlari tomonidan kamsitish, oqilona moslashtirishni ta’minlamaslik kabi holatlarga huquqiy baho berish;</a:t>
            </a:r>
          </a:p>
          <a:p>
            <a:pPr algn="just">
              <a:lnSpc>
                <a:spcPts val="3360"/>
              </a:lnSpc>
            </a:pPr>
            <a:r>
              <a:rPr lang="en-US" sz="2897">
                <a:solidFill>
                  <a:srgbClr val="A03F45"/>
                </a:solidFill>
                <a:latin typeface="Agrandir"/>
                <a:ea typeface="Agrandir"/>
                <a:cs typeface="Agrandir"/>
                <a:sym typeface="Agrandir"/>
              </a:rPr>
              <a:t> Tekshiruvlar va monitoringlar orqali ta’lim, sog‘liqni saqlash, ijtimoiy xizmatlar, maxsus internat muassasalari faoliyatida huquqbuzarliklarni aniqlash;</a:t>
            </a:r>
          </a:p>
          <a:p>
            <a:pPr algn="just">
              <a:lnSpc>
                <a:spcPts val="3360"/>
              </a:lnSpc>
            </a:pPr>
            <a:r>
              <a:rPr lang="en-US" sz="2897">
                <a:solidFill>
                  <a:srgbClr val="A03F45"/>
                </a:solidFill>
                <a:latin typeface="Agrandir"/>
                <a:ea typeface="Agrandir"/>
                <a:cs typeface="Agrandir"/>
                <a:sym typeface="Agrandir"/>
              </a:rPr>
              <a:t> Normativ-huquqiy hujjatlarni ekspertizadan o‘tkazish va nogironlar huquqlariga zid bo‘lgan normalarni bartaraf etish bo‘yicha parlamentga tavsiyalar kiritish;</a:t>
            </a:r>
          </a:p>
          <a:p>
            <a:pPr algn="just">
              <a:lnSpc>
                <a:spcPts val="3360"/>
              </a:lnSpc>
            </a:pPr>
            <a:r>
              <a:rPr lang="en-US" sz="2897">
                <a:solidFill>
                  <a:srgbClr val="A03F45"/>
                </a:solidFill>
                <a:latin typeface="Agrandir"/>
                <a:ea typeface="Agrandir"/>
                <a:cs typeface="Agrandir"/>
                <a:sym typeface="Agrandir"/>
              </a:rPr>
              <a:t> Maxsus hisobotlar tayyorlash va parlamentga kiritish orqali davlat siyosatining ochiqligini ta’minlash.</a:t>
            </a:r>
          </a:p>
          <a:p>
            <a:pPr algn="just">
              <a:lnSpc>
                <a:spcPts val="336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CF2E3"/>
        </a:solidFill>
      </p:bgPr>
    </p:bg>
    <p:spTree>
      <p:nvGrpSpPr>
        <p:cNvPr id="1" name=""/>
        <p:cNvGrpSpPr/>
        <p:nvPr/>
      </p:nvGrpSpPr>
      <p:grpSpPr>
        <a:xfrm>
          <a:off x="0" y="0"/>
          <a:ext cx="0" cy="0"/>
          <a:chOff x="0" y="0"/>
          <a:chExt cx="0" cy="0"/>
        </a:xfrm>
      </p:grpSpPr>
      <p:sp>
        <p:nvSpPr>
          <p:cNvPr name="Freeform 2" id="2"/>
          <p:cNvSpPr/>
          <p:nvPr/>
        </p:nvSpPr>
        <p:spPr>
          <a:xfrm flipH="false" flipV="false" rot="0">
            <a:off x="865412" y="872716"/>
            <a:ext cx="7640744" cy="6800262"/>
          </a:xfrm>
          <a:custGeom>
            <a:avLst/>
            <a:gdLst/>
            <a:ahLst/>
            <a:cxnLst/>
            <a:rect r="r" b="b" t="t" l="l"/>
            <a:pathLst>
              <a:path h="6800262" w="7640744">
                <a:moveTo>
                  <a:pt x="0" y="0"/>
                </a:moveTo>
                <a:lnTo>
                  <a:pt x="7640744" y="0"/>
                </a:lnTo>
                <a:lnTo>
                  <a:pt x="7640744" y="6800263"/>
                </a:lnTo>
                <a:lnTo>
                  <a:pt x="0" y="68002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1591" y="1400239"/>
            <a:ext cx="5928388" cy="10518107"/>
          </a:xfrm>
          <a:custGeom>
            <a:avLst/>
            <a:gdLst/>
            <a:ahLst/>
            <a:cxnLst/>
            <a:rect r="r" b="b" t="t" l="l"/>
            <a:pathLst>
              <a:path h="10518107" w="5928388">
                <a:moveTo>
                  <a:pt x="0" y="0"/>
                </a:moveTo>
                <a:lnTo>
                  <a:pt x="5928387" y="0"/>
                </a:lnTo>
                <a:lnTo>
                  <a:pt x="5928387" y="10518107"/>
                </a:lnTo>
                <a:lnTo>
                  <a:pt x="0" y="105181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8425249" y="825091"/>
            <a:ext cx="9862751" cy="2772540"/>
          </a:xfrm>
          <a:prstGeom prst="rect">
            <a:avLst/>
          </a:prstGeom>
        </p:spPr>
        <p:txBody>
          <a:bodyPr anchor="t" rtlCol="false" tIns="0" lIns="0" bIns="0" rIns="0">
            <a:spAutoFit/>
          </a:bodyPr>
          <a:lstStyle/>
          <a:p>
            <a:pPr algn="ctr">
              <a:lnSpc>
                <a:spcPts val="6746"/>
              </a:lnSpc>
            </a:pPr>
            <a:r>
              <a:rPr lang="en-US" sz="6814" b="true">
                <a:solidFill>
                  <a:srgbClr val="A03F45"/>
                </a:solidFill>
                <a:latin typeface="Agrandir Bold"/>
                <a:ea typeface="Agrandir Bold"/>
                <a:cs typeface="Agrandir Bold"/>
                <a:sym typeface="Agrandir Bold"/>
              </a:rPr>
              <a:t>Inson huquqlari bo‘yicha Milliy markaz</a:t>
            </a:r>
          </a:p>
          <a:p>
            <a:pPr algn="ctr">
              <a:lnSpc>
                <a:spcPts val="6746"/>
              </a:lnSpc>
            </a:pPr>
          </a:p>
        </p:txBody>
      </p:sp>
      <p:sp>
        <p:nvSpPr>
          <p:cNvPr name="TextBox 5" id="5"/>
          <p:cNvSpPr txBox="true"/>
          <p:nvPr/>
        </p:nvSpPr>
        <p:spPr>
          <a:xfrm rot="0">
            <a:off x="9048861" y="3232785"/>
            <a:ext cx="8615526" cy="6025515"/>
          </a:xfrm>
          <a:prstGeom prst="rect">
            <a:avLst/>
          </a:prstGeom>
        </p:spPr>
        <p:txBody>
          <a:bodyPr anchor="t" rtlCol="false" tIns="0" lIns="0" bIns="0" rIns="0">
            <a:spAutoFit/>
          </a:bodyPr>
          <a:lstStyle/>
          <a:p>
            <a:pPr algn="just">
              <a:lnSpc>
                <a:spcPts val="3629"/>
              </a:lnSpc>
            </a:pPr>
            <a:r>
              <a:rPr lang="en-US" sz="2999">
                <a:solidFill>
                  <a:srgbClr val="A03F45"/>
                </a:solidFill>
                <a:latin typeface="Agrandir"/>
                <a:ea typeface="Agrandir"/>
                <a:cs typeface="Agrandir"/>
                <a:sym typeface="Agrandir"/>
              </a:rPr>
              <a:t> O‘zbekiston Respublikasining Inson huquqlari bo‘yicha Milliy markazi mamlakatda inson huquqlarini himoya qilish, targ‘ib etish va rivojlantirishga ixtisoslashgan davlat muassasasidir. Uning faoliyati barcha toifadagi fuqarolar, jumladan nogironligi bo‘lgan shaxslarning ham huquqlarini taʼminlashga qaratilgan. Markazning o‘rni – davlat siyosatini inson huquqlari yo‘nalishida shakllantirishga ko‘maklashuvchi, ilmiy-amaliy tadqiqotlar o‘tkazuvchi, tahlil va monitoring olib boruvchi muhim tashkilot bo‘lishidir.</a:t>
            </a:r>
          </a:p>
          <a:p>
            <a:pPr algn="just">
              <a:lnSpc>
                <a:spcPts val="3629"/>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CF2E3"/>
        </a:solidFill>
      </p:bgPr>
    </p:bg>
    <p:spTree>
      <p:nvGrpSpPr>
        <p:cNvPr id="1" name=""/>
        <p:cNvGrpSpPr/>
        <p:nvPr/>
      </p:nvGrpSpPr>
      <p:grpSpPr>
        <a:xfrm>
          <a:off x="0" y="0"/>
          <a:ext cx="0" cy="0"/>
          <a:chOff x="0" y="0"/>
          <a:chExt cx="0" cy="0"/>
        </a:xfrm>
      </p:grpSpPr>
      <p:sp>
        <p:nvSpPr>
          <p:cNvPr name="TextBox 2" id="2"/>
          <p:cNvSpPr txBox="true"/>
          <p:nvPr/>
        </p:nvSpPr>
        <p:spPr>
          <a:xfrm rot="0">
            <a:off x="6117504" y="2348648"/>
            <a:ext cx="6052991" cy="1077090"/>
          </a:xfrm>
          <a:prstGeom prst="rect">
            <a:avLst/>
          </a:prstGeom>
        </p:spPr>
        <p:txBody>
          <a:bodyPr anchor="t" rtlCol="false" tIns="0" lIns="0" bIns="0" rIns="0">
            <a:spAutoFit/>
          </a:bodyPr>
          <a:lstStyle/>
          <a:p>
            <a:pPr algn="l">
              <a:lnSpc>
                <a:spcPts val="6746"/>
              </a:lnSpc>
            </a:pPr>
            <a:r>
              <a:rPr lang="en-US" sz="6814" b="true">
                <a:solidFill>
                  <a:srgbClr val="A03F45"/>
                </a:solidFill>
                <a:latin typeface="Agrandir Bold"/>
                <a:ea typeface="Agrandir Bold"/>
                <a:cs typeface="Agrandir Bold"/>
                <a:sym typeface="Agrandir Bold"/>
              </a:rPr>
              <a:t>Sud organlari</a:t>
            </a:r>
          </a:p>
        </p:txBody>
      </p:sp>
      <p:sp>
        <p:nvSpPr>
          <p:cNvPr name="Freeform 3" id="3"/>
          <p:cNvSpPr/>
          <p:nvPr/>
        </p:nvSpPr>
        <p:spPr>
          <a:xfrm flipH="false" flipV="false" rot="0">
            <a:off x="4035309" y="7038966"/>
            <a:ext cx="1489755" cy="1489755"/>
          </a:xfrm>
          <a:custGeom>
            <a:avLst/>
            <a:gdLst/>
            <a:ahLst/>
            <a:cxnLst/>
            <a:rect r="r" b="b" t="t" l="l"/>
            <a:pathLst>
              <a:path h="1489755" w="1489755">
                <a:moveTo>
                  <a:pt x="0" y="0"/>
                </a:moveTo>
                <a:lnTo>
                  <a:pt x="1489754" y="0"/>
                </a:lnTo>
                <a:lnTo>
                  <a:pt x="1489754" y="1489755"/>
                </a:lnTo>
                <a:lnTo>
                  <a:pt x="0" y="14897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05503" y="7038966"/>
            <a:ext cx="1489755" cy="1489755"/>
          </a:xfrm>
          <a:custGeom>
            <a:avLst/>
            <a:gdLst/>
            <a:ahLst/>
            <a:cxnLst/>
            <a:rect r="r" b="b" t="t" l="l"/>
            <a:pathLst>
              <a:path h="1489755" w="1489755">
                <a:moveTo>
                  <a:pt x="0" y="0"/>
                </a:moveTo>
                <a:lnTo>
                  <a:pt x="1489755" y="0"/>
                </a:lnTo>
                <a:lnTo>
                  <a:pt x="1489755" y="1489755"/>
                </a:lnTo>
                <a:lnTo>
                  <a:pt x="0" y="14897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2564245" y="3533471"/>
            <a:ext cx="13159510" cy="3661283"/>
          </a:xfrm>
          <a:prstGeom prst="rect">
            <a:avLst/>
          </a:prstGeom>
        </p:spPr>
        <p:txBody>
          <a:bodyPr anchor="t" rtlCol="false" tIns="0" lIns="0" bIns="0" rIns="0">
            <a:spAutoFit/>
          </a:bodyPr>
          <a:lstStyle/>
          <a:p>
            <a:pPr algn="ctr">
              <a:lnSpc>
                <a:spcPts val="3555"/>
              </a:lnSpc>
            </a:pPr>
            <a:r>
              <a:rPr lang="en-US" sz="2799">
                <a:solidFill>
                  <a:srgbClr val="A03F45"/>
                </a:solidFill>
                <a:latin typeface="Agrandir"/>
                <a:ea typeface="Agrandir"/>
                <a:cs typeface="Agrandir"/>
                <a:sym typeface="Agrandir"/>
              </a:rPr>
              <a:t>Sudlar nogironligi bo‘lgan shaxslar huquqlarini himoya qilishda eng asosiy va yakuniy huquqiy himoya mexanizmi sifatida faoliyat yuritadi. Ular fuqarolarning buzilgan huquqlarini tiklash, nizolarni hal qilish va davlat organlari yoki mansabdor shaxslarning noqonuniy harakatlariga chek qo‘yish orqali nogironlarning adolatga bo‘lgan kirish imkonini ta’minlaydi. Sud jarayonida nogironligi bo‘lgan shaxslarga qulay sharoit yaratish, ular uchun tarjimon, surdotarjimon, psixologik yoki texnik yordam xizmatlari taqdim etilishi ularning teng ishtirokiga imkon beradi. </a:t>
            </a:r>
          </a:p>
        </p:txBody>
      </p:sp>
      <p:sp>
        <p:nvSpPr>
          <p:cNvPr name="Freeform 6" id="6"/>
          <p:cNvSpPr/>
          <p:nvPr/>
        </p:nvSpPr>
        <p:spPr>
          <a:xfrm flipH="false" flipV="false" rot="0">
            <a:off x="7386864" y="7404305"/>
            <a:ext cx="3514272" cy="4060608"/>
          </a:xfrm>
          <a:custGeom>
            <a:avLst/>
            <a:gdLst/>
            <a:ahLst/>
            <a:cxnLst/>
            <a:rect r="r" b="b" t="t" l="l"/>
            <a:pathLst>
              <a:path h="4060608" w="3514272">
                <a:moveTo>
                  <a:pt x="0" y="0"/>
                </a:moveTo>
                <a:lnTo>
                  <a:pt x="3514272" y="0"/>
                </a:lnTo>
                <a:lnTo>
                  <a:pt x="3514272" y="4060608"/>
                </a:lnTo>
                <a:lnTo>
                  <a:pt x="0" y="406060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CF2E3"/>
        </a:solidFill>
      </p:bgPr>
    </p:bg>
    <p:spTree>
      <p:nvGrpSpPr>
        <p:cNvPr id="1" name=""/>
        <p:cNvGrpSpPr/>
        <p:nvPr/>
      </p:nvGrpSpPr>
      <p:grpSpPr>
        <a:xfrm>
          <a:off x="0" y="0"/>
          <a:ext cx="0" cy="0"/>
          <a:chOff x="0" y="0"/>
          <a:chExt cx="0" cy="0"/>
        </a:xfrm>
      </p:grpSpPr>
      <p:sp>
        <p:nvSpPr>
          <p:cNvPr name="TextBox 2" id="2"/>
          <p:cNvSpPr txBox="true"/>
          <p:nvPr/>
        </p:nvSpPr>
        <p:spPr>
          <a:xfrm rot="0">
            <a:off x="845420" y="1432677"/>
            <a:ext cx="8877465" cy="1924815"/>
          </a:xfrm>
          <a:prstGeom prst="rect">
            <a:avLst/>
          </a:prstGeom>
        </p:spPr>
        <p:txBody>
          <a:bodyPr anchor="t" rtlCol="false" tIns="0" lIns="0" bIns="0" rIns="0">
            <a:spAutoFit/>
          </a:bodyPr>
          <a:lstStyle/>
          <a:p>
            <a:pPr algn="ctr">
              <a:lnSpc>
                <a:spcPts val="6746"/>
              </a:lnSpc>
            </a:pPr>
            <a:r>
              <a:rPr lang="en-US" sz="6814" b="true">
                <a:solidFill>
                  <a:srgbClr val="A03F45"/>
                </a:solidFill>
                <a:latin typeface="Agrandir Bold"/>
                <a:ea typeface="Agrandir Bold"/>
                <a:cs typeface="Agrandir Bold"/>
                <a:sym typeface="Agrandir Bold"/>
              </a:rPr>
              <a:t>Prokuratura organlari</a:t>
            </a:r>
          </a:p>
        </p:txBody>
      </p:sp>
      <p:sp>
        <p:nvSpPr>
          <p:cNvPr name="TextBox 3" id="3"/>
          <p:cNvSpPr txBox="true"/>
          <p:nvPr/>
        </p:nvSpPr>
        <p:spPr>
          <a:xfrm rot="0">
            <a:off x="9342266" y="3802298"/>
            <a:ext cx="6861774" cy="536448"/>
          </a:xfrm>
          <a:prstGeom prst="rect">
            <a:avLst/>
          </a:prstGeom>
        </p:spPr>
        <p:txBody>
          <a:bodyPr anchor="t" rtlCol="false" tIns="0" lIns="0" bIns="0" rIns="0">
            <a:spAutoFit/>
          </a:bodyPr>
          <a:lstStyle/>
          <a:p>
            <a:pPr algn="just">
              <a:lnSpc>
                <a:spcPts val="1880"/>
              </a:lnSpc>
            </a:pPr>
          </a:p>
          <a:p>
            <a:pPr algn="just">
              <a:lnSpc>
                <a:spcPts val="1880"/>
              </a:lnSpc>
            </a:pPr>
          </a:p>
        </p:txBody>
      </p:sp>
      <p:sp>
        <p:nvSpPr>
          <p:cNvPr name="TextBox 4" id="4"/>
          <p:cNvSpPr txBox="true"/>
          <p:nvPr/>
        </p:nvSpPr>
        <p:spPr>
          <a:xfrm rot="0">
            <a:off x="1226039" y="3611329"/>
            <a:ext cx="8116227" cy="5186744"/>
          </a:xfrm>
          <a:prstGeom prst="rect">
            <a:avLst/>
          </a:prstGeom>
        </p:spPr>
        <p:txBody>
          <a:bodyPr anchor="t" rtlCol="false" tIns="0" lIns="0" bIns="0" rIns="0">
            <a:spAutoFit/>
          </a:bodyPr>
          <a:lstStyle/>
          <a:p>
            <a:pPr algn="just">
              <a:lnSpc>
                <a:spcPts val="3391"/>
              </a:lnSpc>
              <a:spcBef>
                <a:spcPct val="0"/>
              </a:spcBef>
            </a:pPr>
            <a:r>
              <a:rPr lang="en-US" sz="2422">
                <a:solidFill>
                  <a:srgbClr val="A03F45"/>
                </a:solidFill>
                <a:latin typeface="Agrandir"/>
                <a:ea typeface="Agrandir"/>
                <a:cs typeface="Agrandir"/>
                <a:sym typeface="Agrandir"/>
              </a:rPr>
              <a:t>Prokuratura nogironligi bo‘lgan shaxslar huquqlarini himoya qilishda davlat nomidan nazorat qiluvchi organ sifatida muhim o‘rin tutadi. Ularning faoliyati qonunlarning barcha hududlarda to‘g‘ri qo‘llanishini ta’minlash, nogironlarning huquqlari buzilmasligi va ijtimoiy himoya masalalarida tartibga rioya qilinishini nazorat qilish bilan belgilanadi. Prokuratura turli tashkilotlar, ta’lim yoki tibbiyot muassasalarida nogiron shaxslarning ahvoli bo‘yicha tekshiruvlar o‘tkazishi, aniqlangan qonunbuzarliklarni bartaraf etish bo‘yicha taqdimnoma va protestlar kiritishi, mansabdor shaxslarning mas’uliyatini belgilashi mumkin. </a:t>
            </a:r>
          </a:p>
        </p:txBody>
      </p:sp>
      <p:sp>
        <p:nvSpPr>
          <p:cNvPr name="Freeform 5" id="5"/>
          <p:cNvSpPr/>
          <p:nvPr/>
        </p:nvSpPr>
        <p:spPr>
          <a:xfrm flipH="false" flipV="false" rot="0">
            <a:off x="11186620" y="1259321"/>
            <a:ext cx="5928388" cy="10518107"/>
          </a:xfrm>
          <a:custGeom>
            <a:avLst/>
            <a:gdLst/>
            <a:ahLst/>
            <a:cxnLst/>
            <a:rect r="r" b="b" t="t" l="l"/>
            <a:pathLst>
              <a:path h="10518107" w="5928388">
                <a:moveTo>
                  <a:pt x="0" y="0"/>
                </a:moveTo>
                <a:lnTo>
                  <a:pt x="5928388" y="0"/>
                </a:lnTo>
                <a:lnTo>
                  <a:pt x="5928388" y="10518107"/>
                </a:lnTo>
                <a:lnTo>
                  <a:pt x="0" y="105181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CF2E3"/>
        </a:solidFill>
      </p:bgPr>
    </p:bg>
    <p:spTree>
      <p:nvGrpSpPr>
        <p:cNvPr id="1" name=""/>
        <p:cNvGrpSpPr/>
        <p:nvPr/>
      </p:nvGrpSpPr>
      <p:grpSpPr>
        <a:xfrm>
          <a:off x="0" y="0"/>
          <a:ext cx="0" cy="0"/>
          <a:chOff x="0" y="0"/>
          <a:chExt cx="0" cy="0"/>
        </a:xfrm>
      </p:grpSpPr>
      <p:grpSp>
        <p:nvGrpSpPr>
          <p:cNvPr name="Group 2" id="2"/>
          <p:cNvGrpSpPr/>
          <p:nvPr/>
        </p:nvGrpSpPr>
        <p:grpSpPr>
          <a:xfrm rot="0">
            <a:off x="7007084" y="3619981"/>
            <a:ext cx="5399430" cy="747492"/>
            <a:chOff x="0" y="0"/>
            <a:chExt cx="2038891" cy="282262"/>
          </a:xfrm>
        </p:grpSpPr>
        <p:sp>
          <p:nvSpPr>
            <p:cNvPr name="Freeform 3" id="3"/>
            <p:cNvSpPr/>
            <p:nvPr/>
          </p:nvSpPr>
          <p:spPr>
            <a:xfrm flipH="false" flipV="false" rot="0">
              <a:off x="0" y="0"/>
              <a:ext cx="2038891" cy="282262"/>
            </a:xfrm>
            <a:custGeom>
              <a:avLst/>
              <a:gdLst/>
              <a:ahLst/>
              <a:cxnLst/>
              <a:rect r="r" b="b" t="t" l="l"/>
              <a:pathLst>
                <a:path h="282262" w="2038891">
                  <a:moveTo>
                    <a:pt x="141131" y="0"/>
                  </a:moveTo>
                  <a:lnTo>
                    <a:pt x="1897760" y="0"/>
                  </a:lnTo>
                  <a:cubicBezTo>
                    <a:pt x="1975704" y="0"/>
                    <a:pt x="2038891" y="63187"/>
                    <a:pt x="2038891" y="141131"/>
                  </a:cubicBezTo>
                  <a:lnTo>
                    <a:pt x="2038891" y="141131"/>
                  </a:lnTo>
                  <a:cubicBezTo>
                    <a:pt x="2038891" y="178561"/>
                    <a:pt x="2024022" y="214459"/>
                    <a:pt x="1997554" y="240926"/>
                  </a:cubicBezTo>
                  <a:cubicBezTo>
                    <a:pt x="1971087" y="267393"/>
                    <a:pt x="1935190" y="282262"/>
                    <a:pt x="1897760" y="282262"/>
                  </a:cubicBezTo>
                  <a:lnTo>
                    <a:pt x="141131" y="282262"/>
                  </a:lnTo>
                  <a:cubicBezTo>
                    <a:pt x="63187" y="282262"/>
                    <a:pt x="0" y="219076"/>
                    <a:pt x="0" y="141131"/>
                  </a:cubicBezTo>
                  <a:lnTo>
                    <a:pt x="0" y="141131"/>
                  </a:lnTo>
                  <a:cubicBezTo>
                    <a:pt x="0" y="63187"/>
                    <a:pt x="63187" y="0"/>
                    <a:pt x="141131" y="0"/>
                  </a:cubicBezTo>
                  <a:close/>
                </a:path>
              </a:pathLst>
            </a:custGeom>
            <a:solidFill>
              <a:srgbClr val="000000">
                <a:alpha val="0"/>
              </a:srgbClr>
            </a:solidFill>
            <a:ln w="66675" cap="rnd">
              <a:solidFill>
                <a:srgbClr val="A03F45"/>
              </a:solidFill>
              <a:prstDash val="solid"/>
              <a:round/>
            </a:ln>
          </p:spPr>
        </p:sp>
        <p:sp>
          <p:nvSpPr>
            <p:cNvPr name="TextBox 4" id="4"/>
            <p:cNvSpPr txBox="true"/>
            <p:nvPr/>
          </p:nvSpPr>
          <p:spPr>
            <a:xfrm>
              <a:off x="0" y="-19050"/>
              <a:ext cx="2038891" cy="301312"/>
            </a:xfrm>
            <a:prstGeom prst="rect">
              <a:avLst/>
            </a:prstGeom>
          </p:spPr>
          <p:txBody>
            <a:bodyPr anchor="ctr" rtlCol="false" tIns="50800" lIns="50800" bIns="50800" rIns="50800"/>
            <a:lstStyle/>
            <a:p>
              <a:pPr algn="ctr">
                <a:lnSpc>
                  <a:spcPts val="1903"/>
                </a:lnSpc>
              </a:pPr>
            </a:p>
          </p:txBody>
        </p:sp>
      </p:grpSp>
      <p:grpSp>
        <p:nvGrpSpPr>
          <p:cNvPr name="Group 5" id="5"/>
          <p:cNvGrpSpPr/>
          <p:nvPr/>
        </p:nvGrpSpPr>
        <p:grpSpPr>
          <a:xfrm rot="0">
            <a:off x="7007084" y="3619981"/>
            <a:ext cx="1068761" cy="747492"/>
            <a:chOff x="0" y="0"/>
            <a:chExt cx="403577" cy="282262"/>
          </a:xfrm>
        </p:grpSpPr>
        <p:sp>
          <p:nvSpPr>
            <p:cNvPr name="Freeform 6" id="6"/>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7" id="7"/>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grpSp>
        <p:nvGrpSpPr>
          <p:cNvPr name="Group 8" id="8"/>
          <p:cNvGrpSpPr/>
          <p:nvPr/>
        </p:nvGrpSpPr>
        <p:grpSpPr>
          <a:xfrm rot="0">
            <a:off x="7007084" y="6361246"/>
            <a:ext cx="5399430" cy="747492"/>
            <a:chOff x="0" y="0"/>
            <a:chExt cx="2038891" cy="282262"/>
          </a:xfrm>
        </p:grpSpPr>
        <p:sp>
          <p:nvSpPr>
            <p:cNvPr name="Freeform 9" id="9"/>
            <p:cNvSpPr/>
            <p:nvPr/>
          </p:nvSpPr>
          <p:spPr>
            <a:xfrm flipH="false" flipV="false" rot="0">
              <a:off x="0" y="0"/>
              <a:ext cx="2038891" cy="282262"/>
            </a:xfrm>
            <a:custGeom>
              <a:avLst/>
              <a:gdLst/>
              <a:ahLst/>
              <a:cxnLst/>
              <a:rect r="r" b="b" t="t" l="l"/>
              <a:pathLst>
                <a:path h="282262" w="2038891">
                  <a:moveTo>
                    <a:pt x="141131" y="0"/>
                  </a:moveTo>
                  <a:lnTo>
                    <a:pt x="1897760" y="0"/>
                  </a:lnTo>
                  <a:cubicBezTo>
                    <a:pt x="1975704" y="0"/>
                    <a:pt x="2038891" y="63187"/>
                    <a:pt x="2038891" y="141131"/>
                  </a:cubicBezTo>
                  <a:lnTo>
                    <a:pt x="2038891" y="141131"/>
                  </a:lnTo>
                  <a:cubicBezTo>
                    <a:pt x="2038891" y="178561"/>
                    <a:pt x="2024022" y="214459"/>
                    <a:pt x="1997554" y="240926"/>
                  </a:cubicBezTo>
                  <a:cubicBezTo>
                    <a:pt x="1971087" y="267393"/>
                    <a:pt x="1935190" y="282262"/>
                    <a:pt x="1897760" y="282262"/>
                  </a:cubicBezTo>
                  <a:lnTo>
                    <a:pt x="141131" y="282262"/>
                  </a:lnTo>
                  <a:cubicBezTo>
                    <a:pt x="63187" y="282262"/>
                    <a:pt x="0" y="219076"/>
                    <a:pt x="0" y="141131"/>
                  </a:cubicBezTo>
                  <a:lnTo>
                    <a:pt x="0" y="141131"/>
                  </a:lnTo>
                  <a:cubicBezTo>
                    <a:pt x="0" y="63187"/>
                    <a:pt x="63187" y="0"/>
                    <a:pt x="141131" y="0"/>
                  </a:cubicBezTo>
                  <a:close/>
                </a:path>
              </a:pathLst>
            </a:custGeom>
            <a:solidFill>
              <a:srgbClr val="000000">
                <a:alpha val="0"/>
              </a:srgbClr>
            </a:solidFill>
            <a:ln w="66675" cap="rnd">
              <a:solidFill>
                <a:srgbClr val="A03F45"/>
              </a:solidFill>
              <a:prstDash val="solid"/>
              <a:round/>
            </a:ln>
          </p:spPr>
        </p:sp>
        <p:sp>
          <p:nvSpPr>
            <p:cNvPr name="TextBox 10" id="10"/>
            <p:cNvSpPr txBox="true"/>
            <p:nvPr/>
          </p:nvSpPr>
          <p:spPr>
            <a:xfrm>
              <a:off x="0" y="-19050"/>
              <a:ext cx="2038891" cy="301312"/>
            </a:xfrm>
            <a:prstGeom prst="rect">
              <a:avLst/>
            </a:prstGeom>
          </p:spPr>
          <p:txBody>
            <a:bodyPr anchor="ctr" rtlCol="false" tIns="50800" lIns="50800" bIns="50800" rIns="50800"/>
            <a:lstStyle/>
            <a:p>
              <a:pPr algn="ctr">
                <a:lnSpc>
                  <a:spcPts val="1903"/>
                </a:lnSpc>
              </a:pPr>
            </a:p>
          </p:txBody>
        </p:sp>
      </p:grpSp>
      <p:grpSp>
        <p:nvGrpSpPr>
          <p:cNvPr name="Group 11" id="11"/>
          <p:cNvGrpSpPr/>
          <p:nvPr/>
        </p:nvGrpSpPr>
        <p:grpSpPr>
          <a:xfrm rot="0">
            <a:off x="7007084" y="6361246"/>
            <a:ext cx="1068761" cy="747492"/>
            <a:chOff x="0" y="0"/>
            <a:chExt cx="403577" cy="282262"/>
          </a:xfrm>
        </p:grpSpPr>
        <p:sp>
          <p:nvSpPr>
            <p:cNvPr name="Freeform 12" id="12"/>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13" id="13"/>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Freeform 14" id="14"/>
          <p:cNvSpPr/>
          <p:nvPr/>
        </p:nvSpPr>
        <p:spPr>
          <a:xfrm flipH="false" flipV="false" rot="0">
            <a:off x="320848" y="1296316"/>
            <a:ext cx="4719415" cy="4200279"/>
          </a:xfrm>
          <a:custGeom>
            <a:avLst/>
            <a:gdLst/>
            <a:ahLst/>
            <a:cxnLst/>
            <a:rect r="r" b="b" t="t" l="l"/>
            <a:pathLst>
              <a:path h="4200279" w="4719415">
                <a:moveTo>
                  <a:pt x="0" y="0"/>
                </a:moveTo>
                <a:lnTo>
                  <a:pt x="4719415" y="0"/>
                </a:lnTo>
                <a:lnTo>
                  <a:pt x="4719415" y="4200280"/>
                </a:lnTo>
                <a:lnTo>
                  <a:pt x="0" y="420028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350617" y="2186607"/>
            <a:ext cx="4770642" cy="9901332"/>
          </a:xfrm>
          <a:custGeom>
            <a:avLst/>
            <a:gdLst/>
            <a:ahLst/>
            <a:cxnLst/>
            <a:rect r="r" b="b" t="t" l="l"/>
            <a:pathLst>
              <a:path h="9901332" w="4770642">
                <a:moveTo>
                  <a:pt x="0" y="0"/>
                </a:moveTo>
                <a:lnTo>
                  <a:pt x="4770642" y="0"/>
                </a:lnTo>
                <a:lnTo>
                  <a:pt x="4770642" y="9901332"/>
                </a:lnTo>
                <a:lnTo>
                  <a:pt x="0" y="99013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7064350" y="690094"/>
            <a:ext cx="10684328" cy="2189611"/>
          </a:xfrm>
          <a:prstGeom prst="rect">
            <a:avLst/>
          </a:prstGeom>
        </p:spPr>
        <p:txBody>
          <a:bodyPr anchor="t" rtlCol="false" tIns="0" lIns="0" bIns="0" rIns="0">
            <a:spAutoFit/>
          </a:bodyPr>
          <a:lstStyle/>
          <a:p>
            <a:pPr algn="l">
              <a:lnSpc>
                <a:spcPts val="5261"/>
              </a:lnSpc>
            </a:pPr>
            <a:r>
              <a:rPr lang="en-US" sz="5314" b="true">
                <a:solidFill>
                  <a:srgbClr val="A03F45"/>
                </a:solidFill>
                <a:latin typeface="Agrandir Bold"/>
                <a:ea typeface="Agrandir Bold"/>
                <a:cs typeface="Agrandir Bold"/>
                <a:sym typeface="Agrandir Bold"/>
              </a:rPr>
              <a:t>Nogironligi bo‘lgan shaxslar huquqlarini himoya qilishning ijtimoiy mexanizmlari </a:t>
            </a:r>
          </a:p>
        </p:txBody>
      </p:sp>
      <p:sp>
        <p:nvSpPr>
          <p:cNvPr name="TextBox 17" id="17"/>
          <p:cNvSpPr txBox="true"/>
          <p:nvPr/>
        </p:nvSpPr>
        <p:spPr>
          <a:xfrm rot="0">
            <a:off x="8326943" y="3752581"/>
            <a:ext cx="5291509" cy="459366"/>
          </a:xfrm>
          <a:prstGeom prst="rect">
            <a:avLst/>
          </a:prstGeom>
        </p:spPr>
        <p:txBody>
          <a:bodyPr anchor="t" rtlCol="false" tIns="0" lIns="0" bIns="0" rIns="0">
            <a:spAutoFit/>
          </a:bodyPr>
          <a:lstStyle/>
          <a:p>
            <a:pPr algn="l">
              <a:lnSpc>
                <a:spcPts val="2908"/>
              </a:lnSpc>
            </a:pPr>
            <a:r>
              <a:rPr lang="en-US" sz="2938" b="true">
                <a:solidFill>
                  <a:srgbClr val="A03F45"/>
                </a:solidFill>
                <a:latin typeface="Agrandir Bold"/>
                <a:ea typeface="Agrandir Bold"/>
                <a:cs typeface="Agrandir Bold"/>
                <a:sym typeface="Agrandir Bold"/>
              </a:rPr>
              <a:t>jamoatchilik nazorati </a:t>
            </a:r>
          </a:p>
        </p:txBody>
      </p:sp>
      <p:sp>
        <p:nvSpPr>
          <p:cNvPr name="TextBox 18" id="18"/>
          <p:cNvSpPr txBox="true"/>
          <p:nvPr/>
        </p:nvSpPr>
        <p:spPr>
          <a:xfrm rot="0">
            <a:off x="7401470" y="3752581"/>
            <a:ext cx="430970" cy="463242"/>
          </a:xfrm>
          <a:prstGeom prst="rect">
            <a:avLst/>
          </a:prstGeom>
        </p:spPr>
        <p:txBody>
          <a:bodyPr anchor="t" rtlCol="false" tIns="0" lIns="0" bIns="0" rIns="0">
            <a:spAutoFit/>
          </a:bodyPr>
          <a:lstStyle/>
          <a:p>
            <a:pPr algn="l">
              <a:lnSpc>
                <a:spcPts val="2908"/>
              </a:lnSpc>
            </a:pPr>
            <a:r>
              <a:rPr lang="en-US" sz="2938">
                <a:solidFill>
                  <a:srgbClr val="FFFFFF"/>
                </a:solidFill>
                <a:latin typeface="Agrandir"/>
                <a:ea typeface="Agrandir"/>
                <a:cs typeface="Agrandir"/>
                <a:sym typeface="Agrandir"/>
              </a:rPr>
              <a:t>1.</a:t>
            </a:r>
          </a:p>
        </p:txBody>
      </p:sp>
      <p:sp>
        <p:nvSpPr>
          <p:cNvPr name="TextBox 19" id="19"/>
          <p:cNvSpPr txBox="true"/>
          <p:nvPr/>
        </p:nvSpPr>
        <p:spPr>
          <a:xfrm rot="0">
            <a:off x="8384093" y="4615123"/>
            <a:ext cx="7670700" cy="1250823"/>
          </a:xfrm>
          <a:prstGeom prst="rect">
            <a:avLst/>
          </a:prstGeom>
        </p:spPr>
        <p:txBody>
          <a:bodyPr anchor="t" rtlCol="false" tIns="0" lIns="0" bIns="0" rIns="0">
            <a:spAutoFit/>
          </a:bodyPr>
          <a:lstStyle/>
          <a:p>
            <a:pPr algn="just">
              <a:lnSpc>
                <a:spcPts val="1880"/>
              </a:lnSpc>
            </a:pPr>
            <a:r>
              <a:rPr lang="en-US" sz="1899">
                <a:solidFill>
                  <a:srgbClr val="A03F45"/>
                </a:solidFill>
                <a:latin typeface="Agrandir"/>
                <a:ea typeface="Agrandir"/>
                <a:cs typeface="Agrandir"/>
                <a:sym typeface="Agrandir"/>
              </a:rPr>
              <a:t>Jamiyatning davlat organlari faoliyati ustidan mustaqil kuzatuv olib borish jarayonidir. U nogironligi bo‘lgan shaxslar uchun yaratilgan sharoitlar, infratuzilmaning moslashuvi, ta’lim va tibbiy xizmatlarning sifati, davlat xizmatlarining ochiqligi va adolatliligini nazorat qilishga qaratilgan. </a:t>
            </a:r>
          </a:p>
        </p:txBody>
      </p:sp>
      <p:sp>
        <p:nvSpPr>
          <p:cNvPr name="TextBox 20" id="20"/>
          <p:cNvSpPr txBox="true"/>
          <p:nvPr/>
        </p:nvSpPr>
        <p:spPr>
          <a:xfrm rot="0">
            <a:off x="8384093" y="6564935"/>
            <a:ext cx="4675550" cy="321064"/>
          </a:xfrm>
          <a:prstGeom prst="rect">
            <a:avLst/>
          </a:prstGeom>
        </p:spPr>
        <p:txBody>
          <a:bodyPr anchor="t" rtlCol="false" tIns="0" lIns="0" bIns="0" rIns="0">
            <a:spAutoFit/>
          </a:bodyPr>
          <a:lstStyle/>
          <a:p>
            <a:pPr algn="l">
              <a:lnSpc>
                <a:spcPts val="2017"/>
              </a:lnSpc>
            </a:pPr>
            <a:r>
              <a:rPr lang="en-US" sz="2038" b="true">
                <a:solidFill>
                  <a:srgbClr val="A03F45"/>
                </a:solidFill>
                <a:latin typeface="Agrandir Bold"/>
                <a:ea typeface="Agrandir Bold"/>
                <a:cs typeface="Agrandir Bold"/>
                <a:sym typeface="Agrandir Bold"/>
              </a:rPr>
              <a:t>nodavlat notijorat tashkilotlar </a:t>
            </a:r>
          </a:p>
        </p:txBody>
      </p:sp>
      <p:sp>
        <p:nvSpPr>
          <p:cNvPr name="TextBox 21" id="21"/>
          <p:cNvSpPr txBox="true"/>
          <p:nvPr/>
        </p:nvSpPr>
        <p:spPr>
          <a:xfrm rot="0">
            <a:off x="7401470" y="6493846"/>
            <a:ext cx="430970" cy="463242"/>
          </a:xfrm>
          <a:prstGeom prst="rect">
            <a:avLst/>
          </a:prstGeom>
        </p:spPr>
        <p:txBody>
          <a:bodyPr anchor="t" rtlCol="false" tIns="0" lIns="0" bIns="0" rIns="0">
            <a:spAutoFit/>
          </a:bodyPr>
          <a:lstStyle/>
          <a:p>
            <a:pPr algn="l">
              <a:lnSpc>
                <a:spcPts val="2908"/>
              </a:lnSpc>
            </a:pPr>
            <a:r>
              <a:rPr lang="en-US" sz="2938">
                <a:solidFill>
                  <a:srgbClr val="FFFFFF"/>
                </a:solidFill>
                <a:latin typeface="Agrandir"/>
                <a:ea typeface="Agrandir"/>
                <a:cs typeface="Agrandir"/>
                <a:sym typeface="Agrandir"/>
              </a:rPr>
              <a:t>2.</a:t>
            </a:r>
          </a:p>
        </p:txBody>
      </p:sp>
      <p:sp>
        <p:nvSpPr>
          <p:cNvPr name="TextBox 22" id="22"/>
          <p:cNvSpPr txBox="true"/>
          <p:nvPr/>
        </p:nvSpPr>
        <p:spPr>
          <a:xfrm rot="0">
            <a:off x="8384093" y="7356388"/>
            <a:ext cx="7670700" cy="1488948"/>
          </a:xfrm>
          <a:prstGeom prst="rect">
            <a:avLst/>
          </a:prstGeom>
        </p:spPr>
        <p:txBody>
          <a:bodyPr anchor="t" rtlCol="false" tIns="0" lIns="0" bIns="0" rIns="0">
            <a:spAutoFit/>
          </a:bodyPr>
          <a:lstStyle/>
          <a:p>
            <a:pPr algn="just">
              <a:lnSpc>
                <a:spcPts val="1880"/>
              </a:lnSpc>
            </a:pPr>
            <a:r>
              <a:rPr lang="en-US" sz="1899">
                <a:solidFill>
                  <a:srgbClr val="A03F45"/>
                </a:solidFill>
                <a:latin typeface="Agrandir"/>
                <a:ea typeface="Agrandir"/>
                <a:cs typeface="Agrandir"/>
                <a:sym typeface="Agrandir"/>
              </a:rPr>
              <a:t>Nogironligi bo‘lgan shaxslar manfaatlarini himoya qiluvchi ijtimoiy institutlar sifatida faoliyat yuritadi. Ular nogiron shaxslar bilan bevosita ishlashi, ularning huquqiy savodxonligini oshirishi, bepul maslahatlar berishi, ijtimoiy xizmatlar sifatini monitoring qilish, statistik va tahliliy hisobotlar tayyorlash orqali davlat siyosatiga ta’sir ko‘rsatishi bilan ajralib turadi. </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CF2E3"/>
        </a:solidFill>
      </p:bgPr>
    </p:bg>
    <p:spTree>
      <p:nvGrpSpPr>
        <p:cNvPr id="1" name=""/>
        <p:cNvGrpSpPr/>
        <p:nvPr/>
      </p:nvGrpSpPr>
      <p:grpSpPr>
        <a:xfrm>
          <a:off x="0" y="0"/>
          <a:ext cx="0" cy="0"/>
          <a:chOff x="0" y="0"/>
          <a:chExt cx="0" cy="0"/>
        </a:xfrm>
      </p:grpSpPr>
      <p:sp>
        <p:nvSpPr>
          <p:cNvPr name="TextBox 2" id="2"/>
          <p:cNvSpPr txBox="true"/>
          <p:nvPr/>
        </p:nvSpPr>
        <p:spPr>
          <a:xfrm rot="0">
            <a:off x="1507606" y="1932246"/>
            <a:ext cx="16015659" cy="1077090"/>
          </a:xfrm>
          <a:prstGeom prst="rect">
            <a:avLst/>
          </a:prstGeom>
        </p:spPr>
        <p:txBody>
          <a:bodyPr anchor="t" rtlCol="false" tIns="0" lIns="0" bIns="0" rIns="0">
            <a:spAutoFit/>
          </a:bodyPr>
          <a:lstStyle/>
          <a:p>
            <a:pPr algn="l">
              <a:lnSpc>
                <a:spcPts val="6746"/>
              </a:lnSpc>
            </a:pPr>
            <a:r>
              <a:rPr lang="en-US" sz="6814">
                <a:solidFill>
                  <a:srgbClr val="A03F45"/>
                </a:solidFill>
                <a:latin typeface="Agrandir"/>
                <a:ea typeface="Agrandir"/>
                <a:cs typeface="Agrandir"/>
                <a:sym typeface="Agrandir"/>
              </a:rPr>
              <a:t>Nodavlat notijorat tashkilotlarining roli</a:t>
            </a:r>
          </a:p>
        </p:txBody>
      </p:sp>
      <p:grpSp>
        <p:nvGrpSpPr>
          <p:cNvPr name="Group 3" id="3"/>
          <p:cNvGrpSpPr/>
          <p:nvPr/>
        </p:nvGrpSpPr>
        <p:grpSpPr>
          <a:xfrm rot="0">
            <a:off x="1243641" y="4072940"/>
            <a:ext cx="5399430" cy="747492"/>
            <a:chOff x="0" y="0"/>
            <a:chExt cx="2038891" cy="282262"/>
          </a:xfrm>
        </p:grpSpPr>
        <p:sp>
          <p:nvSpPr>
            <p:cNvPr name="Freeform 4" id="4"/>
            <p:cNvSpPr/>
            <p:nvPr/>
          </p:nvSpPr>
          <p:spPr>
            <a:xfrm flipH="false" flipV="false" rot="0">
              <a:off x="0" y="0"/>
              <a:ext cx="2038891" cy="282262"/>
            </a:xfrm>
            <a:custGeom>
              <a:avLst/>
              <a:gdLst/>
              <a:ahLst/>
              <a:cxnLst/>
              <a:rect r="r" b="b" t="t" l="l"/>
              <a:pathLst>
                <a:path h="282262" w="2038891">
                  <a:moveTo>
                    <a:pt x="141131" y="0"/>
                  </a:moveTo>
                  <a:lnTo>
                    <a:pt x="1897760" y="0"/>
                  </a:lnTo>
                  <a:cubicBezTo>
                    <a:pt x="1975704" y="0"/>
                    <a:pt x="2038891" y="63187"/>
                    <a:pt x="2038891" y="141131"/>
                  </a:cubicBezTo>
                  <a:lnTo>
                    <a:pt x="2038891" y="141131"/>
                  </a:lnTo>
                  <a:cubicBezTo>
                    <a:pt x="2038891" y="178561"/>
                    <a:pt x="2024022" y="214459"/>
                    <a:pt x="1997554" y="240926"/>
                  </a:cubicBezTo>
                  <a:cubicBezTo>
                    <a:pt x="1971087" y="267393"/>
                    <a:pt x="1935190" y="282262"/>
                    <a:pt x="1897760" y="282262"/>
                  </a:cubicBezTo>
                  <a:lnTo>
                    <a:pt x="141131" y="282262"/>
                  </a:lnTo>
                  <a:cubicBezTo>
                    <a:pt x="63187" y="282262"/>
                    <a:pt x="0" y="219076"/>
                    <a:pt x="0" y="141131"/>
                  </a:cubicBezTo>
                  <a:lnTo>
                    <a:pt x="0" y="141131"/>
                  </a:lnTo>
                  <a:cubicBezTo>
                    <a:pt x="0" y="63187"/>
                    <a:pt x="63187" y="0"/>
                    <a:pt x="141131" y="0"/>
                  </a:cubicBezTo>
                  <a:close/>
                </a:path>
              </a:pathLst>
            </a:custGeom>
            <a:solidFill>
              <a:srgbClr val="000000">
                <a:alpha val="0"/>
              </a:srgbClr>
            </a:solidFill>
            <a:ln w="66675" cap="rnd">
              <a:solidFill>
                <a:srgbClr val="A03F45"/>
              </a:solidFill>
              <a:prstDash val="solid"/>
              <a:round/>
            </a:ln>
          </p:spPr>
        </p:sp>
        <p:sp>
          <p:nvSpPr>
            <p:cNvPr name="TextBox 5" id="5"/>
            <p:cNvSpPr txBox="true"/>
            <p:nvPr/>
          </p:nvSpPr>
          <p:spPr>
            <a:xfrm>
              <a:off x="0" y="-19050"/>
              <a:ext cx="2038891" cy="301312"/>
            </a:xfrm>
            <a:prstGeom prst="rect">
              <a:avLst/>
            </a:prstGeom>
          </p:spPr>
          <p:txBody>
            <a:bodyPr anchor="ctr" rtlCol="false" tIns="50800" lIns="50800" bIns="50800" rIns="50800"/>
            <a:lstStyle/>
            <a:p>
              <a:pPr algn="ctr">
                <a:lnSpc>
                  <a:spcPts val="1903"/>
                </a:lnSpc>
              </a:pPr>
            </a:p>
          </p:txBody>
        </p:sp>
      </p:grpSp>
      <p:grpSp>
        <p:nvGrpSpPr>
          <p:cNvPr name="Group 6" id="6"/>
          <p:cNvGrpSpPr/>
          <p:nvPr/>
        </p:nvGrpSpPr>
        <p:grpSpPr>
          <a:xfrm rot="0">
            <a:off x="1243641" y="4072940"/>
            <a:ext cx="1068761" cy="747492"/>
            <a:chOff x="0" y="0"/>
            <a:chExt cx="403577" cy="282262"/>
          </a:xfrm>
        </p:grpSpPr>
        <p:sp>
          <p:nvSpPr>
            <p:cNvPr name="Freeform 7" id="7"/>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8" id="8"/>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TextBox 9" id="9"/>
          <p:cNvSpPr txBox="true"/>
          <p:nvPr/>
        </p:nvSpPr>
        <p:spPr>
          <a:xfrm rot="0">
            <a:off x="2620650" y="4205540"/>
            <a:ext cx="3784501" cy="463256"/>
          </a:xfrm>
          <a:prstGeom prst="rect">
            <a:avLst/>
          </a:prstGeom>
        </p:spPr>
        <p:txBody>
          <a:bodyPr anchor="t" rtlCol="false" tIns="0" lIns="0" bIns="0" rIns="0">
            <a:spAutoFit/>
          </a:bodyPr>
          <a:lstStyle/>
          <a:p>
            <a:pPr algn="l">
              <a:lnSpc>
                <a:spcPts val="2908"/>
              </a:lnSpc>
            </a:pPr>
            <a:r>
              <a:rPr lang="en-US" sz="2938">
                <a:solidFill>
                  <a:srgbClr val="A03F45"/>
                </a:solidFill>
                <a:latin typeface="Agrandir"/>
                <a:ea typeface="Agrandir"/>
                <a:cs typeface="Agrandir"/>
                <a:sym typeface="Agrandir"/>
              </a:rPr>
              <a:t>Advokasiya </a:t>
            </a:r>
          </a:p>
        </p:txBody>
      </p:sp>
      <p:sp>
        <p:nvSpPr>
          <p:cNvPr name="TextBox 10" id="10"/>
          <p:cNvSpPr txBox="true"/>
          <p:nvPr/>
        </p:nvSpPr>
        <p:spPr>
          <a:xfrm rot="0">
            <a:off x="1638027" y="4205540"/>
            <a:ext cx="430970" cy="463242"/>
          </a:xfrm>
          <a:prstGeom prst="rect">
            <a:avLst/>
          </a:prstGeom>
        </p:spPr>
        <p:txBody>
          <a:bodyPr anchor="t" rtlCol="false" tIns="0" lIns="0" bIns="0" rIns="0">
            <a:spAutoFit/>
          </a:bodyPr>
          <a:lstStyle/>
          <a:p>
            <a:pPr algn="l">
              <a:lnSpc>
                <a:spcPts val="2908"/>
              </a:lnSpc>
            </a:pPr>
            <a:r>
              <a:rPr lang="en-US" sz="2938">
                <a:solidFill>
                  <a:srgbClr val="FFFFFF"/>
                </a:solidFill>
                <a:latin typeface="Agrandir"/>
                <a:ea typeface="Agrandir"/>
                <a:cs typeface="Agrandir"/>
                <a:sym typeface="Agrandir"/>
              </a:rPr>
              <a:t>1.</a:t>
            </a:r>
          </a:p>
        </p:txBody>
      </p:sp>
      <p:sp>
        <p:nvSpPr>
          <p:cNvPr name="TextBox 11" id="11"/>
          <p:cNvSpPr txBox="true"/>
          <p:nvPr/>
        </p:nvSpPr>
        <p:spPr>
          <a:xfrm rot="0">
            <a:off x="2620650" y="5068082"/>
            <a:ext cx="6068709" cy="1727073"/>
          </a:xfrm>
          <a:prstGeom prst="rect">
            <a:avLst/>
          </a:prstGeom>
        </p:spPr>
        <p:txBody>
          <a:bodyPr anchor="t" rtlCol="false" tIns="0" lIns="0" bIns="0" rIns="0">
            <a:spAutoFit/>
          </a:bodyPr>
          <a:lstStyle/>
          <a:p>
            <a:pPr algn="just">
              <a:lnSpc>
                <a:spcPts val="1880"/>
              </a:lnSpc>
            </a:pPr>
            <a:r>
              <a:rPr lang="en-US" sz="1899">
                <a:solidFill>
                  <a:srgbClr val="A03F45"/>
                </a:solidFill>
                <a:latin typeface="Agrandir"/>
                <a:ea typeface="Agrandir"/>
                <a:cs typeface="Agrandir"/>
                <a:sym typeface="Agrandir"/>
              </a:rPr>
              <a:t>NNTlar nogironligi bo‘lgan shaxslar duch kelayotgan tizimli muammolarni o‘rganib, ularni davlat siyosatiga kiritish uchun tashabbuslar bilan chiqadi. Qonun loyihalarini muhokama qilish, yangi tartib va xizmatlarni joriy etishga doir takliflar berish ham NNTlarning asosiy funksiyasidir.</a:t>
            </a:r>
          </a:p>
          <a:p>
            <a:pPr algn="just">
              <a:lnSpc>
                <a:spcPts val="1880"/>
              </a:lnSpc>
            </a:pPr>
          </a:p>
        </p:txBody>
      </p:sp>
      <p:sp>
        <p:nvSpPr>
          <p:cNvPr name="TextBox 12" id="12"/>
          <p:cNvSpPr txBox="true"/>
          <p:nvPr/>
        </p:nvSpPr>
        <p:spPr>
          <a:xfrm rot="0">
            <a:off x="1638027" y="6946805"/>
            <a:ext cx="430970" cy="463242"/>
          </a:xfrm>
          <a:prstGeom prst="rect">
            <a:avLst/>
          </a:prstGeom>
        </p:spPr>
        <p:txBody>
          <a:bodyPr anchor="t" rtlCol="false" tIns="0" lIns="0" bIns="0" rIns="0">
            <a:spAutoFit/>
          </a:bodyPr>
          <a:lstStyle/>
          <a:p>
            <a:pPr algn="l">
              <a:lnSpc>
                <a:spcPts val="2908"/>
              </a:lnSpc>
            </a:pPr>
            <a:r>
              <a:rPr lang="en-US" sz="2938">
                <a:solidFill>
                  <a:srgbClr val="FFFFFF"/>
                </a:solidFill>
                <a:latin typeface="Agrandir"/>
                <a:ea typeface="Agrandir"/>
                <a:cs typeface="Agrandir"/>
                <a:sym typeface="Agrandir"/>
              </a:rPr>
              <a:t>2.</a:t>
            </a:r>
          </a:p>
        </p:txBody>
      </p:sp>
      <p:grpSp>
        <p:nvGrpSpPr>
          <p:cNvPr name="Group 13" id="13"/>
          <p:cNvGrpSpPr/>
          <p:nvPr/>
        </p:nvGrpSpPr>
        <p:grpSpPr>
          <a:xfrm rot="0">
            <a:off x="1243641" y="6680855"/>
            <a:ext cx="5399430" cy="747492"/>
            <a:chOff x="0" y="0"/>
            <a:chExt cx="2038891" cy="282262"/>
          </a:xfrm>
        </p:grpSpPr>
        <p:sp>
          <p:nvSpPr>
            <p:cNvPr name="Freeform 14" id="14"/>
            <p:cNvSpPr/>
            <p:nvPr/>
          </p:nvSpPr>
          <p:spPr>
            <a:xfrm flipH="false" flipV="false" rot="0">
              <a:off x="0" y="0"/>
              <a:ext cx="2038891" cy="282262"/>
            </a:xfrm>
            <a:custGeom>
              <a:avLst/>
              <a:gdLst/>
              <a:ahLst/>
              <a:cxnLst/>
              <a:rect r="r" b="b" t="t" l="l"/>
              <a:pathLst>
                <a:path h="282262" w="2038891">
                  <a:moveTo>
                    <a:pt x="141131" y="0"/>
                  </a:moveTo>
                  <a:lnTo>
                    <a:pt x="1897760" y="0"/>
                  </a:lnTo>
                  <a:cubicBezTo>
                    <a:pt x="1975704" y="0"/>
                    <a:pt x="2038891" y="63187"/>
                    <a:pt x="2038891" y="141131"/>
                  </a:cubicBezTo>
                  <a:lnTo>
                    <a:pt x="2038891" y="141131"/>
                  </a:lnTo>
                  <a:cubicBezTo>
                    <a:pt x="2038891" y="178561"/>
                    <a:pt x="2024022" y="214459"/>
                    <a:pt x="1997554" y="240926"/>
                  </a:cubicBezTo>
                  <a:cubicBezTo>
                    <a:pt x="1971087" y="267393"/>
                    <a:pt x="1935190" y="282262"/>
                    <a:pt x="1897760" y="282262"/>
                  </a:cubicBezTo>
                  <a:lnTo>
                    <a:pt x="141131" y="282262"/>
                  </a:lnTo>
                  <a:cubicBezTo>
                    <a:pt x="63187" y="282262"/>
                    <a:pt x="0" y="219076"/>
                    <a:pt x="0" y="141131"/>
                  </a:cubicBezTo>
                  <a:lnTo>
                    <a:pt x="0" y="141131"/>
                  </a:lnTo>
                  <a:cubicBezTo>
                    <a:pt x="0" y="63187"/>
                    <a:pt x="63187" y="0"/>
                    <a:pt x="141131" y="0"/>
                  </a:cubicBezTo>
                  <a:close/>
                </a:path>
              </a:pathLst>
            </a:custGeom>
            <a:solidFill>
              <a:srgbClr val="000000">
                <a:alpha val="0"/>
              </a:srgbClr>
            </a:solidFill>
            <a:ln w="66675" cap="rnd">
              <a:solidFill>
                <a:srgbClr val="A03F45"/>
              </a:solidFill>
              <a:prstDash val="solid"/>
              <a:round/>
            </a:ln>
          </p:spPr>
        </p:sp>
        <p:sp>
          <p:nvSpPr>
            <p:cNvPr name="TextBox 15" id="15"/>
            <p:cNvSpPr txBox="true"/>
            <p:nvPr/>
          </p:nvSpPr>
          <p:spPr>
            <a:xfrm>
              <a:off x="0" y="-19050"/>
              <a:ext cx="2038891" cy="301312"/>
            </a:xfrm>
            <a:prstGeom prst="rect">
              <a:avLst/>
            </a:prstGeom>
          </p:spPr>
          <p:txBody>
            <a:bodyPr anchor="ctr" rtlCol="false" tIns="50800" lIns="50800" bIns="50800" rIns="50800"/>
            <a:lstStyle/>
            <a:p>
              <a:pPr algn="ctr">
                <a:lnSpc>
                  <a:spcPts val="1903"/>
                </a:lnSpc>
              </a:pPr>
            </a:p>
          </p:txBody>
        </p:sp>
      </p:grpSp>
      <p:grpSp>
        <p:nvGrpSpPr>
          <p:cNvPr name="Group 16" id="16"/>
          <p:cNvGrpSpPr/>
          <p:nvPr/>
        </p:nvGrpSpPr>
        <p:grpSpPr>
          <a:xfrm rot="0">
            <a:off x="1243641" y="6680855"/>
            <a:ext cx="1068761" cy="747492"/>
            <a:chOff x="0" y="0"/>
            <a:chExt cx="403577" cy="282262"/>
          </a:xfrm>
        </p:grpSpPr>
        <p:sp>
          <p:nvSpPr>
            <p:cNvPr name="Freeform 17" id="17"/>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18" id="18"/>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TextBox 19" id="19"/>
          <p:cNvSpPr txBox="true"/>
          <p:nvPr/>
        </p:nvSpPr>
        <p:spPr>
          <a:xfrm rot="0">
            <a:off x="2620650" y="6813455"/>
            <a:ext cx="3613930" cy="847606"/>
          </a:xfrm>
          <a:prstGeom prst="rect">
            <a:avLst/>
          </a:prstGeom>
        </p:spPr>
        <p:txBody>
          <a:bodyPr anchor="t" rtlCol="false" tIns="0" lIns="0" bIns="0" rIns="0">
            <a:spAutoFit/>
          </a:bodyPr>
          <a:lstStyle/>
          <a:p>
            <a:pPr algn="l">
              <a:lnSpc>
                <a:spcPts val="2017"/>
              </a:lnSpc>
            </a:pPr>
            <a:r>
              <a:rPr lang="en-US" sz="2038">
                <a:solidFill>
                  <a:srgbClr val="A03F45"/>
                </a:solidFill>
                <a:latin typeface="Agrandir"/>
                <a:ea typeface="Agrandir"/>
                <a:cs typeface="Agrandir"/>
                <a:sym typeface="Agrandir"/>
              </a:rPr>
              <a:t> Reabilitatsiya va qo‘llab-quvvatlash xizmatlari</a:t>
            </a:r>
          </a:p>
          <a:p>
            <a:pPr algn="l">
              <a:lnSpc>
                <a:spcPts val="2215"/>
              </a:lnSpc>
            </a:pPr>
          </a:p>
        </p:txBody>
      </p:sp>
      <p:sp>
        <p:nvSpPr>
          <p:cNvPr name="TextBox 20" id="20"/>
          <p:cNvSpPr txBox="true"/>
          <p:nvPr/>
        </p:nvSpPr>
        <p:spPr>
          <a:xfrm rot="0">
            <a:off x="1638027" y="6813455"/>
            <a:ext cx="430970" cy="463242"/>
          </a:xfrm>
          <a:prstGeom prst="rect">
            <a:avLst/>
          </a:prstGeom>
        </p:spPr>
        <p:txBody>
          <a:bodyPr anchor="t" rtlCol="false" tIns="0" lIns="0" bIns="0" rIns="0">
            <a:spAutoFit/>
          </a:bodyPr>
          <a:lstStyle/>
          <a:p>
            <a:pPr algn="l">
              <a:lnSpc>
                <a:spcPts val="2908"/>
              </a:lnSpc>
            </a:pPr>
            <a:r>
              <a:rPr lang="en-US" sz="2938">
                <a:solidFill>
                  <a:srgbClr val="FFFFFF"/>
                </a:solidFill>
                <a:latin typeface="Agrandir"/>
                <a:ea typeface="Agrandir"/>
                <a:cs typeface="Agrandir"/>
                <a:sym typeface="Agrandir"/>
              </a:rPr>
              <a:t>3.</a:t>
            </a:r>
          </a:p>
        </p:txBody>
      </p:sp>
      <p:sp>
        <p:nvSpPr>
          <p:cNvPr name="TextBox 21" id="21"/>
          <p:cNvSpPr txBox="true"/>
          <p:nvPr/>
        </p:nvSpPr>
        <p:spPr>
          <a:xfrm rot="0">
            <a:off x="2620650" y="7675998"/>
            <a:ext cx="6068709" cy="1727073"/>
          </a:xfrm>
          <a:prstGeom prst="rect">
            <a:avLst/>
          </a:prstGeom>
        </p:spPr>
        <p:txBody>
          <a:bodyPr anchor="t" rtlCol="false" tIns="0" lIns="0" bIns="0" rIns="0">
            <a:spAutoFit/>
          </a:bodyPr>
          <a:lstStyle/>
          <a:p>
            <a:pPr algn="just">
              <a:lnSpc>
                <a:spcPts val="1880"/>
              </a:lnSpc>
            </a:pPr>
            <a:r>
              <a:rPr lang="en-US" sz="1899">
                <a:solidFill>
                  <a:srgbClr val="A03F45"/>
                </a:solidFill>
                <a:latin typeface="Agrandir"/>
                <a:ea typeface="Agrandir"/>
                <a:cs typeface="Agrandir"/>
                <a:sym typeface="Agrandir"/>
              </a:rPr>
              <a:t> NNTlar tomonidan psixologik yordam, fizioterapiya, ijtimoiy adaptatsiya, bandlik bo‘yicha treninglar, ko‘nikma o‘rgatish markazlari tashkil qilinadi. Davlat xizmatlari mavjud bo‘lsa-da, NNTlarning moslashgan, individual yondashuvga asoslangan xizmatlari ko‘pincha yanada samaraliroq bo‘ladi.</a:t>
            </a:r>
          </a:p>
          <a:p>
            <a:pPr algn="just">
              <a:lnSpc>
                <a:spcPts val="1880"/>
              </a:lnSpc>
            </a:pPr>
          </a:p>
        </p:txBody>
      </p:sp>
      <p:grpSp>
        <p:nvGrpSpPr>
          <p:cNvPr name="Group 22" id="22"/>
          <p:cNvGrpSpPr/>
          <p:nvPr/>
        </p:nvGrpSpPr>
        <p:grpSpPr>
          <a:xfrm rot="0">
            <a:off x="9121050" y="4072940"/>
            <a:ext cx="5399430" cy="747492"/>
            <a:chOff x="0" y="0"/>
            <a:chExt cx="2038891" cy="282262"/>
          </a:xfrm>
        </p:grpSpPr>
        <p:sp>
          <p:nvSpPr>
            <p:cNvPr name="Freeform 23" id="23"/>
            <p:cNvSpPr/>
            <p:nvPr/>
          </p:nvSpPr>
          <p:spPr>
            <a:xfrm flipH="false" flipV="false" rot="0">
              <a:off x="0" y="0"/>
              <a:ext cx="2038891" cy="282262"/>
            </a:xfrm>
            <a:custGeom>
              <a:avLst/>
              <a:gdLst/>
              <a:ahLst/>
              <a:cxnLst/>
              <a:rect r="r" b="b" t="t" l="l"/>
              <a:pathLst>
                <a:path h="282262" w="2038891">
                  <a:moveTo>
                    <a:pt x="141131" y="0"/>
                  </a:moveTo>
                  <a:lnTo>
                    <a:pt x="1897760" y="0"/>
                  </a:lnTo>
                  <a:cubicBezTo>
                    <a:pt x="1975704" y="0"/>
                    <a:pt x="2038891" y="63187"/>
                    <a:pt x="2038891" y="141131"/>
                  </a:cubicBezTo>
                  <a:lnTo>
                    <a:pt x="2038891" y="141131"/>
                  </a:lnTo>
                  <a:cubicBezTo>
                    <a:pt x="2038891" y="178561"/>
                    <a:pt x="2024022" y="214459"/>
                    <a:pt x="1997554" y="240926"/>
                  </a:cubicBezTo>
                  <a:cubicBezTo>
                    <a:pt x="1971087" y="267393"/>
                    <a:pt x="1935190" y="282262"/>
                    <a:pt x="1897760" y="282262"/>
                  </a:cubicBezTo>
                  <a:lnTo>
                    <a:pt x="141131" y="282262"/>
                  </a:lnTo>
                  <a:cubicBezTo>
                    <a:pt x="63187" y="282262"/>
                    <a:pt x="0" y="219076"/>
                    <a:pt x="0" y="141131"/>
                  </a:cubicBezTo>
                  <a:lnTo>
                    <a:pt x="0" y="141131"/>
                  </a:lnTo>
                  <a:cubicBezTo>
                    <a:pt x="0" y="63187"/>
                    <a:pt x="63187" y="0"/>
                    <a:pt x="141131" y="0"/>
                  </a:cubicBezTo>
                  <a:close/>
                </a:path>
              </a:pathLst>
            </a:custGeom>
            <a:solidFill>
              <a:srgbClr val="000000">
                <a:alpha val="0"/>
              </a:srgbClr>
            </a:solidFill>
            <a:ln w="66675" cap="rnd">
              <a:solidFill>
                <a:srgbClr val="A03F45"/>
              </a:solidFill>
              <a:prstDash val="solid"/>
              <a:round/>
            </a:ln>
          </p:spPr>
        </p:sp>
        <p:sp>
          <p:nvSpPr>
            <p:cNvPr name="TextBox 24" id="24"/>
            <p:cNvSpPr txBox="true"/>
            <p:nvPr/>
          </p:nvSpPr>
          <p:spPr>
            <a:xfrm>
              <a:off x="0" y="-19050"/>
              <a:ext cx="2038891" cy="301312"/>
            </a:xfrm>
            <a:prstGeom prst="rect">
              <a:avLst/>
            </a:prstGeom>
          </p:spPr>
          <p:txBody>
            <a:bodyPr anchor="ctr" rtlCol="false" tIns="50800" lIns="50800" bIns="50800" rIns="50800"/>
            <a:lstStyle/>
            <a:p>
              <a:pPr algn="ctr">
                <a:lnSpc>
                  <a:spcPts val="1903"/>
                </a:lnSpc>
              </a:pPr>
            </a:p>
          </p:txBody>
        </p:sp>
      </p:grpSp>
      <p:grpSp>
        <p:nvGrpSpPr>
          <p:cNvPr name="Group 25" id="25"/>
          <p:cNvGrpSpPr/>
          <p:nvPr/>
        </p:nvGrpSpPr>
        <p:grpSpPr>
          <a:xfrm rot="0">
            <a:off x="9121050" y="4072940"/>
            <a:ext cx="1068761" cy="747492"/>
            <a:chOff x="0" y="0"/>
            <a:chExt cx="403577" cy="282262"/>
          </a:xfrm>
        </p:grpSpPr>
        <p:sp>
          <p:nvSpPr>
            <p:cNvPr name="Freeform 26" id="26"/>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27" id="27"/>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TextBox 28" id="28"/>
          <p:cNvSpPr txBox="true"/>
          <p:nvPr/>
        </p:nvSpPr>
        <p:spPr>
          <a:xfrm rot="0">
            <a:off x="10189810" y="4196015"/>
            <a:ext cx="4979041" cy="376689"/>
          </a:xfrm>
          <a:prstGeom prst="rect">
            <a:avLst/>
          </a:prstGeom>
        </p:spPr>
        <p:txBody>
          <a:bodyPr anchor="t" rtlCol="false" tIns="0" lIns="0" bIns="0" rIns="0">
            <a:spAutoFit/>
          </a:bodyPr>
          <a:lstStyle/>
          <a:p>
            <a:pPr algn="l">
              <a:lnSpc>
                <a:spcPts val="2314"/>
              </a:lnSpc>
            </a:pPr>
            <a:r>
              <a:rPr lang="en-US" sz="2338">
                <a:solidFill>
                  <a:srgbClr val="A03F45"/>
                </a:solidFill>
                <a:latin typeface="Agrandir"/>
                <a:ea typeface="Agrandir"/>
                <a:cs typeface="Agrandir"/>
                <a:sym typeface="Agrandir"/>
              </a:rPr>
              <a:t> Huquqiy yordam va maslahat</a:t>
            </a:r>
          </a:p>
        </p:txBody>
      </p:sp>
      <p:sp>
        <p:nvSpPr>
          <p:cNvPr name="TextBox 29" id="29"/>
          <p:cNvSpPr txBox="true"/>
          <p:nvPr/>
        </p:nvSpPr>
        <p:spPr>
          <a:xfrm rot="0">
            <a:off x="9515436" y="4205540"/>
            <a:ext cx="430970" cy="463242"/>
          </a:xfrm>
          <a:prstGeom prst="rect">
            <a:avLst/>
          </a:prstGeom>
        </p:spPr>
        <p:txBody>
          <a:bodyPr anchor="t" rtlCol="false" tIns="0" lIns="0" bIns="0" rIns="0">
            <a:spAutoFit/>
          </a:bodyPr>
          <a:lstStyle/>
          <a:p>
            <a:pPr algn="l">
              <a:lnSpc>
                <a:spcPts val="2908"/>
              </a:lnSpc>
            </a:pPr>
            <a:r>
              <a:rPr lang="en-US" sz="2938">
                <a:solidFill>
                  <a:srgbClr val="FFFFFF"/>
                </a:solidFill>
                <a:latin typeface="Agrandir"/>
                <a:ea typeface="Agrandir"/>
                <a:cs typeface="Agrandir"/>
                <a:sym typeface="Agrandir"/>
              </a:rPr>
              <a:t>2.</a:t>
            </a:r>
          </a:p>
        </p:txBody>
      </p:sp>
      <p:sp>
        <p:nvSpPr>
          <p:cNvPr name="TextBox 30" id="30"/>
          <p:cNvSpPr txBox="true"/>
          <p:nvPr/>
        </p:nvSpPr>
        <p:spPr>
          <a:xfrm rot="0">
            <a:off x="10494610" y="4949020"/>
            <a:ext cx="6538437" cy="1727073"/>
          </a:xfrm>
          <a:prstGeom prst="rect">
            <a:avLst/>
          </a:prstGeom>
        </p:spPr>
        <p:txBody>
          <a:bodyPr anchor="t" rtlCol="false" tIns="0" lIns="0" bIns="0" rIns="0">
            <a:spAutoFit/>
          </a:bodyPr>
          <a:lstStyle/>
          <a:p>
            <a:pPr algn="just">
              <a:lnSpc>
                <a:spcPts val="1880"/>
              </a:lnSpc>
            </a:pPr>
            <a:r>
              <a:rPr lang="en-US" sz="1899">
                <a:solidFill>
                  <a:srgbClr val="A03F45"/>
                </a:solidFill>
                <a:latin typeface="Agrandir"/>
                <a:ea typeface="Agrandir"/>
                <a:cs typeface="Agrandir"/>
                <a:sym typeface="Agrandir"/>
              </a:rPr>
              <a:t> Ko‘plab NNTlar bepul yuridik yordam, huquqiy konsultatsiya, sudga murojaat qilishda ko‘mak, ariza va shikoyatlarni rasmiylashtirish bo‘yicha xizmatlar ko‘rsatadi. Bu ko‘mak ayniqsa nogironligi bo‘lgan shaxslar uchun juda muhim, chunki ular ko‘pincha huquqiy jarayonlarga kirishishda qiyinchiliklarga duch keladi.</a:t>
            </a:r>
          </a:p>
          <a:p>
            <a:pPr algn="just">
              <a:lnSpc>
                <a:spcPts val="1880"/>
              </a:lnSpc>
            </a:pPr>
          </a:p>
        </p:txBody>
      </p:sp>
      <p:sp>
        <p:nvSpPr>
          <p:cNvPr name="TextBox 31" id="31"/>
          <p:cNvSpPr txBox="true"/>
          <p:nvPr/>
        </p:nvSpPr>
        <p:spPr>
          <a:xfrm rot="0">
            <a:off x="9515436" y="6946805"/>
            <a:ext cx="430970" cy="463242"/>
          </a:xfrm>
          <a:prstGeom prst="rect">
            <a:avLst/>
          </a:prstGeom>
        </p:spPr>
        <p:txBody>
          <a:bodyPr anchor="t" rtlCol="false" tIns="0" lIns="0" bIns="0" rIns="0">
            <a:spAutoFit/>
          </a:bodyPr>
          <a:lstStyle/>
          <a:p>
            <a:pPr algn="l">
              <a:lnSpc>
                <a:spcPts val="2908"/>
              </a:lnSpc>
            </a:pPr>
            <a:r>
              <a:rPr lang="en-US" sz="2938">
                <a:solidFill>
                  <a:srgbClr val="FFFFFF"/>
                </a:solidFill>
                <a:latin typeface="Agrandir"/>
                <a:ea typeface="Agrandir"/>
                <a:cs typeface="Agrandir"/>
                <a:sym typeface="Agrandir"/>
              </a:rPr>
              <a:t>2.</a:t>
            </a:r>
          </a:p>
        </p:txBody>
      </p:sp>
      <p:grpSp>
        <p:nvGrpSpPr>
          <p:cNvPr name="Group 32" id="32"/>
          <p:cNvGrpSpPr/>
          <p:nvPr/>
        </p:nvGrpSpPr>
        <p:grpSpPr>
          <a:xfrm rot="0">
            <a:off x="9121050" y="6680855"/>
            <a:ext cx="5399430" cy="747492"/>
            <a:chOff x="0" y="0"/>
            <a:chExt cx="2038891" cy="282262"/>
          </a:xfrm>
        </p:grpSpPr>
        <p:sp>
          <p:nvSpPr>
            <p:cNvPr name="Freeform 33" id="33"/>
            <p:cNvSpPr/>
            <p:nvPr/>
          </p:nvSpPr>
          <p:spPr>
            <a:xfrm flipH="false" flipV="false" rot="0">
              <a:off x="0" y="0"/>
              <a:ext cx="2038891" cy="282262"/>
            </a:xfrm>
            <a:custGeom>
              <a:avLst/>
              <a:gdLst/>
              <a:ahLst/>
              <a:cxnLst/>
              <a:rect r="r" b="b" t="t" l="l"/>
              <a:pathLst>
                <a:path h="282262" w="2038891">
                  <a:moveTo>
                    <a:pt x="141131" y="0"/>
                  </a:moveTo>
                  <a:lnTo>
                    <a:pt x="1897760" y="0"/>
                  </a:lnTo>
                  <a:cubicBezTo>
                    <a:pt x="1975704" y="0"/>
                    <a:pt x="2038891" y="63187"/>
                    <a:pt x="2038891" y="141131"/>
                  </a:cubicBezTo>
                  <a:lnTo>
                    <a:pt x="2038891" y="141131"/>
                  </a:lnTo>
                  <a:cubicBezTo>
                    <a:pt x="2038891" y="178561"/>
                    <a:pt x="2024022" y="214459"/>
                    <a:pt x="1997554" y="240926"/>
                  </a:cubicBezTo>
                  <a:cubicBezTo>
                    <a:pt x="1971087" y="267393"/>
                    <a:pt x="1935190" y="282262"/>
                    <a:pt x="1897760" y="282262"/>
                  </a:cubicBezTo>
                  <a:lnTo>
                    <a:pt x="141131" y="282262"/>
                  </a:lnTo>
                  <a:cubicBezTo>
                    <a:pt x="63187" y="282262"/>
                    <a:pt x="0" y="219076"/>
                    <a:pt x="0" y="141131"/>
                  </a:cubicBezTo>
                  <a:lnTo>
                    <a:pt x="0" y="141131"/>
                  </a:lnTo>
                  <a:cubicBezTo>
                    <a:pt x="0" y="63187"/>
                    <a:pt x="63187" y="0"/>
                    <a:pt x="141131" y="0"/>
                  </a:cubicBezTo>
                  <a:close/>
                </a:path>
              </a:pathLst>
            </a:custGeom>
            <a:solidFill>
              <a:srgbClr val="000000">
                <a:alpha val="0"/>
              </a:srgbClr>
            </a:solidFill>
            <a:ln w="66675" cap="rnd">
              <a:solidFill>
                <a:srgbClr val="A03F45"/>
              </a:solidFill>
              <a:prstDash val="solid"/>
              <a:round/>
            </a:ln>
          </p:spPr>
        </p:sp>
        <p:sp>
          <p:nvSpPr>
            <p:cNvPr name="TextBox 34" id="34"/>
            <p:cNvSpPr txBox="true"/>
            <p:nvPr/>
          </p:nvSpPr>
          <p:spPr>
            <a:xfrm>
              <a:off x="0" y="-19050"/>
              <a:ext cx="2038891" cy="301312"/>
            </a:xfrm>
            <a:prstGeom prst="rect">
              <a:avLst/>
            </a:prstGeom>
          </p:spPr>
          <p:txBody>
            <a:bodyPr anchor="ctr" rtlCol="false" tIns="50800" lIns="50800" bIns="50800" rIns="50800"/>
            <a:lstStyle/>
            <a:p>
              <a:pPr algn="ctr">
                <a:lnSpc>
                  <a:spcPts val="1903"/>
                </a:lnSpc>
              </a:pPr>
            </a:p>
          </p:txBody>
        </p:sp>
      </p:grpSp>
      <p:grpSp>
        <p:nvGrpSpPr>
          <p:cNvPr name="Group 35" id="35"/>
          <p:cNvGrpSpPr/>
          <p:nvPr/>
        </p:nvGrpSpPr>
        <p:grpSpPr>
          <a:xfrm rot="0">
            <a:off x="9121050" y="6680855"/>
            <a:ext cx="1068761" cy="747492"/>
            <a:chOff x="0" y="0"/>
            <a:chExt cx="403577" cy="282262"/>
          </a:xfrm>
        </p:grpSpPr>
        <p:sp>
          <p:nvSpPr>
            <p:cNvPr name="Freeform 36" id="36"/>
            <p:cNvSpPr/>
            <p:nvPr/>
          </p:nvSpPr>
          <p:spPr>
            <a:xfrm flipH="false" flipV="false" rot="0">
              <a:off x="0" y="0"/>
              <a:ext cx="403577" cy="282262"/>
            </a:xfrm>
            <a:custGeom>
              <a:avLst/>
              <a:gdLst/>
              <a:ahLst/>
              <a:cxnLst/>
              <a:rect r="r" b="b" t="t" l="l"/>
              <a:pathLst>
                <a:path h="282262" w="403577">
                  <a:moveTo>
                    <a:pt x="141131" y="0"/>
                  </a:moveTo>
                  <a:lnTo>
                    <a:pt x="262446" y="0"/>
                  </a:lnTo>
                  <a:cubicBezTo>
                    <a:pt x="340391" y="0"/>
                    <a:pt x="403577" y="63187"/>
                    <a:pt x="403577" y="141131"/>
                  </a:cubicBezTo>
                  <a:lnTo>
                    <a:pt x="403577" y="141131"/>
                  </a:lnTo>
                  <a:cubicBezTo>
                    <a:pt x="403577" y="178561"/>
                    <a:pt x="388708" y="214459"/>
                    <a:pt x="362241" y="240926"/>
                  </a:cubicBezTo>
                  <a:cubicBezTo>
                    <a:pt x="335774" y="267393"/>
                    <a:pt x="299876" y="282262"/>
                    <a:pt x="262446" y="282262"/>
                  </a:cubicBezTo>
                  <a:lnTo>
                    <a:pt x="141131" y="282262"/>
                  </a:lnTo>
                  <a:cubicBezTo>
                    <a:pt x="63187" y="282262"/>
                    <a:pt x="0" y="219076"/>
                    <a:pt x="0" y="141131"/>
                  </a:cubicBezTo>
                  <a:lnTo>
                    <a:pt x="0" y="141131"/>
                  </a:lnTo>
                  <a:cubicBezTo>
                    <a:pt x="0" y="63187"/>
                    <a:pt x="63187" y="0"/>
                    <a:pt x="141131" y="0"/>
                  </a:cubicBezTo>
                  <a:close/>
                </a:path>
              </a:pathLst>
            </a:custGeom>
            <a:solidFill>
              <a:srgbClr val="A03F45"/>
            </a:solidFill>
            <a:ln w="66675" cap="rnd">
              <a:solidFill>
                <a:srgbClr val="A03F45"/>
              </a:solidFill>
              <a:prstDash val="solid"/>
              <a:round/>
            </a:ln>
          </p:spPr>
        </p:sp>
        <p:sp>
          <p:nvSpPr>
            <p:cNvPr name="TextBox 37" id="37"/>
            <p:cNvSpPr txBox="true"/>
            <p:nvPr/>
          </p:nvSpPr>
          <p:spPr>
            <a:xfrm>
              <a:off x="0" y="-19050"/>
              <a:ext cx="403577" cy="301312"/>
            </a:xfrm>
            <a:prstGeom prst="rect">
              <a:avLst/>
            </a:prstGeom>
          </p:spPr>
          <p:txBody>
            <a:bodyPr anchor="ctr" rtlCol="false" tIns="50800" lIns="50800" bIns="50800" rIns="50800"/>
            <a:lstStyle/>
            <a:p>
              <a:pPr algn="ctr">
                <a:lnSpc>
                  <a:spcPts val="1903"/>
                </a:lnSpc>
              </a:pPr>
            </a:p>
          </p:txBody>
        </p:sp>
      </p:grpSp>
      <p:sp>
        <p:nvSpPr>
          <p:cNvPr name="TextBox 38" id="38"/>
          <p:cNvSpPr txBox="true"/>
          <p:nvPr/>
        </p:nvSpPr>
        <p:spPr>
          <a:xfrm rot="0">
            <a:off x="10498059" y="6858509"/>
            <a:ext cx="4670792" cy="757499"/>
          </a:xfrm>
          <a:prstGeom prst="rect">
            <a:avLst/>
          </a:prstGeom>
        </p:spPr>
        <p:txBody>
          <a:bodyPr anchor="t" rtlCol="false" tIns="0" lIns="0" bIns="0" rIns="0">
            <a:spAutoFit/>
          </a:bodyPr>
          <a:lstStyle/>
          <a:p>
            <a:pPr algn="l">
              <a:lnSpc>
                <a:spcPts val="2413"/>
              </a:lnSpc>
            </a:pPr>
            <a:r>
              <a:rPr lang="en-US" sz="2438">
                <a:solidFill>
                  <a:srgbClr val="A03F45"/>
                </a:solidFill>
                <a:latin typeface="Agrandir"/>
                <a:ea typeface="Agrandir"/>
                <a:cs typeface="Agrandir"/>
                <a:sym typeface="Agrandir"/>
              </a:rPr>
              <a:t> Ijtimoiy loyiha va grantlar</a:t>
            </a:r>
          </a:p>
          <a:p>
            <a:pPr algn="l">
              <a:lnSpc>
                <a:spcPts val="2908"/>
              </a:lnSpc>
            </a:pPr>
          </a:p>
        </p:txBody>
      </p:sp>
      <p:sp>
        <p:nvSpPr>
          <p:cNvPr name="TextBox 39" id="39"/>
          <p:cNvSpPr txBox="true"/>
          <p:nvPr/>
        </p:nvSpPr>
        <p:spPr>
          <a:xfrm rot="0">
            <a:off x="9515436" y="6813455"/>
            <a:ext cx="430970" cy="463242"/>
          </a:xfrm>
          <a:prstGeom prst="rect">
            <a:avLst/>
          </a:prstGeom>
        </p:spPr>
        <p:txBody>
          <a:bodyPr anchor="t" rtlCol="false" tIns="0" lIns="0" bIns="0" rIns="0">
            <a:spAutoFit/>
          </a:bodyPr>
          <a:lstStyle/>
          <a:p>
            <a:pPr algn="l">
              <a:lnSpc>
                <a:spcPts val="2908"/>
              </a:lnSpc>
            </a:pPr>
            <a:r>
              <a:rPr lang="en-US" sz="2938">
                <a:solidFill>
                  <a:srgbClr val="FFFFFF"/>
                </a:solidFill>
                <a:latin typeface="Agrandir"/>
                <a:ea typeface="Agrandir"/>
                <a:cs typeface="Agrandir"/>
                <a:sym typeface="Agrandir"/>
              </a:rPr>
              <a:t>4.</a:t>
            </a:r>
          </a:p>
        </p:txBody>
      </p:sp>
      <p:sp>
        <p:nvSpPr>
          <p:cNvPr name="TextBox 40" id="40"/>
          <p:cNvSpPr txBox="true"/>
          <p:nvPr/>
        </p:nvSpPr>
        <p:spPr>
          <a:xfrm rot="0">
            <a:off x="10498059" y="7675998"/>
            <a:ext cx="6534989" cy="1488948"/>
          </a:xfrm>
          <a:prstGeom prst="rect">
            <a:avLst/>
          </a:prstGeom>
        </p:spPr>
        <p:txBody>
          <a:bodyPr anchor="t" rtlCol="false" tIns="0" lIns="0" bIns="0" rIns="0">
            <a:spAutoFit/>
          </a:bodyPr>
          <a:lstStyle/>
          <a:p>
            <a:pPr algn="just">
              <a:lnSpc>
                <a:spcPts val="1880"/>
              </a:lnSpc>
            </a:pPr>
            <a:r>
              <a:rPr lang="en-US" sz="1899">
                <a:solidFill>
                  <a:srgbClr val="A03F45"/>
                </a:solidFill>
                <a:latin typeface="Agrandir"/>
                <a:ea typeface="Agrandir"/>
                <a:cs typeface="Agrandir"/>
                <a:sym typeface="Agrandir"/>
              </a:rPr>
              <a:t> Xorijiy donorlar, davlat grantlari va insonparvarlik tashkilotlari orqali moliyalashtiriladigan loyihalar orqali nogironligi bo‘lgan shaxslar uchun maktablar, kurslar, reabilitatsiya markazlari, sport musobaqalari, madaniy tadbirlar tashkil qilinadi.</a:t>
            </a:r>
          </a:p>
          <a:p>
            <a:pPr algn="just">
              <a:lnSpc>
                <a:spcPts val="1880"/>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A03F45"/>
        </a:solidFill>
      </p:bgPr>
    </p:bg>
    <p:spTree>
      <p:nvGrpSpPr>
        <p:cNvPr id="1" name=""/>
        <p:cNvGrpSpPr/>
        <p:nvPr/>
      </p:nvGrpSpPr>
      <p:grpSpPr>
        <a:xfrm>
          <a:off x="0" y="0"/>
          <a:ext cx="0" cy="0"/>
          <a:chOff x="0" y="0"/>
          <a:chExt cx="0" cy="0"/>
        </a:xfrm>
      </p:grpSpPr>
      <p:sp>
        <p:nvSpPr>
          <p:cNvPr name="Freeform 2" id="2"/>
          <p:cNvSpPr/>
          <p:nvPr/>
        </p:nvSpPr>
        <p:spPr>
          <a:xfrm flipH="false" flipV="false" rot="0">
            <a:off x="1369979" y="1880641"/>
            <a:ext cx="10475479" cy="7501971"/>
          </a:xfrm>
          <a:custGeom>
            <a:avLst/>
            <a:gdLst/>
            <a:ahLst/>
            <a:cxnLst/>
            <a:rect r="r" b="b" t="t" l="l"/>
            <a:pathLst>
              <a:path h="7501971" w="10475479">
                <a:moveTo>
                  <a:pt x="0" y="0"/>
                </a:moveTo>
                <a:lnTo>
                  <a:pt x="10475479" y="0"/>
                </a:lnTo>
                <a:lnTo>
                  <a:pt x="10475479" y="7501971"/>
                </a:lnTo>
                <a:lnTo>
                  <a:pt x="0" y="75019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237404" y="4257458"/>
            <a:ext cx="7608054" cy="1077090"/>
          </a:xfrm>
          <a:prstGeom prst="rect">
            <a:avLst/>
          </a:prstGeom>
        </p:spPr>
        <p:txBody>
          <a:bodyPr anchor="t" rtlCol="false" tIns="0" lIns="0" bIns="0" rIns="0">
            <a:spAutoFit/>
          </a:bodyPr>
          <a:lstStyle/>
          <a:p>
            <a:pPr algn="l">
              <a:lnSpc>
                <a:spcPts val="6746"/>
              </a:lnSpc>
            </a:pPr>
            <a:r>
              <a:rPr lang="en-US" sz="6814">
                <a:solidFill>
                  <a:srgbClr val="A03F45"/>
                </a:solidFill>
                <a:latin typeface="Agrandir"/>
                <a:ea typeface="Agrandir"/>
                <a:cs typeface="Agrandir"/>
                <a:sym typeface="Agrandir"/>
              </a:rPr>
              <a:t>Thank You</a:t>
            </a:r>
          </a:p>
        </p:txBody>
      </p:sp>
      <p:sp>
        <p:nvSpPr>
          <p:cNvPr name="TextBox 4" id="4"/>
          <p:cNvSpPr txBox="true"/>
          <p:nvPr/>
        </p:nvSpPr>
        <p:spPr>
          <a:xfrm rot="0">
            <a:off x="2447742" y="5286923"/>
            <a:ext cx="8319953" cy="1077090"/>
          </a:xfrm>
          <a:prstGeom prst="rect">
            <a:avLst/>
          </a:prstGeom>
        </p:spPr>
        <p:txBody>
          <a:bodyPr anchor="t" rtlCol="false" tIns="0" lIns="0" bIns="0" rIns="0">
            <a:spAutoFit/>
          </a:bodyPr>
          <a:lstStyle/>
          <a:p>
            <a:pPr algn="l">
              <a:lnSpc>
                <a:spcPts val="6746"/>
              </a:lnSpc>
            </a:pPr>
            <a:r>
              <a:rPr lang="en-US" sz="6814" b="true">
                <a:solidFill>
                  <a:srgbClr val="A03F45"/>
                </a:solidFill>
                <a:latin typeface="Agrandir Bold"/>
                <a:ea typeface="Agrandir Bold"/>
                <a:cs typeface="Agrandir Bold"/>
                <a:sym typeface="Agrandir Bold"/>
              </a:rPr>
              <a:t>for your attention!</a:t>
            </a:r>
          </a:p>
        </p:txBody>
      </p:sp>
      <p:sp>
        <p:nvSpPr>
          <p:cNvPr name="Freeform 5" id="5"/>
          <p:cNvSpPr/>
          <p:nvPr/>
        </p:nvSpPr>
        <p:spPr>
          <a:xfrm flipH="false" flipV="false" rot="0">
            <a:off x="11611000" y="283823"/>
            <a:ext cx="1489755" cy="1489755"/>
          </a:xfrm>
          <a:custGeom>
            <a:avLst/>
            <a:gdLst/>
            <a:ahLst/>
            <a:cxnLst/>
            <a:rect r="r" b="b" t="t" l="l"/>
            <a:pathLst>
              <a:path h="1489755" w="1489755">
                <a:moveTo>
                  <a:pt x="0" y="0"/>
                </a:moveTo>
                <a:lnTo>
                  <a:pt x="1489755" y="0"/>
                </a:lnTo>
                <a:lnTo>
                  <a:pt x="1489755" y="1489754"/>
                </a:lnTo>
                <a:lnTo>
                  <a:pt x="0" y="14897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6514423" y="2815328"/>
            <a:ext cx="1489755" cy="1489755"/>
          </a:xfrm>
          <a:custGeom>
            <a:avLst/>
            <a:gdLst/>
            <a:ahLst/>
            <a:cxnLst/>
            <a:rect r="r" b="b" t="t" l="l"/>
            <a:pathLst>
              <a:path h="1489755" w="1489755">
                <a:moveTo>
                  <a:pt x="0" y="0"/>
                </a:moveTo>
                <a:lnTo>
                  <a:pt x="1489754" y="0"/>
                </a:lnTo>
                <a:lnTo>
                  <a:pt x="1489754" y="1489755"/>
                </a:lnTo>
                <a:lnTo>
                  <a:pt x="0" y="14897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1319970" y="1259321"/>
            <a:ext cx="5928388" cy="10518107"/>
          </a:xfrm>
          <a:custGeom>
            <a:avLst/>
            <a:gdLst/>
            <a:ahLst/>
            <a:cxnLst/>
            <a:rect r="r" b="b" t="t" l="l"/>
            <a:pathLst>
              <a:path h="10518107" w="5928388">
                <a:moveTo>
                  <a:pt x="0" y="0"/>
                </a:moveTo>
                <a:lnTo>
                  <a:pt x="5928388" y="0"/>
                </a:lnTo>
                <a:lnTo>
                  <a:pt x="5928388" y="10518107"/>
                </a:lnTo>
                <a:lnTo>
                  <a:pt x="0" y="105181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DAG4-Jy8qVk</dc:identifier>
  <dcterms:modified xsi:type="dcterms:W3CDTF">2011-08-01T06:04:30Z</dcterms:modified>
  <cp:revision>1</cp:revision>
  <dc:title>1-modul</dc:title>
</cp:coreProperties>
</file>